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</p:sldMasterIdLst>
  <p:notesMasterIdLst>
    <p:notesMasterId r:id="rId9"/>
  </p:notesMasterIdLst>
  <p:handoutMasterIdLst>
    <p:handoutMasterId r:id="rId10"/>
  </p:handoutMasterIdLst>
  <p:sldIdLst>
    <p:sldId id="481" r:id="rId2"/>
    <p:sldId id="719" r:id="rId3"/>
    <p:sldId id="720" r:id="rId4"/>
    <p:sldId id="721" r:id="rId5"/>
    <p:sldId id="722" r:id="rId6"/>
    <p:sldId id="723" r:id="rId7"/>
    <p:sldId id="470" r:id="rId8"/>
  </p:sldIdLst>
  <p:sldSz cx="9144000" cy="5143500" type="screen16x9"/>
  <p:notesSz cx="6670675" cy="98758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2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0"/>
    <a:srgbClr val="0076A8"/>
    <a:srgbClr val="E87722"/>
    <a:srgbClr val="3A913F"/>
    <a:srgbClr val="FFB500"/>
    <a:srgbClr val="E0457B"/>
    <a:srgbClr val="007D8A"/>
    <a:srgbClr val="84BD00"/>
    <a:srgbClr val="C63527"/>
    <a:srgbClr val="8543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06" autoAdjust="0"/>
    <p:restoredTop sz="85158" autoAdjust="0"/>
  </p:normalViewPr>
  <p:slideViewPr>
    <p:cSldViewPr snapToGrid="0" snapToObjects="1" showGuides="1">
      <p:cViewPr varScale="1">
        <p:scale>
          <a:sx n="76" d="100"/>
          <a:sy n="76" d="100"/>
        </p:scale>
        <p:origin x="500" y="56"/>
      </p:cViewPr>
      <p:guideLst>
        <p:guide orient="horz" pos="301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3000" y="96"/>
      </p:cViewPr>
      <p:guideLst>
        <p:guide orient="horz" pos="3111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ED7E8-0829-F34C-B479-A757805E6C1B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334D3-7666-C24C-995B-669B029DDF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147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4F11-7667-5045-A00B-01970EA44BB5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751AE-7ABC-314D-AFAD-47B860ED6F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45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Pic Credit: Shruti Shrestha/ WaterAid Nepal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5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06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9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44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4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the writing likely to be successful in engaging</a:t>
            </a:r>
            <a:r>
              <a:rPr lang="en-GB" baseline="0" dirty="0"/>
              <a:t> its intended audience?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751AE-7ABC-314D-AFAD-47B860ED6FF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14"/>
          <p:cNvSpPr>
            <a:spLocks noGrp="1"/>
          </p:cNvSpPr>
          <p:nvPr>
            <p:ph type="pic" sz="quarter" idx="63" hasCustomPrompt="1"/>
          </p:nvPr>
        </p:nvSpPr>
        <p:spPr>
          <a:xfrm>
            <a:off x="4614068" y="1425325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40" name="Picture Placeholder 14"/>
          <p:cNvSpPr>
            <a:spLocks noGrp="1"/>
          </p:cNvSpPr>
          <p:nvPr>
            <p:ph type="pic" sz="quarter" idx="64" hasCustomPrompt="1"/>
          </p:nvPr>
        </p:nvSpPr>
        <p:spPr>
          <a:xfrm>
            <a:off x="4614068" y="2487042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56" hasCustomPrompt="1"/>
          </p:nvPr>
        </p:nvSpPr>
        <p:spPr>
          <a:xfrm>
            <a:off x="4614171" y="3544937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48" hasCustomPrompt="1"/>
          </p:nvPr>
        </p:nvSpPr>
        <p:spPr>
          <a:xfrm>
            <a:off x="1428031" y="1425325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4221163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contents title</a:t>
            </a:r>
          </a:p>
        </p:txBody>
      </p:sp>
      <p:sp>
        <p:nvSpPr>
          <p:cNvPr id="9" name="Picture Placeholder 14"/>
          <p:cNvSpPr>
            <a:spLocks noGrp="1"/>
          </p:cNvSpPr>
          <p:nvPr>
            <p:ph type="pic" sz="quarter" idx="29" hasCustomPrompt="1"/>
          </p:nvPr>
        </p:nvSpPr>
        <p:spPr>
          <a:xfrm>
            <a:off x="366710" y="1425325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41" hasCustomPrompt="1"/>
          </p:nvPr>
        </p:nvSpPr>
        <p:spPr>
          <a:xfrm>
            <a:off x="366710" y="2487042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45" hasCustomPrompt="1"/>
          </p:nvPr>
        </p:nvSpPr>
        <p:spPr>
          <a:xfrm>
            <a:off x="366710" y="3544937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49" hasCustomPrompt="1"/>
          </p:nvPr>
        </p:nvSpPr>
        <p:spPr>
          <a:xfrm>
            <a:off x="1428031" y="2487042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51" hasCustomPrompt="1"/>
          </p:nvPr>
        </p:nvSpPr>
        <p:spPr>
          <a:xfrm>
            <a:off x="1428031" y="3544937"/>
            <a:ext cx="206264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53" hasCustomPrompt="1"/>
          </p:nvPr>
        </p:nvSpPr>
        <p:spPr>
          <a:xfrm>
            <a:off x="3552850" y="1425325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54" hasCustomPrompt="1"/>
          </p:nvPr>
        </p:nvSpPr>
        <p:spPr>
          <a:xfrm>
            <a:off x="3552850" y="2487042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55" hasCustomPrompt="1"/>
          </p:nvPr>
        </p:nvSpPr>
        <p:spPr>
          <a:xfrm>
            <a:off x="3552850" y="3544937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l">
              <a:buFontTx/>
              <a:buNone/>
              <a:defRPr sz="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colour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5" hasCustomPrompt="1"/>
          </p:nvPr>
        </p:nvSpPr>
        <p:spPr>
          <a:xfrm>
            <a:off x="1429417" y="1425325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39" hasCustomPrompt="1"/>
          </p:nvPr>
        </p:nvSpPr>
        <p:spPr>
          <a:xfrm>
            <a:off x="861482" y="1503520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43" hasCustomPrompt="1"/>
          </p:nvPr>
        </p:nvSpPr>
        <p:spPr>
          <a:xfrm>
            <a:off x="861482" y="2565237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47" hasCustomPrompt="1"/>
          </p:nvPr>
        </p:nvSpPr>
        <p:spPr>
          <a:xfrm>
            <a:off x="861482" y="3623132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50" hasCustomPrompt="1"/>
          </p:nvPr>
        </p:nvSpPr>
        <p:spPr>
          <a:xfrm>
            <a:off x="1429417" y="2487042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52" hasCustomPrompt="1"/>
          </p:nvPr>
        </p:nvSpPr>
        <p:spPr>
          <a:xfrm>
            <a:off x="1429417" y="354493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33" name="Content Placeholder 2"/>
          <p:cNvSpPr>
            <a:spLocks noGrp="1"/>
          </p:cNvSpPr>
          <p:nvPr>
            <p:ph idx="57" hasCustomPrompt="1"/>
          </p:nvPr>
        </p:nvSpPr>
        <p:spPr>
          <a:xfrm>
            <a:off x="4615557" y="1425325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58" hasCustomPrompt="1"/>
          </p:nvPr>
        </p:nvSpPr>
        <p:spPr>
          <a:xfrm>
            <a:off x="4047622" y="1503520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59" hasCustomPrompt="1"/>
          </p:nvPr>
        </p:nvSpPr>
        <p:spPr>
          <a:xfrm>
            <a:off x="4047622" y="2565237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60" hasCustomPrompt="1"/>
          </p:nvPr>
        </p:nvSpPr>
        <p:spPr>
          <a:xfrm>
            <a:off x="4047622" y="3623132"/>
            <a:ext cx="432000" cy="432000"/>
          </a:xfrm>
          <a:prstGeom prst="rect">
            <a:avLst/>
          </a:prstGeom>
        </p:spPr>
        <p:txBody>
          <a:bodyPr vert="horz" lIns="36000" tIns="36000" rIns="36000" bIns="36000" anchor="t"/>
          <a:lstStyle>
            <a:lvl1pPr marL="0" indent="0" algn="r">
              <a:buFont typeface="Arial"/>
              <a:buNone/>
              <a:defRPr sz="600"/>
            </a:lvl1pPr>
          </a:lstStyle>
          <a:p>
            <a:r>
              <a:rPr lang="en-US" dirty="0"/>
              <a:t>Click to add numeral 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61" hasCustomPrompt="1"/>
          </p:nvPr>
        </p:nvSpPr>
        <p:spPr>
          <a:xfrm>
            <a:off x="4615557" y="2487042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62" hasCustomPrompt="1"/>
          </p:nvPr>
        </p:nvSpPr>
        <p:spPr>
          <a:xfrm>
            <a:off x="4615557" y="354493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25F118AF-38BE-48C7-B8D3-D3EA94FB30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42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 to 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14"/>
          <p:cNvSpPr>
            <a:spLocks noGrp="1"/>
          </p:cNvSpPr>
          <p:nvPr>
            <p:ph type="pic" sz="quarter" idx="38" hasCustomPrompt="1"/>
          </p:nvPr>
        </p:nvSpPr>
        <p:spPr>
          <a:xfrm>
            <a:off x="6738590" y="2485776"/>
            <a:ext cx="2062800" cy="1000800"/>
          </a:xfrm>
          <a:prstGeom prst="roundRect">
            <a:avLst>
              <a:gd name="adj" fmla="val 4927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34" hasCustomPrompt="1"/>
          </p:nvPr>
        </p:nvSpPr>
        <p:spPr>
          <a:xfrm>
            <a:off x="366710" y="363173"/>
            <a:ext cx="2062800" cy="2062800"/>
          </a:xfrm>
          <a:prstGeom prst="roundRect">
            <a:avLst>
              <a:gd name="adj" fmla="val 3064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  <p:sp>
        <p:nvSpPr>
          <p:cNvPr id="13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489072" y="363174"/>
            <a:ext cx="4186800" cy="4182137"/>
          </a:xfrm>
          <a:prstGeom prst="roundRect">
            <a:avLst>
              <a:gd name="adj" fmla="val 1087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29" hasCustomPrompt="1"/>
          </p:nvPr>
        </p:nvSpPr>
        <p:spPr>
          <a:xfrm>
            <a:off x="1425873" y="2485775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sp>
        <p:nvSpPr>
          <p:cNvPr id="23" name="Picture Placeholder 14"/>
          <p:cNvSpPr>
            <a:spLocks noGrp="1"/>
          </p:cNvSpPr>
          <p:nvPr>
            <p:ph type="pic" sz="quarter" idx="35" hasCustomPrompt="1"/>
          </p:nvPr>
        </p:nvSpPr>
        <p:spPr>
          <a:xfrm>
            <a:off x="6735415" y="363173"/>
            <a:ext cx="2062800" cy="2062800"/>
          </a:xfrm>
          <a:prstGeom prst="roundRect">
            <a:avLst>
              <a:gd name="adj" fmla="val 2448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747235" y="2498632"/>
            <a:ext cx="3657600" cy="180000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8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© Picture Credit/Photographer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25"/>
          </p:nvPr>
        </p:nvSpPr>
        <p:spPr>
          <a:xfrm>
            <a:off x="6738590" y="2485776"/>
            <a:ext cx="2059623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366709" y="363176"/>
            <a:ext cx="2062801" cy="1659300"/>
          </a:xfrm>
          <a:prstGeom prst="rect">
            <a:avLst/>
          </a:prstGeom>
        </p:spPr>
        <p:txBody>
          <a:bodyPr lIns="144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36"/>
          </p:nvPr>
        </p:nvSpPr>
        <p:spPr>
          <a:xfrm>
            <a:off x="6735414" y="363176"/>
            <a:ext cx="1846611" cy="1659300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40" hasCustomPrompt="1"/>
          </p:nvPr>
        </p:nvSpPr>
        <p:spPr>
          <a:xfrm>
            <a:off x="1425873" y="3545954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41" hasCustomPrompt="1"/>
          </p:nvPr>
        </p:nvSpPr>
        <p:spPr>
          <a:xfrm>
            <a:off x="363786" y="2485775"/>
            <a:ext cx="1000800" cy="2060979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42" hasCustomPrompt="1"/>
          </p:nvPr>
        </p:nvSpPr>
        <p:spPr>
          <a:xfrm>
            <a:off x="6738590" y="3544937"/>
            <a:ext cx="2062800" cy="1000800"/>
          </a:xfrm>
          <a:prstGeom prst="roundRect">
            <a:avLst>
              <a:gd name="adj" fmla="val 4927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</p:spTree>
    <p:extLst>
      <p:ext uri="{BB962C8B-B14F-4D97-AF65-F5344CB8AC3E}">
        <p14:creationId xmlns:p14="http://schemas.microsoft.com/office/powerpoint/2010/main" val="29817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 Sam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361823" y="363538"/>
            <a:ext cx="6305677" cy="4185722"/>
          </a:xfrm>
          <a:prstGeom prst="roundRect">
            <a:avLst>
              <a:gd name="adj" fmla="val 2302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15" name="SmartArt Placeholder 8"/>
          <p:cNvSpPr>
            <a:spLocks noGrp="1"/>
          </p:cNvSpPr>
          <p:nvPr>
            <p:ph type="dgm" sz="quarter" idx="21" hasCustomPrompt="1"/>
          </p:nvPr>
        </p:nvSpPr>
        <p:spPr>
          <a:xfrm>
            <a:off x="6736290" y="363538"/>
            <a:ext cx="2051999" cy="2055812"/>
          </a:xfrm>
          <a:prstGeom prst="roundRect">
            <a:avLst>
              <a:gd name="adj" fmla="val 3136"/>
            </a:avLst>
          </a:prstGeom>
        </p:spPr>
        <p:txBody>
          <a:bodyPr vert="horz" anchor="b"/>
          <a:lstStyle>
            <a:lvl1pPr marL="0" indent="0" algn="ctr">
              <a:buFontTx/>
              <a:buNone/>
              <a:defRPr sz="1100" b="0"/>
            </a:lvl1pPr>
          </a:lstStyle>
          <a:p>
            <a:r>
              <a:rPr lang="en-US" dirty="0"/>
              <a:t>Click to add </a:t>
            </a:r>
            <a:r>
              <a:rPr lang="en-US" dirty="0" err="1"/>
              <a:t>colour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6736289" y="370545"/>
            <a:ext cx="2051999" cy="1712255"/>
          </a:xfrm>
          <a:prstGeom prst="rect">
            <a:avLst/>
          </a:prstGeom>
        </p:spPr>
        <p:txBody>
          <a:bodyPr lIns="144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 and change text to white.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1374292" y="2498632"/>
            <a:ext cx="3657600" cy="180000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8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© Picture Credit/Photographer</a:t>
            </a: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28" hasCustomPrompt="1"/>
          </p:nvPr>
        </p:nvSpPr>
        <p:spPr>
          <a:xfrm>
            <a:off x="6736290" y="2485775"/>
            <a:ext cx="997200" cy="2056362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546634-824B-4A24-A45B-5FD18F62CA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24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 Sam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368173" y="363538"/>
            <a:ext cx="5238877" cy="4185722"/>
          </a:xfrm>
          <a:prstGeom prst="roundRect">
            <a:avLst>
              <a:gd name="adj" fmla="val 1240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15" name="SmartArt Placeholder 8"/>
          <p:cNvSpPr>
            <a:spLocks noGrp="1"/>
          </p:cNvSpPr>
          <p:nvPr>
            <p:ph type="dgm" sz="quarter" idx="21" hasCustomPrompt="1"/>
          </p:nvPr>
        </p:nvSpPr>
        <p:spPr>
          <a:xfrm>
            <a:off x="5675840" y="363538"/>
            <a:ext cx="2051999" cy="2055812"/>
          </a:xfrm>
          <a:prstGeom prst="roundRect">
            <a:avLst>
              <a:gd name="adj" fmla="val 3136"/>
            </a:avLst>
          </a:prstGeom>
        </p:spPr>
        <p:txBody>
          <a:bodyPr vert="horz" anchor="b"/>
          <a:lstStyle>
            <a:lvl1pPr marL="0" indent="0" algn="ctr">
              <a:buFontTx/>
              <a:buNone/>
              <a:defRPr sz="1100" b="0"/>
            </a:lvl1pPr>
          </a:lstStyle>
          <a:p>
            <a:r>
              <a:rPr lang="en-US" dirty="0"/>
              <a:t>Click to add </a:t>
            </a:r>
            <a:r>
              <a:rPr lang="en-US" dirty="0" err="1"/>
              <a:t>colour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5675839" y="370545"/>
            <a:ext cx="2051999" cy="1712255"/>
          </a:xfrm>
          <a:prstGeom prst="rect">
            <a:avLst/>
          </a:prstGeom>
        </p:spPr>
        <p:txBody>
          <a:bodyPr lIns="144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 and change text to white</a:t>
            </a: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22" hasCustomPrompt="1"/>
          </p:nvPr>
        </p:nvSpPr>
        <p:spPr>
          <a:xfrm>
            <a:off x="6737353" y="2497666"/>
            <a:ext cx="2043110" cy="982133"/>
          </a:xfrm>
          <a:prstGeom prst="roundRect">
            <a:avLst>
              <a:gd name="adj" fmla="val 4630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9" name="Picture Placeholder 14"/>
          <p:cNvSpPr>
            <a:spLocks noGrp="1"/>
          </p:cNvSpPr>
          <p:nvPr>
            <p:ph type="pic" sz="quarter" idx="28" hasCustomPrompt="1"/>
          </p:nvPr>
        </p:nvSpPr>
        <p:spPr>
          <a:xfrm>
            <a:off x="5673953" y="2492898"/>
            <a:ext cx="997200" cy="2056362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sp>
        <p:nvSpPr>
          <p:cNvPr id="10" name="Picture Placeholder 14"/>
          <p:cNvSpPr>
            <a:spLocks noGrp="1"/>
          </p:cNvSpPr>
          <p:nvPr>
            <p:ph type="pic" sz="quarter" idx="29" hasCustomPrompt="1"/>
          </p:nvPr>
        </p:nvSpPr>
        <p:spPr>
          <a:xfrm>
            <a:off x="7795263" y="1422150"/>
            <a:ext cx="985200" cy="9972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A8C609-262F-4C59-992A-7DC0E38712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72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Picture /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vert="horz" anchor="t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/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12" name="Picture Placeholder 14"/>
          <p:cNvSpPr>
            <a:spLocks noGrp="1"/>
          </p:cNvSpPr>
          <p:nvPr>
            <p:ph type="pic" sz="quarter" idx="34" hasCustomPrompt="1"/>
          </p:nvPr>
        </p:nvSpPr>
        <p:spPr>
          <a:xfrm>
            <a:off x="366710" y="359998"/>
            <a:ext cx="2062800" cy="2062800"/>
          </a:xfrm>
          <a:prstGeom prst="roundRect">
            <a:avLst>
              <a:gd name="adj" fmla="val 3064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 or colour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36"/>
          </p:nvPr>
        </p:nvSpPr>
        <p:spPr>
          <a:xfrm>
            <a:off x="366709" y="360001"/>
            <a:ext cx="2059200" cy="1659300"/>
          </a:xfrm>
          <a:prstGeom prst="rect">
            <a:avLst/>
          </a:prstGeom>
        </p:spPr>
        <p:txBody>
          <a:bodyPr lIns="144000" tIns="72000" rIns="7200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6611359" y="2508209"/>
            <a:ext cx="4572000" cy="180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 algn="l">
              <a:buFontTx/>
              <a:buNone/>
              <a:defRPr sz="8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© Picture Credit/Photographer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37" hasCustomPrompt="1"/>
          </p:nvPr>
        </p:nvSpPr>
        <p:spPr>
          <a:xfrm>
            <a:off x="1432423" y="2487248"/>
            <a:ext cx="997088" cy="251881"/>
          </a:xfrm>
          <a:prstGeom prst="rect">
            <a:avLst/>
          </a:prstGeom>
        </p:spPr>
        <p:txBody>
          <a:bodyPr lIns="0" tIns="0" rIns="72000" bIns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0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Sub-heading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38"/>
          </p:nvPr>
        </p:nvSpPr>
        <p:spPr>
          <a:xfrm>
            <a:off x="1432423" y="2865967"/>
            <a:ext cx="997088" cy="1685033"/>
          </a:xfrm>
          <a:prstGeom prst="rect">
            <a:avLst/>
          </a:prstGeom>
        </p:spPr>
        <p:txBody>
          <a:bodyPr lIns="0" tIns="0" rIns="7200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0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9" hasCustomPrompt="1"/>
          </p:nvPr>
        </p:nvSpPr>
        <p:spPr>
          <a:xfrm>
            <a:off x="366710" y="2487248"/>
            <a:ext cx="1000800" cy="1000800"/>
          </a:xfrm>
          <a:prstGeom prst="roundRect">
            <a:avLst>
              <a:gd name="adj" fmla="val 6016"/>
            </a:avLst>
          </a:prstGeom>
          <a:noFill/>
        </p:spPr>
        <p:txBody>
          <a:bodyPr vert="horz" anchor="b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add picture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B1A4D6-F926-4B3B-81C4-67910E84F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260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/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/>
            </a:lvl1pPr>
          </a:lstStyle>
          <a:p>
            <a:r>
              <a:rPr lang="en-GB" noProof="0" dirty="0"/>
              <a:t>Click icon to add media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33F5C-973C-4E20-9D2A-4EC63614CD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41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B4A18E-AA26-467C-B7FE-A285B204DF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601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Bol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360000" y="360000"/>
            <a:ext cx="8424000" cy="4428000"/>
          </a:xfrm>
          <a:prstGeom prst="roundRect">
            <a:avLst>
              <a:gd name="adj" fmla="val 1457"/>
            </a:avLst>
          </a:prstGeom>
          <a:solidFill>
            <a:srgbClr val="9E00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 algn="ctr">
              <a:buNone/>
              <a:defRPr lang="en-GB" sz="1200" noProof="0" dirty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GB" noProof="0" dirty="0"/>
              <a:t>Click BOX to change colour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554230" y="472325"/>
            <a:ext cx="4032000" cy="504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Divider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7596363" y="3575050"/>
            <a:ext cx="1008000" cy="1029599"/>
          </a:xfrm>
          <a:prstGeom prst="rect">
            <a:avLst/>
          </a:prstGeom>
        </p:spPr>
        <p:txBody>
          <a:bodyPr vert="horz" lIns="36000" tIns="36000" bIns="36000"/>
          <a:lstStyle>
            <a:lvl1pPr marL="0" indent="0" algn="ctr">
              <a:buFontTx/>
              <a:buNone/>
              <a:defRPr sz="9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Numeral if required</a:t>
            </a:r>
          </a:p>
        </p:txBody>
      </p:sp>
    </p:spTree>
    <p:extLst>
      <p:ext uri="{BB962C8B-B14F-4D97-AF65-F5344CB8AC3E}">
        <p14:creationId xmlns:p14="http://schemas.microsoft.com/office/powerpoint/2010/main" val="23640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13037" y="527049"/>
            <a:ext cx="4913313" cy="3683001"/>
          </a:xfrm>
          <a:prstGeom prst="rect">
            <a:avLst/>
          </a:prstGeom>
        </p:spPr>
        <p:txBody>
          <a:bodyPr lIns="0" tIns="0" rIns="0" bIns="0"/>
          <a:lstStyle>
            <a:lvl1pPr marL="360000" indent="-37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  <a:defRPr sz="1800" b="1" baseline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marL="337500" indent="0">
              <a:lnSpc>
                <a:spcPct val="100000"/>
              </a:lnSpc>
              <a:spcBef>
                <a:spcPts val="0"/>
              </a:spcBef>
              <a:buClrTx/>
              <a:buFont typeface="Arial" pitchFamily="34" charset="0"/>
              <a:buNone/>
              <a:defRPr sz="1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50" baseline="0">
                <a:latin typeface="Arial" pitchFamily="34" charset="0"/>
                <a:cs typeface="Arial" pitchFamily="34" charset="0"/>
              </a:defRPr>
            </a:lvl3pPr>
            <a:lvl4pPr marL="467100" indent="-135000">
              <a:defRPr sz="1050">
                <a:latin typeface="Arial" pitchFamily="34" charset="0"/>
                <a:cs typeface="Arial" pitchFamily="34" charset="0"/>
              </a:defRPr>
            </a:lvl4pPr>
            <a:lvl5pPr marL="467100">
              <a:defRPr sz="105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add contents</a:t>
            </a: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360000"/>
            <a:ext cx="2072050" cy="4191000"/>
          </a:xfrm>
          <a:prstGeom prst="roundRect">
            <a:avLst>
              <a:gd name="adj" fmla="val 1457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1000" noProof="0">
                <a:solidFill>
                  <a:srgbClr val="FFFFFF"/>
                </a:solidFill>
              </a:defRPr>
            </a:lvl1pPr>
          </a:lstStyle>
          <a:p>
            <a:pPr marL="0" lvl="0" algn="ctr"/>
            <a:r>
              <a:rPr lang="en-GB" noProof="0" dirty="0"/>
              <a:t>Click BOX to change colour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535180" y="472325"/>
            <a:ext cx="1820670" cy="504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90000"/>
              </a:lnSpc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Contents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7A978-D68C-4AE4-9FD8-314D4B5E9B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57189" y="1205471"/>
            <a:ext cx="6291262" cy="305696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GB" noProof="0" dirty="0"/>
              <a:t>Click to add introduction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392BB-EF41-4066-8D6F-FF338D0D0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32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44488" y="2936050"/>
            <a:ext cx="6303962" cy="1321625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1"/>
            <a:r>
              <a:rPr lang="en-GB" noProof="0" dirty="0"/>
              <a:t>Third level</a:t>
            </a:r>
          </a:p>
          <a:p>
            <a:pPr lvl="1"/>
            <a:r>
              <a:rPr lang="en-GB" noProof="0" dirty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344488" y="1228090"/>
            <a:ext cx="6303962" cy="16184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15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AA3E88-88DB-4730-9EF3-949EFA4C9D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9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44488" y="1228090"/>
            <a:ext cx="6303962" cy="1618488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1"/>
            <a:r>
              <a:rPr lang="en-GB" noProof="0" dirty="0"/>
              <a:t>Third level</a:t>
            </a:r>
          </a:p>
          <a:p>
            <a:pPr lvl="1"/>
            <a:r>
              <a:rPr lang="en-GB" noProof="0" dirty="0"/>
              <a:t>Fourth level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7D080D-4D2F-452F-BE21-7707871062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44488" y="1228090"/>
            <a:ext cx="3319462" cy="2880000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1"/>
            <a:r>
              <a:rPr lang="en-GB" noProof="0" dirty="0"/>
              <a:t>Third level</a:t>
            </a:r>
          </a:p>
          <a:p>
            <a:pPr lvl="1"/>
            <a:r>
              <a:rPr lang="en-GB" noProof="0" dirty="0"/>
              <a:t>Fourth level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wrap="square" lIns="0" tIns="0" r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067944" y="1228090"/>
            <a:ext cx="3319462" cy="2880000"/>
          </a:xfrm>
          <a:prstGeom prst="rect">
            <a:avLst/>
          </a:prstGeom>
        </p:spPr>
        <p:txBody>
          <a:bodyPr lIns="0" tIns="0" rIns="0" bIns="0"/>
          <a:lstStyle>
            <a:lvl1pPr marL="180000" indent="-180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1"/>
            <a:r>
              <a:rPr lang="en-GB" noProof="0" dirty="0"/>
              <a:t>Third level</a:t>
            </a:r>
          </a:p>
          <a:p>
            <a:pPr lvl="1"/>
            <a:r>
              <a:rPr lang="en-GB" noProof="0" dirty="0"/>
              <a:t>Fourth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AA74D6-EDE4-4B88-95DE-C32FC9521C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9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Bullet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8435975" cy="504000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44488" y="1253490"/>
            <a:ext cx="3348000" cy="4356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Sub-heading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1"/>
          </p:nvPr>
        </p:nvSpPr>
        <p:spPr>
          <a:xfrm>
            <a:off x="4036194" y="1738204"/>
            <a:ext cx="3348000" cy="2520000"/>
          </a:xfrm>
          <a:prstGeom prst="rect">
            <a:avLst/>
          </a:prstGeom>
        </p:spPr>
        <p:txBody>
          <a:bodyPr lIns="0" tIns="0" rIns="0" bIns="0"/>
          <a:lstStyle>
            <a:lvl1pPr marL="144000" indent="-144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44488" y="1738204"/>
            <a:ext cx="3348000" cy="2520000"/>
          </a:xfrm>
          <a:prstGeom prst="rect">
            <a:avLst/>
          </a:prstGeom>
        </p:spPr>
        <p:txBody>
          <a:bodyPr lIns="0" tIns="0" rIns="0" bIns="0"/>
          <a:lstStyle>
            <a:lvl1pPr marL="144000" indent="-1440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311DFD-01F2-41CF-9CCF-9578D1EE2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4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344487" y="268288"/>
            <a:ext cx="4094163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4953000" y="354012"/>
            <a:ext cx="3827462" cy="4141788"/>
          </a:xfrm>
          <a:prstGeom prst="roundRect">
            <a:avLst>
              <a:gd name="adj" fmla="val 2302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6867193" y="2443538"/>
            <a:ext cx="3657600" cy="18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8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© Picture Credit/Photographer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44488" y="1253490"/>
            <a:ext cx="4093200" cy="4356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Sub-heading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7"/>
          </p:nvPr>
        </p:nvSpPr>
        <p:spPr>
          <a:xfrm>
            <a:off x="344488" y="1738205"/>
            <a:ext cx="4094162" cy="247713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03CBE7-CF88-4D4A-89BB-4F1D47B99C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0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4684712" y="268288"/>
            <a:ext cx="4094163" cy="504000"/>
          </a:xfrm>
          <a:prstGeom prst="rect">
            <a:avLst/>
          </a:prstGeom>
        </p:spPr>
        <p:txBody>
          <a:bodyPr vert="horz" lIns="0" tIns="0" bIns="0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357188" y="354012"/>
            <a:ext cx="3827462" cy="4141788"/>
          </a:xfrm>
          <a:prstGeom prst="roundRect">
            <a:avLst>
              <a:gd name="adj" fmla="val 2302"/>
            </a:avLst>
          </a:prstGeom>
          <a:noFill/>
        </p:spPr>
        <p:txBody>
          <a:bodyPr vert="horz" anchor="t"/>
          <a:lstStyle>
            <a:lvl1pPr marL="0" indent="0" algn="ctr">
              <a:buFontTx/>
              <a:buNone/>
              <a:defRPr sz="11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icon to add picture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0" hasCustomPrompt="1"/>
          </p:nvPr>
        </p:nvSpPr>
        <p:spPr>
          <a:xfrm>
            <a:off x="4684713" y="1253490"/>
            <a:ext cx="4093200" cy="4356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Sub-heading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7"/>
          </p:nvPr>
        </p:nvSpPr>
        <p:spPr>
          <a:xfrm>
            <a:off x="4684713" y="1738205"/>
            <a:ext cx="4094162" cy="247713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59318" y="4318202"/>
            <a:ext cx="3657600" cy="18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800" baseline="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© Picture Credit/Photographer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7CA194-A202-4F7A-A98E-21F1F527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877" y="4597878"/>
            <a:ext cx="802623" cy="24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7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50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28" r:id="rId3"/>
    <p:sldLayoutId id="2147483839" r:id="rId4"/>
    <p:sldLayoutId id="2147483860" r:id="rId5"/>
    <p:sldLayoutId id="2147483836" r:id="rId6"/>
    <p:sldLayoutId id="2147483842" r:id="rId7"/>
    <p:sldLayoutId id="2147483848" r:id="rId8"/>
    <p:sldLayoutId id="2147483866" r:id="rId9"/>
    <p:sldLayoutId id="2147483870" r:id="rId10"/>
    <p:sldLayoutId id="2147483863" r:id="rId11"/>
    <p:sldLayoutId id="2147483869" r:id="rId12"/>
    <p:sldLayoutId id="2147483862" r:id="rId13"/>
    <p:sldLayoutId id="2147483865" r:id="rId14"/>
    <p:sldLayoutId id="2147483853" r:id="rId15"/>
    <p:sldLayoutId id="2147483877" r:id="rId1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6F682C2-4A36-4F1E-A9F2-36B817B4FF5D}"/>
              </a:ext>
            </a:extLst>
          </p:cNvPr>
          <p:cNvSpPr/>
          <p:nvPr/>
        </p:nvSpPr>
        <p:spPr>
          <a:xfrm>
            <a:off x="123923" y="251555"/>
            <a:ext cx="4384578" cy="4183063"/>
          </a:xfrm>
          <a:prstGeom prst="roundRect">
            <a:avLst/>
          </a:prstGeom>
          <a:solidFill>
            <a:srgbClr val="00A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20"/>
          </p:nvPr>
        </p:nvSpPr>
        <p:spPr>
          <a:xfrm>
            <a:off x="187422" y="600469"/>
            <a:ext cx="4384578" cy="1237493"/>
          </a:xfrm>
        </p:spPr>
        <p:txBody>
          <a:bodyPr/>
          <a:lstStyle/>
          <a:p>
            <a:pPr algn="ctr"/>
            <a:r>
              <a:rPr lang="en-US" sz="2400" dirty="0"/>
              <a:t>Financing </a:t>
            </a:r>
            <a:r>
              <a:rPr lang="en-US" sz="2400" dirty="0" err="1"/>
              <a:t>WinS</a:t>
            </a:r>
            <a:r>
              <a:rPr lang="en-US" sz="2400" dirty="0"/>
              <a:t> in Nepal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ILE </a:t>
            </a:r>
            <a:r>
              <a:rPr lang="en-US" sz="2400" dirty="0" err="1"/>
              <a:t>WinS</a:t>
            </a:r>
            <a:r>
              <a:rPr lang="en-US" sz="2400" dirty="0"/>
              <a:t> 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Nov 11, 2019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Sandhya Chaulagain</a:t>
            </a:r>
          </a:p>
          <a:p>
            <a:pPr algn="ctr"/>
            <a:r>
              <a:rPr lang="en-US" sz="2400" dirty="0"/>
              <a:t>WaterAid Nepal 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3C2FD13-D3D1-44A8-B7FE-26C7B5FD3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544" y="3039032"/>
            <a:ext cx="808518" cy="1839806"/>
          </a:xfrm>
          <a:prstGeom prst="rect">
            <a:avLst/>
          </a:prstGeom>
        </p:spPr>
      </p:pic>
      <p:pic>
        <p:nvPicPr>
          <p:cNvPr id="6" name="Picture 2" descr="C:\Users\Sarbagya.WATERAID\Desktop\RECENT WORKS\DFID MHM\Dissemination\Internal docs\Photoes\IMG_2158.JPG">
            <a:extLst>
              <a:ext uri="{FF2B5EF4-FFF2-40B4-BE49-F238E27FC236}">
                <a16:creationId xmlns:a16="http://schemas.microsoft.com/office/drawing/2014/main" id="{D2B06746-804E-4698-8776-51F06F68F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700" r="23700"/>
          <a:stretch>
            <a:fillRect/>
          </a:stretch>
        </p:blipFill>
        <p:spPr bwMode="auto">
          <a:xfrm>
            <a:off x="4904637" y="384569"/>
            <a:ext cx="2886888" cy="383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8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50"/>
          </p:nvPr>
        </p:nvSpPr>
        <p:spPr>
          <a:xfrm>
            <a:off x="7012551" y="3358280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MHM/ WASH in School Progress	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57"/>
          </p:nvPr>
        </p:nvSpPr>
        <p:spPr>
          <a:xfrm>
            <a:off x="2746374" y="1969918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Policies</a:t>
            </a:r>
          </a:p>
        </p:txBody>
      </p:sp>
      <p:sp>
        <p:nvSpPr>
          <p:cNvPr id="30" name="Content Placeholder 19"/>
          <p:cNvSpPr txBox="1">
            <a:spLocks/>
          </p:cNvSpPr>
          <p:nvPr/>
        </p:nvSpPr>
        <p:spPr>
          <a:xfrm>
            <a:off x="5692647" y="354588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0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2800" indent="-180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28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Section 9</a:t>
            </a: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60E90FF0-40F0-42C8-91E3-AC110C458BCD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101600" y="1140695"/>
            <a:ext cx="8346348" cy="3300313"/>
          </a:xfrm>
          <a:solidFill>
            <a:srgbClr val="00AEC0"/>
          </a:solid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7B4B6-A29F-4D38-9B91-AF9E7E9FD2AE}"/>
              </a:ext>
            </a:extLst>
          </p:cNvPr>
          <p:cNvSpPr/>
          <p:nvPr/>
        </p:nvSpPr>
        <p:spPr>
          <a:xfrm>
            <a:off x="607286" y="1129100"/>
            <a:ext cx="6375400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Background and issues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Interventions conducted,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and Impact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messages and Scale 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98563-E7A9-4464-A71B-11BF5218A461}"/>
              </a:ext>
            </a:extLst>
          </p:cNvPr>
          <p:cNvSpPr txBox="1"/>
          <p:nvPr/>
        </p:nvSpPr>
        <p:spPr>
          <a:xfrm>
            <a:off x="101600" y="139700"/>
            <a:ext cx="8346348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Key outlines</a:t>
            </a:r>
          </a:p>
        </p:txBody>
      </p:sp>
    </p:spTree>
    <p:extLst>
      <p:ext uri="{BB962C8B-B14F-4D97-AF65-F5344CB8AC3E}">
        <p14:creationId xmlns:p14="http://schemas.microsoft.com/office/powerpoint/2010/main" val="164257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50"/>
          </p:nvPr>
        </p:nvSpPr>
        <p:spPr>
          <a:xfrm>
            <a:off x="7012551" y="3358280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MHM/ WASH in School Progress	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57"/>
          </p:nvPr>
        </p:nvSpPr>
        <p:spPr>
          <a:xfrm>
            <a:off x="2746374" y="1969918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Policies</a:t>
            </a:r>
          </a:p>
        </p:txBody>
      </p:sp>
      <p:sp>
        <p:nvSpPr>
          <p:cNvPr id="30" name="Content Placeholder 19"/>
          <p:cNvSpPr txBox="1">
            <a:spLocks/>
          </p:cNvSpPr>
          <p:nvPr/>
        </p:nvSpPr>
        <p:spPr>
          <a:xfrm>
            <a:off x="5692647" y="354588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0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2800" indent="-180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28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Section 9</a:t>
            </a: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60E90FF0-40F0-42C8-91E3-AC110C458BCD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101600" y="1140695"/>
            <a:ext cx="8346348" cy="3300313"/>
          </a:xfrm>
          <a:solidFill>
            <a:srgbClr val="00AEC0"/>
          </a:solid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7B4B6-A29F-4D38-9B91-AF9E7E9FD2AE}"/>
              </a:ext>
            </a:extLst>
          </p:cNvPr>
          <p:cNvSpPr/>
          <p:nvPr/>
        </p:nvSpPr>
        <p:spPr>
          <a:xfrm>
            <a:off x="101600" y="1129100"/>
            <a:ext cx="8346348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In 2010</a:t>
            </a:r>
            <a:endParaRPr lang="en-US" sz="24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400" dirty="0"/>
              <a:t>Only 64% of the schools had toilet facilities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400" dirty="0"/>
              <a:t>Only 40% schools had separate toilet for girls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en-US" sz="2400" dirty="0"/>
              <a:t>On an average 127 students had to use one toilet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98563-E7A9-4464-A71B-11BF5218A461}"/>
              </a:ext>
            </a:extLst>
          </p:cNvPr>
          <p:cNvSpPr txBox="1"/>
          <p:nvPr/>
        </p:nvSpPr>
        <p:spPr>
          <a:xfrm>
            <a:off x="101600" y="337906"/>
            <a:ext cx="8346348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Background and issues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3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50"/>
          </p:nvPr>
        </p:nvSpPr>
        <p:spPr>
          <a:xfrm>
            <a:off x="7012551" y="3358280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MHM/ WASH in School Progress	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57"/>
          </p:nvPr>
        </p:nvSpPr>
        <p:spPr>
          <a:xfrm>
            <a:off x="2746374" y="1969918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Policies</a:t>
            </a:r>
          </a:p>
        </p:txBody>
      </p:sp>
      <p:sp>
        <p:nvSpPr>
          <p:cNvPr id="30" name="Content Placeholder 19"/>
          <p:cNvSpPr txBox="1">
            <a:spLocks/>
          </p:cNvSpPr>
          <p:nvPr/>
        </p:nvSpPr>
        <p:spPr>
          <a:xfrm>
            <a:off x="5692647" y="354588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0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2800" indent="-180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28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Section 9</a:t>
            </a: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60E90FF0-40F0-42C8-91E3-AC110C458BCD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101600" y="964286"/>
            <a:ext cx="8783336" cy="3988714"/>
          </a:xfrm>
          <a:solidFill>
            <a:srgbClr val="00AEC0"/>
          </a:solid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7B4B6-A29F-4D38-9B91-AF9E7E9FD2AE}"/>
              </a:ext>
            </a:extLst>
          </p:cNvPr>
          <p:cNvSpPr/>
          <p:nvPr/>
        </p:nvSpPr>
        <p:spPr>
          <a:xfrm>
            <a:off x="259064" y="861126"/>
            <a:ext cx="87833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In 2010</a:t>
            </a:r>
            <a:endParaRPr lang="en-US" sz="2400" dirty="0"/>
          </a:p>
          <a:p>
            <a:pPr lvl="0"/>
            <a:r>
              <a:rPr lang="en-US" dirty="0"/>
              <a:t>With the announcement of constructing </a:t>
            </a:r>
            <a:r>
              <a:rPr lang="en-US" dirty="0">
                <a:solidFill>
                  <a:schemeClr val="bg1"/>
                </a:solidFill>
              </a:rPr>
              <a:t>10,500 separate toilets for girl students</a:t>
            </a:r>
            <a:r>
              <a:rPr lang="en-US" dirty="0"/>
              <a:t>, government allocated NPR 2.5 billion for </a:t>
            </a:r>
            <a:r>
              <a:rPr lang="en-US" dirty="0" err="1"/>
              <a:t>WinS</a:t>
            </a:r>
            <a:r>
              <a:rPr lang="en-US" dirty="0"/>
              <a:t> in 2010 </a:t>
            </a:r>
            <a:r>
              <a:rPr lang="en-US" sz="1600" dirty="0"/>
              <a:t>(NPR 1.1 billion for the construction of girl friendly toilets and remaining for external environment improvement)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In between 2010 to 2016 government allocated </a:t>
            </a:r>
            <a:endParaRPr lang="en-US" dirty="0"/>
          </a:p>
          <a:p>
            <a:pPr lvl="0"/>
            <a:r>
              <a:rPr lang="en-US" dirty="0"/>
              <a:t>NPR 3.7 billion for the construction of </a:t>
            </a:r>
            <a:r>
              <a:rPr lang="en-US" dirty="0">
                <a:solidFill>
                  <a:schemeClr val="bg1"/>
                </a:solidFill>
              </a:rPr>
              <a:t>girl friendly toilets </a:t>
            </a:r>
          </a:p>
          <a:p>
            <a:pPr lvl="0"/>
            <a:r>
              <a:rPr lang="en-US" dirty="0"/>
              <a:t>NPR 3.7 billion for </a:t>
            </a:r>
            <a:r>
              <a:rPr lang="en-US" dirty="0">
                <a:solidFill>
                  <a:schemeClr val="bg1"/>
                </a:solidFill>
              </a:rPr>
              <a:t>external environment improvement </a:t>
            </a:r>
            <a:r>
              <a:rPr lang="en-US" dirty="0"/>
              <a:t>of the schools </a:t>
            </a:r>
          </a:p>
          <a:p>
            <a:pPr lvl="0"/>
            <a:r>
              <a:rPr lang="en-US" dirty="0"/>
              <a:t>NPR 400 million for the construction of </a:t>
            </a:r>
            <a:r>
              <a:rPr lang="en-US" dirty="0">
                <a:solidFill>
                  <a:schemeClr val="bg1"/>
                </a:solidFill>
              </a:rPr>
              <a:t>common toilets </a:t>
            </a:r>
          </a:p>
          <a:p>
            <a:pPr lvl="0"/>
            <a:r>
              <a:rPr lang="en-US" dirty="0"/>
              <a:t>NPR 50 million for the management of </a:t>
            </a:r>
            <a:r>
              <a:rPr lang="en-US" dirty="0">
                <a:solidFill>
                  <a:schemeClr val="bg1"/>
                </a:solidFill>
              </a:rPr>
              <a:t>drinking water </a:t>
            </a:r>
            <a:r>
              <a:rPr lang="en-US" dirty="0"/>
              <a:t>in schools</a:t>
            </a:r>
          </a:p>
          <a:p>
            <a:pPr lvl="0"/>
            <a:r>
              <a:rPr lang="en-US" dirty="0"/>
              <a:t>NPR 35 million for the </a:t>
            </a:r>
            <a:r>
              <a:rPr lang="en-US" dirty="0">
                <a:solidFill>
                  <a:schemeClr val="bg1"/>
                </a:solidFill>
              </a:rPr>
              <a:t>maintenance</a:t>
            </a:r>
            <a:r>
              <a:rPr lang="en-US" dirty="0"/>
              <a:t> work </a:t>
            </a:r>
          </a:p>
          <a:p>
            <a:pPr lvl="0"/>
            <a:r>
              <a:rPr lang="en-US" dirty="0"/>
              <a:t>Per unit cost allocation for girl friendly toilet reached to </a:t>
            </a:r>
            <a:r>
              <a:rPr lang="en-US" dirty="0">
                <a:solidFill>
                  <a:schemeClr val="bg1"/>
                </a:solidFill>
              </a:rPr>
              <a:t>NPR 400 thousand </a:t>
            </a:r>
            <a:r>
              <a:rPr lang="en-US" dirty="0"/>
              <a:t>in 2014-2016 from </a:t>
            </a:r>
            <a:r>
              <a:rPr lang="en-US" dirty="0">
                <a:solidFill>
                  <a:schemeClr val="bg1"/>
                </a:solidFill>
              </a:rPr>
              <a:t>NPR </a:t>
            </a:r>
            <a:r>
              <a:rPr lang="en-US" dirty="0" err="1">
                <a:solidFill>
                  <a:schemeClr val="bg1"/>
                </a:solidFill>
              </a:rPr>
              <a:t>NPR</a:t>
            </a:r>
            <a:r>
              <a:rPr lang="en-US" dirty="0">
                <a:solidFill>
                  <a:schemeClr val="bg1"/>
                </a:solidFill>
              </a:rPr>
              <a:t> 200 thousand </a:t>
            </a:r>
            <a:r>
              <a:rPr lang="en-US" dirty="0"/>
              <a:t>in 2010</a:t>
            </a:r>
          </a:p>
          <a:p>
            <a:pPr lvl="0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98563-E7A9-4464-A71B-11BF5218A461}"/>
              </a:ext>
            </a:extLst>
          </p:cNvPr>
          <p:cNvSpPr txBox="1"/>
          <p:nvPr/>
        </p:nvSpPr>
        <p:spPr>
          <a:xfrm>
            <a:off x="101600" y="337906"/>
            <a:ext cx="8783336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Interventions conducted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3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50"/>
          </p:nvPr>
        </p:nvSpPr>
        <p:spPr>
          <a:xfrm>
            <a:off x="7012551" y="3358280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MHM/ WASH in School Progress	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57"/>
          </p:nvPr>
        </p:nvSpPr>
        <p:spPr>
          <a:xfrm>
            <a:off x="2746374" y="1969918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Policies</a:t>
            </a:r>
          </a:p>
        </p:txBody>
      </p:sp>
      <p:sp>
        <p:nvSpPr>
          <p:cNvPr id="30" name="Content Placeholder 19"/>
          <p:cNvSpPr txBox="1">
            <a:spLocks/>
          </p:cNvSpPr>
          <p:nvPr/>
        </p:nvSpPr>
        <p:spPr>
          <a:xfrm>
            <a:off x="5692647" y="354588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0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2800" indent="-180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28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Section 9</a:t>
            </a: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60E90FF0-40F0-42C8-91E3-AC110C458BCD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101600" y="964286"/>
            <a:ext cx="8783336" cy="3988714"/>
          </a:xfrm>
          <a:solidFill>
            <a:srgbClr val="00AEC0"/>
          </a:solid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7B4B6-A29F-4D38-9B91-AF9E7E9FD2AE}"/>
              </a:ext>
            </a:extLst>
          </p:cNvPr>
          <p:cNvSpPr/>
          <p:nvPr/>
        </p:nvSpPr>
        <p:spPr>
          <a:xfrm>
            <a:off x="259064" y="861126"/>
            <a:ext cx="8783336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Schools with separate toilet for girls increased to </a:t>
            </a:r>
            <a:r>
              <a:rPr lang="en-US" dirty="0">
                <a:solidFill>
                  <a:schemeClr val="bg1"/>
                </a:solidFill>
              </a:rPr>
              <a:t>70 %</a:t>
            </a:r>
            <a:r>
              <a:rPr lang="en-US" dirty="0"/>
              <a:t> in 2016 from </a:t>
            </a:r>
            <a:r>
              <a:rPr lang="en-US" dirty="0">
                <a:solidFill>
                  <a:schemeClr val="bg1"/>
                </a:solidFill>
              </a:rPr>
              <a:t>40%</a:t>
            </a:r>
            <a:r>
              <a:rPr lang="en-US" dirty="0"/>
              <a:t> in 2010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School with toilet facilities increased to </a:t>
            </a:r>
            <a:r>
              <a:rPr lang="en-US" dirty="0">
                <a:solidFill>
                  <a:schemeClr val="bg1"/>
                </a:solidFill>
              </a:rPr>
              <a:t>85 %</a:t>
            </a:r>
            <a:r>
              <a:rPr lang="en-US" dirty="0"/>
              <a:t> in 2016 from </a:t>
            </a:r>
            <a:r>
              <a:rPr lang="en-US" dirty="0">
                <a:solidFill>
                  <a:schemeClr val="bg1"/>
                </a:solidFill>
              </a:rPr>
              <a:t>64%</a:t>
            </a:r>
            <a:r>
              <a:rPr lang="en-US" dirty="0"/>
              <a:t> in 2010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Girls student to toilet ratio reached to </a:t>
            </a:r>
            <a:r>
              <a:rPr lang="en-US" dirty="0">
                <a:solidFill>
                  <a:schemeClr val="bg1"/>
                </a:solidFill>
              </a:rPr>
              <a:t>106</a:t>
            </a:r>
            <a:r>
              <a:rPr lang="en-US" dirty="0"/>
              <a:t> in 2016 from overall students to toilets ratio </a:t>
            </a:r>
            <a:r>
              <a:rPr lang="en-US" dirty="0">
                <a:solidFill>
                  <a:schemeClr val="bg1"/>
                </a:solidFill>
              </a:rPr>
              <a:t>127</a:t>
            </a:r>
            <a:r>
              <a:rPr lang="en-US" dirty="0"/>
              <a:t> in 2010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Boy's student to toilet ratio (including common toilet) reached to </a:t>
            </a:r>
            <a:r>
              <a:rPr lang="en-US" dirty="0">
                <a:solidFill>
                  <a:schemeClr val="bg1"/>
                </a:solidFill>
              </a:rPr>
              <a:t>47%</a:t>
            </a:r>
            <a:r>
              <a:rPr lang="en-US" dirty="0"/>
              <a:t> in 2016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Ratio of school with water supply facility reached to </a:t>
            </a:r>
            <a:r>
              <a:rPr lang="en-US" dirty="0">
                <a:solidFill>
                  <a:schemeClr val="bg1"/>
                </a:solidFill>
              </a:rPr>
              <a:t>87%</a:t>
            </a:r>
            <a:r>
              <a:rPr lang="en-US" dirty="0"/>
              <a:t> in 2016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With improvement in status -started to allocate budget in single heading </a:t>
            </a:r>
            <a:r>
              <a:rPr lang="en-US" dirty="0">
                <a:solidFill>
                  <a:schemeClr val="bg1"/>
                </a:solidFill>
              </a:rPr>
              <a:t>‘WASH Facilities’ </a:t>
            </a:r>
            <a:r>
              <a:rPr lang="en-US" dirty="0"/>
              <a:t>from 2016/17 @ NPR 700 million (Toilets with drinking water facilities)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Formulated </a:t>
            </a:r>
            <a:r>
              <a:rPr lang="en-US" dirty="0" err="1"/>
              <a:t>WinS</a:t>
            </a:r>
            <a:r>
              <a:rPr lang="en-US" dirty="0"/>
              <a:t> Procedure 2018; </a:t>
            </a:r>
            <a:r>
              <a:rPr lang="en-US" dirty="0">
                <a:solidFill>
                  <a:schemeClr val="bg1"/>
                </a:solidFill>
              </a:rPr>
              <a:t>1 toilet for girl 25 girls and 1 toilet for 40 boys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98563-E7A9-4464-A71B-11BF5218A461}"/>
              </a:ext>
            </a:extLst>
          </p:cNvPr>
          <p:cNvSpPr txBox="1"/>
          <p:nvPr/>
        </p:nvSpPr>
        <p:spPr>
          <a:xfrm>
            <a:off x="101600" y="337906"/>
            <a:ext cx="8783336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Results and impact   </a:t>
            </a:r>
            <a:r>
              <a:rPr lang="en-US" sz="2000" b="1" dirty="0"/>
              <a:t>2016 – 2019: SDG period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896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50"/>
          </p:nvPr>
        </p:nvSpPr>
        <p:spPr>
          <a:xfrm>
            <a:off x="7012551" y="3358280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MHM/ WASH in School Progress	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idx="57"/>
          </p:nvPr>
        </p:nvSpPr>
        <p:spPr>
          <a:xfrm>
            <a:off x="2746374" y="1969918"/>
            <a:ext cx="1872385" cy="6445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Policies</a:t>
            </a:r>
          </a:p>
        </p:txBody>
      </p:sp>
      <p:sp>
        <p:nvSpPr>
          <p:cNvPr id="30" name="Content Placeholder 19"/>
          <p:cNvSpPr txBox="1">
            <a:spLocks/>
          </p:cNvSpPr>
          <p:nvPr/>
        </p:nvSpPr>
        <p:spPr>
          <a:xfrm>
            <a:off x="5692647" y="3545887"/>
            <a:ext cx="1872385" cy="644525"/>
          </a:xfrm>
          <a:prstGeom prst="rect">
            <a:avLst/>
          </a:prstGeom>
        </p:spPr>
        <p:txBody>
          <a:bodyPr lIns="108000" tIns="72000" rIns="72000" bIns="0"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Tx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0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8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2800" indent="-1800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28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Section 9</a:t>
            </a:r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60E90FF0-40F0-42C8-91E3-AC110C458BCD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101600" y="964286"/>
            <a:ext cx="8783336" cy="3988714"/>
          </a:xfrm>
          <a:solidFill>
            <a:srgbClr val="00AEC0"/>
          </a:solidFill>
        </p:spPr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7B4B6-A29F-4D38-9B91-AF9E7E9FD2AE}"/>
              </a:ext>
            </a:extLst>
          </p:cNvPr>
          <p:cNvSpPr/>
          <p:nvPr/>
        </p:nvSpPr>
        <p:spPr>
          <a:xfrm>
            <a:off x="0" y="1068382"/>
            <a:ext cx="8783336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Additional 115 thousand girl friendly toilets are required to meet 1 toilet for 25 girls and 14 thousand boys toilets are required to meet 1 toilet for 40 boys, requiring a total of </a:t>
            </a:r>
            <a:r>
              <a:rPr lang="en-US" dirty="0">
                <a:solidFill>
                  <a:schemeClr val="bg1"/>
                </a:solidFill>
              </a:rPr>
              <a:t>NPR 91 billion </a:t>
            </a:r>
            <a:r>
              <a:rPr lang="en-US" dirty="0"/>
              <a:t>for the period 2016 to 2030 </a:t>
            </a:r>
            <a:r>
              <a:rPr lang="en-US" dirty="0" err="1"/>
              <a:t>i.e</a:t>
            </a:r>
            <a:r>
              <a:rPr lang="en-US" dirty="0"/>
              <a:t> NPR 6 billion per annum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Average budget allocation in </a:t>
            </a:r>
            <a:r>
              <a:rPr lang="en-US" dirty="0" err="1"/>
              <a:t>WinS</a:t>
            </a:r>
            <a:r>
              <a:rPr lang="en-US" dirty="0"/>
              <a:t> per annum is NPR 982 million in the last five years, which is less than </a:t>
            </a:r>
            <a:r>
              <a:rPr lang="en-US" dirty="0">
                <a:solidFill>
                  <a:schemeClr val="bg1"/>
                </a:solidFill>
              </a:rPr>
              <a:t>one sixth </a:t>
            </a:r>
            <a:r>
              <a:rPr lang="en-US" dirty="0"/>
              <a:t>of the requirement to meet the target by 2030.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Government must increase budget in </a:t>
            </a:r>
            <a:r>
              <a:rPr lang="en-US" dirty="0" err="1"/>
              <a:t>WinS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at least by 6 times </a:t>
            </a:r>
            <a:r>
              <a:rPr lang="en-US" dirty="0"/>
              <a:t>than the current allocations to meet the target.  Sensitization of the issue and orientation of </a:t>
            </a:r>
            <a:r>
              <a:rPr lang="en-US" dirty="0" err="1"/>
              <a:t>WinS</a:t>
            </a:r>
            <a:r>
              <a:rPr lang="en-US" dirty="0"/>
              <a:t> procedure to federal and local governments can be helpful. 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98563-E7A9-4464-A71B-11BF5218A461}"/>
              </a:ext>
            </a:extLst>
          </p:cNvPr>
          <p:cNvSpPr txBox="1"/>
          <p:nvPr/>
        </p:nvSpPr>
        <p:spPr>
          <a:xfrm>
            <a:off x="101600" y="337906"/>
            <a:ext cx="8783336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Key messages and Scale up option </a:t>
            </a:r>
            <a:r>
              <a:rPr lang="en-US" b="1" dirty="0"/>
              <a:t>2016 – 2030: SDG period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4294967295"/>
          </p:nvPr>
        </p:nvSpPr>
        <p:spPr>
          <a:xfrm>
            <a:off x="588711" y="4077475"/>
            <a:ext cx="7196446" cy="620346"/>
          </a:xfrm>
          <a:prstGeom prst="roundRect">
            <a:avLst>
              <a:gd name="adj" fmla="val 6016"/>
            </a:avLst>
          </a:prstGeom>
          <a:solidFill>
            <a:srgbClr val="0076A8"/>
          </a:solidFill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759" y="4077475"/>
            <a:ext cx="2625698" cy="504000"/>
          </a:xfrm>
        </p:spPr>
        <p:txBody>
          <a:bodyPr/>
          <a:lstStyle/>
          <a:p>
            <a:pPr algn="r"/>
            <a:r>
              <a:rPr lang="en-US" sz="4000" dirty="0"/>
              <a:t>Thank you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633817-152B-438C-BF51-7B2C08398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856" y="2905572"/>
            <a:ext cx="808518" cy="18398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4F980-F125-48BE-BBFA-5FCC062A4D5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11" y="510683"/>
            <a:ext cx="7196446" cy="345044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998070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TRAZENECA" val="TEMPLATE14"/>
</p:tagLst>
</file>

<file path=ppt/theme/theme1.xml><?xml version="1.0" encoding="utf-8"?>
<a:theme xmlns:a="http://schemas.openxmlformats.org/drawingml/2006/main" name="WaterAid Master Slide Options">
  <a:themeElements>
    <a:clrScheme name="Custom 307">
      <a:dk1>
        <a:srgbClr val="000000"/>
      </a:dk1>
      <a:lt1>
        <a:srgbClr val="FFFFFF"/>
      </a:lt1>
      <a:dk2>
        <a:srgbClr val="9D968D"/>
      </a:dk2>
      <a:lt2>
        <a:srgbClr val="7BA7BC"/>
      </a:lt2>
      <a:accent1>
        <a:srgbClr val="009FDF"/>
      </a:accent1>
      <a:accent2>
        <a:srgbClr val="FFB500"/>
      </a:accent2>
      <a:accent3>
        <a:srgbClr val="E87722"/>
      </a:accent3>
      <a:accent4>
        <a:srgbClr val="84BD00"/>
      </a:accent4>
      <a:accent5>
        <a:srgbClr val="0076A8"/>
      </a:accent5>
      <a:accent6>
        <a:srgbClr val="E0457B"/>
      </a:accent6>
      <a:hlink>
        <a:srgbClr val="9E007E"/>
      </a:hlink>
      <a:folHlink>
        <a:srgbClr val="000000"/>
      </a:folHlink>
    </a:clrScheme>
    <a:fontScheme name="WaterAid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terAid PPT Presentation Template.potx" id="{33FBD787-516B-4D29-A11C-05EE3DFACA33}" vid="{860CC913-3DAF-4ADF-88D2-AF76843DB5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WaterAid PPT Presentation Template</Template>
  <TotalTime>7706</TotalTime>
  <Words>526</Words>
  <Application>Microsoft Office PowerPoint</Application>
  <PresentationFormat>On-screen Show (16:9)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Bold</vt:lpstr>
      <vt:lpstr>Calibri</vt:lpstr>
      <vt:lpstr>WaterAid Master Slide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       </vt:lpstr>
    </vt:vector>
  </TitlesOfParts>
  <Manager/>
  <Company>WaterAid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edit cover slide title</dc:title>
  <dc:subject/>
  <dc:creator>David Stedman</dc:creator>
  <cp:keywords>16:9</cp:keywords>
  <dc:description/>
  <cp:lastModifiedBy>Evariste Kouassi Komlan</cp:lastModifiedBy>
  <cp:revision>397</cp:revision>
  <cp:lastPrinted>2017-07-03T12:02:11Z</cp:lastPrinted>
  <dcterms:created xsi:type="dcterms:W3CDTF">2017-07-05T10:54:13Z</dcterms:created>
  <dcterms:modified xsi:type="dcterms:W3CDTF">2019-11-10T22:37:17Z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">
    <vt:lpwstr>AstraZeneca</vt:lpwstr>
  </property>
  <property fmtid="{D5CDD505-2E9C-101B-9397-08002B2CF9AE}" pid="3" name="Language">
    <vt:lpwstr>English (UK)</vt:lpwstr>
  </property>
  <property fmtid="{D5CDD505-2E9C-101B-9397-08002B2CF9AE}" pid="4" name="Owner">
    <vt:lpwstr>P L Kessler</vt:lpwstr>
  </property>
  <property fmtid="{D5CDD505-2E9C-101B-9397-08002B2CF9AE}" pid="5" name="Project">
    <vt:lpwstr>The Chase</vt:lpwstr>
  </property>
  <property fmtid="{D5CDD505-2E9C-101B-9397-08002B2CF9AE}" pid="6" name="Publisher">
    <vt:lpwstr>Kessler Associates</vt:lpwstr>
  </property>
</Properties>
</file>