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3" r:id="rId2"/>
    <p:sldMasterId id="2147483742" r:id="rId3"/>
    <p:sldMasterId id="2147483792" r:id="rId4"/>
  </p:sldMasterIdLst>
  <p:notesMasterIdLst>
    <p:notesMasterId r:id="rId20"/>
  </p:notesMasterIdLst>
  <p:sldIdLst>
    <p:sldId id="275" r:id="rId5"/>
    <p:sldId id="816" r:id="rId6"/>
    <p:sldId id="281" r:id="rId7"/>
    <p:sldId id="817" r:id="rId8"/>
    <p:sldId id="280" r:id="rId9"/>
    <p:sldId id="819" r:id="rId10"/>
    <p:sldId id="824" r:id="rId11"/>
    <p:sldId id="821" r:id="rId12"/>
    <p:sldId id="820" r:id="rId13"/>
    <p:sldId id="825" r:id="rId14"/>
    <p:sldId id="827" r:id="rId15"/>
    <p:sldId id="826" r:id="rId16"/>
    <p:sldId id="818" r:id="rId17"/>
    <p:sldId id="822"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2600"/>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5" autoAdjust="0"/>
    <p:restoredTop sz="94660"/>
  </p:normalViewPr>
  <p:slideViewPr>
    <p:cSldViewPr>
      <p:cViewPr varScale="1">
        <p:scale>
          <a:sx n="68" d="100"/>
          <a:sy n="68" d="100"/>
        </p:scale>
        <p:origin x="404"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a:t>Water and Sanitation in School South Asia, JMP 2018</a:t>
            </a:r>
          </a:p>
        </c:rich>
      </c:tx>
      <c:layout>
        <c:manualLayout>
          <c:xMode val="edge"/>
          <c:yMode val="edge"/>
          <c:x val="0.18012974701279497"/>
          <c:y val="2.3877068069008862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69529083250407"/>
          <c:y val="0.12500246761038111"/>
          <c:w val="0.89830470916749594"/>
          <c:h val="0.70151427613660011"/>
        </c:manualLayout>
      </c:layout>
      <c:barChart>
        <c:barDir val="col"/>
        <c:grouping val="percentStacked"/>
        <c:varyColors val="0"/>
        <c:ser>
          <c:idx val="0"/>
          <c:order val="0"/>
          <c:tx>
            <c:strRef>
              <c:f>Sheet1!$E$3:$E$4</c:f>
              <c:strCache>
                <c:ptCount val="2"/>
                <c:pt idx="1">
                  <c:v>No service</c:v>
                </c:pt>
              </c:strCache>
            </c:strRef>
          </c:tx>
          <c:spPr>
            <a:solidFill>
              <a:srgbClr val="FF0000"/>
            </a:solidFill>
            <a:ln>
              <a:noFill/>
            </a:ln>
            <a:effectLst/>
          </c:spPr>
          <c:invertIfNegative val="0"/>
          <c:cat>
            <c:strRef>
              <c:f>Sheet1!$D$5:$D$7</c:f>
              <c:strCache>
                <c:ptCount val="3"/>
                <c:pt idx="0">
                  <c:v>Water Supply</c:v>
                </c:pt>
                <c:pt idx="2">
                  <c:v>Sanitation</c:v>
                </c:pt>
              </c:strCache>
            </c:strRef>
          </c:cat>
          <c:val>
            <c:numRef>
              <c:f>Sheet1!$E$5:$E$7</c:f>
              <c:numCache>
                <c:formatCode>General</c:formatCode>
                <c:ptCount val="3"/>
                <c:pt idx="0">
                  <c:v>13</c:v>
                </c:pt>
                <c:pt idx="2">
                  <c:v>13</c:v>
                </c:pt>
              </c:numCache>
            </c:numRef>
          </c:val>
          <c:extLst>
            <c:ext xmlns:c16="http://schemas.microsoft.com/office/drawing/2014/chart" uri="{C3380CC4-5D6E-409C-BE32-E72D297353CC}">
              <c16:uniqueId val="{00000000-A24B-40FF-8948-405E30B1B53A}"/>
            </c:ext>
          </c:extLst>
        </c:ser>
        <c:ser>
          <c:idx val="1"/>
          <c:order val="1"/>
          <c:tx>
            <c:strRef>
              <c:f>Sheet1!$F$3:$F$4</c:f>
              <c:strCache>
                <c:ptCount val="2"/>
                <c:pt idx="1">
                  <c:v>Limited</c:v>
                </c:pt>
              </c:strCache>
            </c:strRef>
          </c:tx>
          <c:spPr>
            <a:solidFill>
              <a:srgbClr val="FFFF00"/>
            </a:solidFill>
            <a:ln>
              <a:noFill/>
            </a:ln>
            <a:effectLst/>
          </c:spPr>
          <c:invertIfNegative val="0"/>
          <c:cat>
            <c:strRef>
              <c:f>Sheet1!$D$5:$D$7</c:f>
              <c:strCache>
                <c:ptCount val="3"/>
                <c:pt idx="0">
                  <c:v>Water Supply</c:v>
                </c:pt>
                <c:pt idx="2">
                  <c:v>Sanitation</c:v>
                </c:pt>
              </c:strCache>
            </c:strRef>
          </c:cat>
          <c:val>
            <c:numRef>
              <c:f>Sheet1!$F$5:$F$7</c:f>
              <c:numCache>
                <c:formatCode>General</c:formatCode>
                <c:ptCount val="3"/>
                <c:pt idx="0">
                  <c:v>19</c:v>
                </c:pt>
                <c:pt idx="2">
                  <c:v>19</c:v>
                </c:pt>
              </c:numCache>
            </c:numRef>
          </c:val>
          <c:extLst>
            <c:ext xmlns:c16="http://schemas.microsoft.com/office/drawing/2014/chart" uri="{C3380CC4-5D6E-409C-BE32-E72D297353CC}">
              <c16:uniqueId val="{00000001-A24B-40FF-8948-405E30B1B53A}"/>
            </c:ext>
          </c:extLst>
        </c:ser>
        <c:ser>
          <c:idx val="2"/>
          <c:order val="2"/>
          <c:tx>
            <c:strRef>
              <c:f>Sheet1!$G$3:$G$4</c:f>
              <c:strCache>
                <c:ptCount val="2"/>
                <c:pt idx="1">
                  <c:v>Basic</c:v>
                </c:pt>
              </c:strCache>
            </c:strRef>
          </c:tx>
          <c:spPr>
            <a:solidFill>
              <a:srgbClr val="00B0F0"/>
            </a:solidFill>
            <a:ln>
              <a:noFill/>
            </a:ln>
            <a:effectLst/>
          </c:spPr>
          <c:invertIfNegative val="0"/>
          <c:cat>
            <c:strRef>
              <c:f>Sheet1!$D$5:$D$7</c:f>
              <c:strCache>
                <c:ptCount val="3"/>
                <c:pt idx="0">
                  <c:v>Water Supply</c:v>
                </c:pt>
                <c:pt idx="2">
                  <c:v>Sanitation</c:v>
                </c:pt>
              </c:strCache>
            </c:strRef>
          </c:cat>
          <c:val>
            <c:numRef>
              <c:f>Sheet1!$G$5:$G$7</c:f>
              <c:numCache>
                <c:formatCode>General</c:formatCode>
                <c:ptCount val="3"/>
                <c:pt idx="0">
                  <c:v>68</c:v>
                </c:pt>
                <c:pt idx="2">
                  <c:v>68</c:v>
                </c:pt>
              </c:numCache>
            </c:numRef>
          </c:val>
          <c:extLst>
            <c:ext xmlns:c16="http://schemas.microsoft.com/office/drawing/2014/chart" uri="{C3380CC4-5D6E-409C-BE32-E72D297353CC}">
              <c16:uniqueId val="{00000002-A24B-40FF-8948-405E30B1B53A}"/>
            </c:ext>
          </c:extLst>
        </c:ser>
        <c:dLbls>
          <c:showLegendKey val="0"/>
          <c:showVal val="0"/>
          <c:showCatName val="0"/>
          <c:showSerName val="0"/>
          <c:showPercent val="0"/>
          <c:showBubbleSize val="0"/>
        </c:dLbls>
        <c:gapWidth val="219"/>
        <c:overlap val="100"/>
        <c:axId val="509218015"/>
        <c:axId val="675308079"/>
      </c:barChart>
      <c:catAx>
        <c:axId val="50921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75308079"/>
        <c:crosses val="autoZero"/>
        <c:auto val="1"/>
        <c:lblAlgn val="ctr"/>
        <c:lblOffset val="100"/>
        <c:noMultiLvlLbl val="0"/>
      </c:catAx>
      <c:valAx>
        <c:axId val="675308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09218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a:solidFill>
                  <a:srgbClr val="00B0F0"/>
                </a:solidFill>
              </a:rPr>
              <a:t>WASH in Schools allocation</a:t>
            </a:r>
            <a:r>
              <a:rPr lang="en-US" sz="2800" b="1" baseline="0">
                <a:solidFill>
                  <a:srgbClr val="00B0F0"/>
                </a:solidFill>
              </a:rPr>
              <a:t> compared to per Student allocation in 6 countries EAP in USD</a:t>
            </a:r>
            <a:endParaRPr lang="en-US" sz="2800" b="1">
              <a:solidFill>
                <a:srgbClr val="00B0F0"/>
              </a:solidFill>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Sheet1!$E$8</c:f>
              <c:strCache>
                <c:ptCount val="1"/>
                <c:pt idx="0">
                  <c:v>Education allocation per Student</c:v>
                </c:pt>
              </c:strCache>
            </c:strRef>
          </c:tx>
          <c:spPr>
            <a:solidFill>
              <a:schemeClr val="accent1"/>
            </a:solidFill>
            <a:ln>
              <a:noFill/>
            </a:ln>
            <a:effectLst/>
          </c:spPr>
          <c:invertIfNegative val="0"/>
          <c:val>
            <c:numRef>
              <c:f>Sheet1!$F$8:$K$8</c:f>
              <c:numCache>
                <c:formatCode>General</c:formatCode>
                <c:ptCount val="6"/>
                <c:pt idx="0">
                  <c:v>25</c:v>
                </c:pt>
                <c:pt idx="1">
                  <c:v>35</c:v>
                </c:pt>
                <c:pt idx="2">
                  <c:v>30</c:v>
                </c:pt>
                <c:pt idx="3">
                  <c:v>15</c:v>
                </c:pt>
                <c:pt idx="4">
                  <c:v>50</c:v>
                </c:pt>
                <c:pt idx="5">
                  <c:v>34</c:v>
                </c:pt>
              </c:numCache>
            </c:numRef>
          </c:val>
          <c:extLst>
            <c:ext xmlns:c16="http://schemas.microsoft.com/office/drawing/2014/chart" uri="{C3380CC4-5D6E-409C-BE32-E72D297353CC}">
              <c16:uniqueId val="{00000000-E1BC-4344-B320-E5E035FC2227}"/>
            </c:ext>
          </c:extLst>
        </c:ser>
        <c:ser>
          <c:idx val="1"/>
          <c:order val="1"/>
          <c:tx>
            <c:strRef>
              <c:f>Sheet1!$E$9</c:f>
              <c:strCache>
                <c:ptCount val="1"/>
                <c:pt idx="0">
                  <c:v>Allocation to WASH in schools from per student allocation</c:v>
                </c:pt>
              </c:strCache>
            </c:strRef>
          </c:tx>
          <c:spPr>
            <a:solidFill>
              <a:schemeClr val="accent2"/>
            </a:solidFill>
            <a:ln>
              <a:noFill/>
            </a:ln>
            <a:effectLst/>
          </c:spPr>
          <c:invertIfNegative val="0"/>
          <c:val>
            <c:numRef>
              <c:f>Sheet1!$F$9:$K$9</c:f>
              <c:numCache>
                <c:formatCode>General</c:formatCode>
                <c:ptCount val="6"/>
                <c:pt idx="0">
                  <c:v>2</c:v>
                </c:pt>
                <c:pt idx="1">
                  <c:v>5</c:v>
                </c:pt>
                <c:pt idx="2">
                  <c:v>3</c:v>
                </c:pt>
                <c:pt idx="3">
                  <c:v>1</c:v>
                </c:pt>
                <c:pt idx="4">
                  <c:v>5</c:v>
                </c:pt>
                <c:pt idx="5">
                  <c:v>0</c:v>
                </c:pt>
              </c:numCache>
            </c:numRef>
          </c:val>
          <c:extLst>
            <c:ext xmlns:c16="http://schemas.microsoft.com/office/drawing/2014/chart" uri="{C3380CC4-5D6E-409C-BE32-E72D297353CC}">
              <c16:uniqueId val="{00000001-E1BC-4344-B320-E5E035FC2227}"/>
            </c:ext>
          </c:extLst>
        </c:ser>
        <c:dLbls>
          <c:showLegendKey val="0"/>
          <c:showVal val="0"/>
          <c:showCatName val="0"/>
          <c:showSerName val="0"/>
          <c:showPercent val="0"/>
          <c:showBubbleSize val="0"/>
        </c:dLbls>
        <c:gapWidth val="150"/>
        <c:axId val="1337524272"/>
        <c:axId val="1602586768"/>
      </c:barChart>
      <c:lineChart>
        <c:grouping val="standard"/>
        <c:varyColors val="0"/>
        <c:ser>
          <c:idx val="2"/>
          <c:order val="2"/>
          <c:tx>
            <c:strRef>
              <c:f>Sheet1!$E$10</c:f>
              <c:strCache>
                <c:ptCount val="1"/>
                <c:pt idx="0">
                  <c:v>Other contributions for WINS</c:v>
                </c:pt>
              </c:strCache>
            </c:strRef>
          </c:tx>
          <c:spPr>
            <a:ln w="28575" cap="rnd">
              <a:solidFill>
                <a:srgbClr val="FF0000"/>
              </a:solidFill>
              <a:round/>
            </a:ln>
            <a:effectLst/>
          </c:spPr>
          <c:marker>
            <c:symbol val="none"/>
          </c:marker>
          <c:val>
            <c:numRef>
              <c:f>Sheet1!$F$10:$K$10</c:f>
              <c:numCache>
                <c:formatCode>General</c:formatCode>
                <c:ptCount val="6"/>
                <c:pt idx="0">
                  <c:v>15</c:v>
                </c:pt>
                <c:pt idx="1">
                  <c:v>5</c:v>
                </c:pt>
                <c:pt idx="2">
                  <c:v>0</c:v>
                </c:pt>
                <c:pt idx="3">
                  <c:v>4</c:v>
                </c:pt>
                <c:pt idx="4">
                  <c:v>10</c:v>
                </c:pt>
                <c:pt idx="5">
                  <c:v>10</c:v>
                </c:pt>
              </c:numCache>
            </c:numRef>
          </c:val>
          <c:smooth val="0"/>
          <c:extLst>
            <c:ext xmlns:c16="http://schemas.microsoft.com/office/drawing/2014/chart" uri="{C3380CC4-5D6E-409C-BE32-E72D297353CC}">
              <c16:uniqueId val="{00000002-E1BC-4344-B320-E5E035FC2227}"/>
            </c:ext>
          </c:extLst>
        </c:ser>
        <c:dLbls>
          <c:showLegendKey val="0"/>
          <c:showVal val="0"/>
          <c:showCatName val="0"/>
          <c:showSerName val="0"/>
          <c:showPercent val="0"/>
          <c:showBubbleSize val="0"/>
        </c:dLbls>
        <c:marker val="1"/>
        <c:smooth val="0"/>
        <c:axId val="1337524272"/>
        <c:axId val="1602586768"/>
      </c:lineChart>
      <c:catAx>
        <c:axId val="13375242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2586768"/>
        <c:crosses val="autoZero"/>
        <c:auto val="1"/>
        <c:lblAlgn val="ctr"/>
        <c:lblOffset val="100"/>
        <c:noMultiLvlLbl val="0"/>
      </c:catAx>
      <c:valAx>
        <c:axId val="1602586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37524272"/>
        <c:crosses val="autoZero"/>
        <c:crossBetween val="between"/>
      </c:valAx>
      <c:spPr>
        <a:noFill/>
        <a:ln>
          <a:noFill/>
        </a:ln>
        <a:effectLst/>
      </c:spPr>
    </c:plotArea>
    <c:legend>
      <c:legendPos val="b"/>
      <c:layout>
        <c:manualLayout>
          <c:xMode val="edge"/>
          <c:yMode val="edge"/>
          <c:x val="0"/>
          <c:y val="0.85824873042454586"/>
          <c:w val="0.7661533290992576"/>
          <c:h val="0.141751269575454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6F47F-602F-3047-B816-776188591818}"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3B84D115-2C5C-F343-8C3F-73A08B0FBB08}">
      <dgm:prSet phldrT="[Text]" custT="1"/>
      <dgm:spPr>
        <a:xfrm>
          <a:off x="2222663" y="3178"/>
          <a:ext cx="1401834" cy="91119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50" b="1">
              <a:solidFill>
                <a:sysClr val="window" lastClr="FFFFFF"/>
              </a:solidFill>
              <a:latin typeface="Calibri" panose="020F0502020204030204"/>
              <a:ea typeface="+mn-ea"/>
              <a:cs typeface="+mn-cs"/>
            </a:rPr>
            <a:t>Capital expenditure (CapEx)</a:t>
          </a:r>
          <a:endParaRPr lang="en-US" sz="1050">
            <a:solidFill>
              <a:sysClr val="window" lastClr="FFFFFF"/>
            </a:solidFill>
            <a:latin typeface="Calibri" panose="020F0502020204030204"/>
            <a:ea typeface="+mn-ea"/>
            <a:cs typeface="+mn-cs"/>
          </a:endParaRPr>
        </a:p>
      </dgm:t>
    </dgm:pt>
    <dgm:pt modelId="{AB8306B5-E2C6-6043-B394-97014896AE99}" type="parTrans" cxnId="{76C6F7FC-B9CD-CE4B-B5DD-8D2E413A84F0}">
      <dgm:prSet/>
      <dgm:spPr/>
      <dgm:t>
        <a:bodyPr/>
        <a:lstStyle/>
        <a:p>
          <a:endParaRPr lang="en-US" sz="2400"/>
        </a:p>
      </dgm:t>
    </dgm:pt>
    <dgm:pt modelId="{4A7A74D7-C7B1-FE4F-B349-2AD5EEFC46B7}" type="sibTrans" cxnId="{76C6F7FC-B9CD-CE4B-B5DD-8D2E413A84F0}">
      <dgm:prSet/>
      <dgm:spPr>
        <a:xfrm>
          <a:off x="777453" y="458774"/>
          <a:ext cx="4292253" cy="4292253"/>
        </a:xfrm>
        <a:custGeom>
          <a:avLst/>
          <a:gdLst/>
          <a:ahLst/>
          <a:cxnLst/>
          <a:rect l="0" t="0" r="0" b="0"/>
          <a:pathLst>
            <a:path>
              <a:moveTo>
                <a:pt x="2280285" y="96144"/>
              </a:moveTo>
              <a:arcTo wR="1714257" hR="1714257" stAng="17356814" swAng="1504561"/>
            </a:path>
          </a:pathLst>
        </a:custGeom>
        <a:noFill/>
        <a:ln w="6350" cap="flat" cmpd="sng" algn="ctr">
          <a:solidFill>
            <a:srgbClr val="4472C4">
              <a:hueOff val="0"/>
              <a:satOff val="0"/>
              <a:lumOff val="0"/>
              <a:alphaOff val="0"/>
            </a:srgbClr>
          </a:solidFill>
          <a:prstDash val="solid"/>
          <a:miter lim="800000"/>
        </a:ln>
        <a:effectLst/>
      </dgm:spPr>
      <dgm:t>
        <a:bodyPr/>
        <a:lstStyle/>
        <a:p>
          <a:endParaRPr lang="en-US" sz="2400"/>
        </a:p>
      </dgm:t>
    </dgm:pt>
    <dgm:pt modelId="{7C182C33-0551-D84E-9846-B332E3272F32}">
      <dgm:prSet custT="1"/>
      <dgm:spPr>
        <a:xfrm>
          <a:off x="4081263" y="1076242"/>
          <a:ext cx="1401834" cy="91119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50" b="1">
              <a:solidFill>
                <a:sysClr val="window" lastClr="FFFFFF"/>
              </a:solidFill>
              <a:latin typeface="Calibri" panose="020F0502020204030204"/>
              <a:ea typeface="+mn-ea"/>
              <a:cs typeface="+mn-cs"/>
            </a:rPr>
            <a:t>Cost of  capital (CoC)</a:t>
          </a:r>
          <a:endParaRPr lang="en-US" sz="1050" b="1" dirty="0">
            <a:solidFill>
              <a:sysClr val="window" lastClr="FFFFFF"/>
            </a:solidFill>
            <a:latin typeface="Calibri" panose="020F0502020204030204"/>
            <a:ea typeface="+mn-ea"/>
            <a:cs typeface="+mn-cs"/>
          </a:endParaRPr>
        </a:p>
      </dgm:t>
    </dgm:pt>
    <dgm:pt modelId="{C75E1C04-16F5-6F4C-9C7D-658D70D08E8F}" type="parTrans" cxnId="{9EACA6F2-285C-DC49-B814-7DF406BD0C64}">
      <dgm:prSet/>
      <dgm:spPr/>
      <dgm:t>
        <a:bodyPr/>
        <a:lstStyle/>
        <a:p>
          <a:endParaRPr lang="en-US" sz="2400"/>
        </a:p>
      </dgm:t>
    </dgm:pt>
    <dgm:pt modelId="{5A47C561-EC16-6E40-877D-D5EC0276FDBC}" type="sibTrans" cxnId="{9EACA6F2-285C-DC49-B814-7DF406BD0C64}">
      <dgm:prSet/>
      <dgm:spPr>
        <a:xfrm>
          <a:off x="777453" y="458774"/>
          <a:ext cx="4292253" cy="4292253"/>
        </a:xfrm>
        <a:custGeom>
          <a:avLst/>
          <a:gdLst/>
          <a:ahLst/>
          <a:cxnLst/>
          <a:rect l="0" t="0" r="0" b="0"/>
          <a:pathLst>
            <a:path>
              <a:moveTo>
                <a:pt x="3358650" y="1229853"/>
              </a:moveTo>
              <a:arcTo wR="1714257" hR="1714257" stAng="20615167" swAng="1969665"/>
            </a:path>
          </a:pathLst>
        </a:custGeom>
        <a:noFill/>
        <a:ln w="6350" cap="flat" cmpd="sng" algn="ctr">
          <a:solidFill>
            <a:srgbClr val="4472C4">
              <a:hueOff val="0"/>
              <a:satOff val="0"/>
              <a:lumOff val="0"/>
              <a:alphaOff val="0"/>
            </a:srgbClr>
          </a:solidFill>
          <a:prstDash val="solid"/>
          <a:miter lim="800000"/>
        </a:ln>
        <a:effectLst/>
      </dgm:spPr>
      <dgm:t>
        <a:bodyPr/>
        <a:lstStyle/>
        <a:p>
          <a:endParaRPr lang="en-US" sz="2400"/>
        </a:p>
      </dgm:t>
    </dgm:pt>
    <dgm:pt modelId="{6DEF5C63-4A84-A646-9210-A04E1A9A1DB1}">
      <dgm:prSet custT="1"/>
      <dgm:spPr>
        <a:xfrm>
          <a:off x="4081263" y="3222368"/>
          <a:ext cx="1401834" cy="91119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50" b="1" dirty="0">
              <a:solidFill>
                <a:sysClr val="window" lastClr="FFFFFF"/>
              </a:solidFill>
              <a:latin typeface="Calibri" panose="020F0502020204030204"/>
              <a:ea typeface="+mn-ea"/>
              <a:cs typeface="+mn-cs"/>
            </a:rPr>
            <a:t>Operational expenditure (</a:t>
          </a:r>
          <a:r>
            <a:rPr lang="en-US" sz="1050" b="1" dirty="0" err="1">
              <a:solidFill>
                <a:sysClr val="window" lastClr="FFFFFF"/>
              </a:solidFill>
              <a:latin typeface="Calibri" panose="020F0502020204030204"/>
              <a:ea typeface="+mn-ea"/>
              <a:cs typeface="+mn-cs"/>
            </a:rPr>
            <a:t>OpEx</a:t>
          </a:r>
          <a:r>
            <a:rPr lang="en-US" sz="1050" b="1" dirty="0">
              <a:solidFill>
                <a:sysClr val="window" lastClr="FFFFFF"/>
              </a:solidFill>
              <a:latin typeface="Calibri" panose="020F0502020204030204"/>
              <a:ea typeface="+mn-ea"/>
              <a:cs typeface="+mn-cs"/>
            </a:rPr>
            <a:t>)</a:t>
          </a:r>
        </a:p>
      </dgm:t>
    </dgm:pt>
    <dgm:pt modelId="{7503BCE6-23CA-B146-A942-7C6D7C7BB088}" type="parTrans" cxnId="{8F61B816-131A-7C43-A4E9-2469B3E4446F}">
      <dgm:prSet/>
      <dgm:spPr/>
      <dgm:t>
        <a:bodyPr/>
        <a:lstStyle/>
        <a:p>
          <a:endParaRPr lang="en-US" sz="2400"/>
        </a:p>
      </dgm:t>
    </dgm:pt>
    <dgm:pt modelId="{F2585D3B-B83C-4144-846E-48CAAA9A4E4B}" type="sibTrans" cxnId="{8F61B816-131A-7C43-A4E9-2469B3E4446F}">
      <dgm:prSet/>
      <dgm:spPr>
        <a:xfrm>
          <a:off x="777453" y="458774"/>
          <a:ext cx="4292253" cy="4292253"/>
        </a:xfrm>
        <a:custGeom>
          <a:avLst/>
          <a:gdLst/>
          <a:ahLst/>
          <a:cxnLst/>
          <a:rect l="0" t="0" r="0" b="0"/>
          <a:pathLst>
            <a:path>
              <a:moveTo>
                <a:pt x="2912724" y="2939962"/>
              </a:moveTo>
              <a:arcTo wR="1714257" hR="1714257" stAng="2738624" swAng="1504561"/>
            </a:path>
          </a:pathLst>
        </a:custGeom>
        <a:noFill/>
        <a:ln w="6350" cap="flat" cmpd="sng" algn="ctr">
          <a:solidFill>
            <a:srgbClr val="4472C4">
              <a:hueOff val="0"/>
              <a:satOff val="0"/>
              <a:lumOff val="0"/>
              <a:alphaOff val="0"/>
            </a:srgbClr>
          </a:solidFill>
          <a:prstDash val="solid"/>
          <a:miter lim="800000"/>
        </a:ln>
        <a:effectLst/>
      </dgm:spPr>
      <dgm:t>
        <a:bodyPr/>
        <a:lstStyle/>
        <a:p>
          <a:endParaRPr lang="en-US" sz="2400"/>
        </a:p>
      </dgm:t>
    </dgm:pt>
    <dgm:pt modelId="{0F1D6E81-B30B-0F43-A454-57A38B3E3DEE}">
      <dgm:prSet custT="1"/>
      <dgm:spPr>
        <a:xfrm>
          <a:off x="2222663" y="4295432"/>
          <a:ext cx="1401834" cy="91119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50" b="1">
              <a:solidFill>
                <a:sysClr val="window" lastClr="FFFFFF"/>
              </a:solidFill>
              <a:latin typeface="Calibri" panose="020F0502020204030204"/>
              <a:ea typeface="+mn-ea"/>
              <a:cs typeface="+mn-cs"/>
            </a:rPr>
            <a:t>Capital Maintenance expenditure</a:t>
          </a:r>
          <a:endParaRPr lang="en-US" sz="1050" b="1" dirty="0">
            <a:solidFill>
              <a:sysClr val="window" lastClr="FFFFFF"/>
            </a:solidFill>
            <a:latin typeface="Calibri" panose="020F0502020204030204"/>
            <a:ea typeface="+mn-ea"/>
            <a:cs typeface="+mn-cs"/>
          </a:endParaRPr>
        </a:p>
      </dgm:t>
    </dgm:pt>
    <dgm:pt modelId="{8AB783E5-6B00-F34C-80CF-642A4AAB299A}" type="parTrans" cxnId="{6AF7BF2D-D680-6C46-8246-4669401EB41C}">
      <dgm:prSet/>
      <dgm:spPr/>
      <dgm:t>
        <a:bodyPr/>
        <a:lstStyle/>
        <a:p>
          <a:endParaRPr lang="en-US" sz="2400"/>
        </a:p>
      </dgm:t>
    </dgm:pt>
    <dgm:pt modelId="{E5BC3A10-1441-AA43-8782-66DF56DC67B5}" type="sibTrans" cxnId="{6AF7BF2D-D680-6C46-8246-4669401EB41C}">
      <dgm:prSet/>
      <dgm:spPr>
        <a:xfrm>
          <a:off x="777453" y="458774"/>
          <a:ext cx="4292253" cy="4292253"/>
        </a:xfrm>
        <a:custGeom>
          <a:avLst/>
          <a:gdLst/>
          <a:ahLst/>
          <a:cxnLst/>
          <a:rect l="0" t="0" r="0" b="0"/>
          <a:pathLst>
            <a:path>
              <a:moveTo>
                <a:pt x="1148228" y="3332370"/>
              </a:moveTo>
              <a:arcTo wR="1714257" hR="1714257" stAng="6556814" swAng="1504561"/>
            </a:path>
          </a:pathLst>
        </a:custGeom>
        <a:noFill/>
        <a:ln w="6350" cap="flat" cmpd="sng" algn="ctr">
          <a:solidFill>
            <a:srgbClr val="4472C4">
              <a:hueOff val="0"/>
              <a:satOff val="0"/>
              <a:lumOff val="0"/>
              <a:alphaOff val="0"/>
            </a:srgbClr>
          </a:solidFill>
          <a:prstDash val="solid"/>
          <a:miter lim="800000"/>
        </a:ln>
        <a:effectLst/>
      </dgm:spPr>
      <dgm:t>
        <a:bodyPr/>
        <a:lstStyle/>
        <a:p>
          <a:endParaRPr lang="en-US" sz="2400"/>
        </a:p>
      </dgm:t>
    </dgm:pt>
    <dgm:pt modelId="{0B5ADAB0-0092-824E-83AC-D262DD61282D}">
      <dgm:prSet custT="1"/>
      <dgm:spPr>
        <a:xfrm>
          <a:off x="364063" y="3222368"/>
          <a:ext cx="1401834" cy="91119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50" b="1">
              <a:solidFill>
                <a:sysClr val="window" lastClr="FFFFFF"/>
              </a:solidFill>
              <a:latin typeface="Calibri" panose="020F0502020204030204"/>
              <a:ea typeface="+mn-ea"/>
              <a:cs typeface="+mn-cs"/>
            </a:rPr>
            <a:t>Expenditure on direct support</a:t>
          </a:r>
          <a:endParaRPr lang="en-US" sz="1050" b="1" dirty="0">
            <a:solidFill>
              <a:sysClr val="window" lastClr="FFFFFF"/>
            </a:solidFill>
            <a:latin typeface="Calibri" panose="020F0502020204030204"/>
            <a:ea typeface="+mn-ea"/>
            <a:cs typeface="+mn-cs"/>
          </a:endParaRPr>
        </a:p>
      </dgm:t>
    </dgm:pt>
    <dgm:pt modelId="{F74DDDB7-6BDD-C24B-AB8E-FB4DEBC505F8}" type="parTrans" cxnId="{E866746C-74DA-914A-A281-D714D5ECAE81}">
      <dgm:prSet/>
      <dgm:spPr/>
      <dgm:t>
        <a:bodyPr/>
        <a:lstStyle/>
        <a:p>
          <a:endParaRPr lang="en-US" sz="2400"/>
        </a:p>
      </dgm:t>
    </dgm:pt>
    <dgm:pt modelId="{6A8F0FCF-3254-F149-8886-F5132F2CC277}" type="sibTrans" cxnId="{E866746C-74DA-914A-A281-D714D5ECAE81}">
      <dgm:prSet/>
      <dgm:spPr>
        <a:xfrm>
          <a:off x="777453" y="458774"/>
          <a:ext cx="4292253" cy="4292253"/>
        </a:xfrm>
        <a:custGeom>
          <a:avLst/>
          <a:gdLst/>
          <a:ahLst/>
          <a:cxnLst/>
          <a:rect l="0" t="0" r="0" b="0"/>
          <a:pathLst>
            <a:path>
              <a:moveTo>
                <a:pt x="69863" y="2198661"/>
              </a:moveTo>
              <a:arcTo wR="1714257" hR="1714257" stAng="9815167" swAng="1969665"/>
            </a:path>
          </a:pathLst>
        </a:custGeom>
        <a:noFill/>
        <a:ln w="6350" cap="flat" cmpd="sng" algn="ctr">
          <a:solidFill>
            <a:srgbClr val="4472C4">
              <a:hueOff val="0"/>
              <a:satOff val="0"/>
              <a:lumOff val="0"/>
              <a:alphaOff val="0"/>
            </a:srgbClr>
          </a:solidFill>
          <a:prstDash val="solid"/>
          <a:miter lim="800000"/>
        </a:ln>
        <a:effectLst/>
      </dgm:spPr>
      <dgm:t>
        <a:bodyPr/>
        <a:lstStyle/>
        <a:p>
          <a:endParaRPr lang="en-US" sz="2400"/>
        </a:p>
      </dgm:t>
    </dgm:pt>
    <dgm:pt modelId="{2EB9BB9F-13C3-CF48-BD6B-1419FC7F3FA6}">
      <dgm:prSet custT="1"/>
      <dgm:spPr>
        <a:xfrm>
          <a:off x="364063" y="1076242"/>
          <a:ext cx="1401834" cy="91119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50" b="1" dirty="0">
              <a:solidFill>
                <a:sysClr val="window" lastClr="FFFFFF"/>
              </a:solidFill>
              <a:latin typeface="Calibri" panose="020F0502020204030204"/>
              <a:ea typeface="+mn-ea"/>
              <a:cs typeface="+mn-cs"/>
            </a:rPr>
            <a:t>Expenditure on indirect support</a:t>
          </a:r>
        </a:p>
      </dgm:t>
    </dgm:pt>
    <dgm:pt modelId="{3B82C4C1-B24E-5C46-A548-BE939FBEAB95}" type="parTrans" cxnId="{F29DF416-F8CC-964C-8D56-FACE31C37632}">
      <dgm:prSet/>
      <dgm:spPr/>
      <dgm:t>
        <a:bodyPr/>
        <a:lstStyle/>
        <a:p>
          <a:endParaRPr lang="en-US" sz="2400"/>
        </a:p>
      </dgm:t>
    </dgm:pt>
    <dgm:pt modelId="{EA8D51E1-0ECE-094B-8E66-5299B574E2A3}" type="sibTrans" cxnId="{F29DF416-F8CC-964C-8D56-FACE31C37632}">
      <dgm:prSet/>
      <dgm:spPr>
        <a:xfrm>
          <a:off x="777453" y="458774"/>
          <a:ext cx="4292253" cy="4292253"/>
        </a:xfrm>
        <a:custGeom>
          <a:avLst/>
          <a:gdLst/>
          <a:ahLst/>
          <a:cxnLst/>
          <a:rect l="0" t="0" r="0" b="0"/>
          <a:pathLst>
            <a:path>
              <a:moveTo>
                <a:pt x="515789" y="488551"/>
              </a:moveTo>
              <a:arcTo wR="1714257" hR="1714257" stAng="13538624" swAng="1504561"/>
            </a:path>
          </a:pathLst>
        </a:custGeom>
        <a:noFill/>
        <a:ln w="6350" cap="flat" cmpd="sng" algn="ctr">
          <a:solidFill>
            <a:srgbClr val="4472C4">
              <a:hueOff val="0"/>
              <a:satOff val="0"/>
              <a:lumOff val="0"/>
              <a:alphaOff val="0"/>
            </a:srgbClr>
          </a:solidFill>
          <a:prstDash val="solid"/>
          <a:miter lim="800000"/>
        </a:ln>
        <a:effectLst/>
      </dgm:spPr>
      <dgm:t>
        <a:bodyPr/>
        <a:lstStyle/>
        <a:p>
          <a:endParaRPr lang="en-US" sz="2400"/>
        </a:p>
      </dgm:t>
    </dgm:pt>
    <dgm:pt modelId="{0159C0CB-6454-974E-8E5B-F8F32FD25189}" type="pres">
      <dgm:prSet presAssocID="{9566F47F-602F-3047-B816-776188591818}" presName="cycle" presStyleCnt="0">
        <dgm:presLayoutVars>
          <dgm:dir/>
          <dgm:resizeHandles val="exact"/>
        </dgm:presLayoutVars>
      </dgm:prSet>
      <dgm:spPr/>
    </dgm:pt>
    <dgm:pt modelId="{1493F125-E943-E647-9880-B6C8080492E7}" type="pres">
      <dgm:prSet presAssocID="{3B84D115-2C5C-F343-8C3F-73A08B0FBB08}" presName="node" presStyleLbl="node1" presStyleIdx="0" presStyleCnt="6" custRadScaleRad="100308" custRadScaleInc="-20216">
        <dgm:presLayoutVars>
          <dgm:bulletEnabled val="1"/>
        </dgm:presLayoutVars>
      </dgm:prSet>
      <dgm:spPr/>
    </dgm:pt>
    <dgm:pt modelId="{FE59E9AE-43AB-704F-82FB-165205410AF9}" type="pres">
      <dgm:prSet presAssocID="{3B84D115-2C5C-F343-8C3F-73A08B0FBB08}" presName="spNode" presStyleCnt="0"/>
      <dgm:spPr/>
    </dgm:pt>
    <dgm:pt modelId="{47BF7E97-053A-8140-904A-4904327BCFA0}" type="pres">
      <dgm:prSet presAssocID="{4A7A74D7-C7B1-FE4F-B349-2AD5EEFC46B7}" presName="sibTrans" presStyleLbl="sibTrans1D1" presStyleIdx="0" presStyleCnt="6"/>
      <dgm:spPr/>
    </dgm:pt>
    <dgm:pt modelId="{AB9FFEA7-01F5-E141-8AD2-617F37520C44}" type="pres">
      <dgm:prSet presAssocID="{7C182C33-0551-D84E-9846-B332E3272F32}" presName="node" presStyleLbl="node1" presStyleIdx="1" presStyleCnt="6" custRadScaleRad="101520" custRadScaleInc="-12355">
        <dgm:presLayoutVars>
          <dgm:bulletEnabled val="1"/>
        </dgm:presLayoutVars>
      </dgm:prSet>
      <dgm:spPr/>
    </dgm:pt>
    <dgm:pt modelId="{09958044-6782-6F48-A560-F807AB556523}" type="pres">
      <dgm:prSet presAssocID="{7C182C33-0551-D84E-9846-B332E3272F32}" presName="spNode" presStyleCnt="0"/>
      <dgm:spPr/>
    </dgm:pt>
    <dgm:pt modelId="{040696D6-DBFF-8149-ACEE-88963046A331}" type="pres">
      <dgm:prSet presAssocID="{5A47C561-EC16-6E40-877D-D5EC0276FDBC}" presName="sibTrans" presStyleLbl="sibTrans1D1" presStyleIdx="1" presStyleCnt="6"/>
      <dgm:spPr/>
    </dgm:pt>
    <dgm:pt modelId="{1D3603F4-02C5-9943-AC6D-87FD2C9A6354}" type="pres">
      <dgm:prSet presAssocID="{6DEF5C63-4A84-A646-9210-A04E1A9A1DB1}" presName="node" presStyleLbl="node1" presStyleIdx="2" presStyleCnt="6">
        <dgm:presLayoutVars>
          <dgm:bulletEnabled val="1"/>
        </dgm:presLayoutVars>
      </dgm:prSet>
      <dgm:spPr/>
    </dgm:pt>
    <dgm:pt modelId="{E512C73D-B0D4-894A-8128-FB24F56D02A3}" type="pres">
      <dgm:prSet presAssocID="{6DEF5C63-4A84-A646-9210-A04E1A9A1DB1}" presName="spNode" presStyleCnt="0"/>
      <dgm:spPr/>
    </dgm:pt>
    <dgm:pt modelId="{AFE4E36A-2F60-A34C-9578-E7E9662E6A5F}" type="pres">
      <dgm:prSet presAssocID="{F2585D3B-B83C-4144-846E-48CAAA9A4E4B}" presName="sibTrans" presStyleLbl="sibTrans1D1" presStyleIdx="2" presStyleCnt="6"/>
      <dgm:spPr/>
    </dgm:pt>
    <dgm:pt modelId="{AFA86064-4DE1-4646-9F72-1EDE4566EF2F}" type="pres">
      <dgm:prSet presAssocID="{0F1D6E81-B30B-0F43-A454-57A38B3E3DEE}" presName="node" presStyleLbl="node1" presStyleIdx="3" presStyleCnt="6">
        <dgm:presLayoutVars>
          <dgm:bulletEnabled val="1"/>
        </dgm:presLayoutVars>
      </dgm:prSet>
      <dgm:spPr/>
    </dgm:pt>
    <dgm:pt modelId="{037BF6F4-1E02-DB41-85F3-58FEB687FB53}" type="pres">
      <dgm:prSet presAssocID="{0F1D6E81-B30B-0F43-A454-57A38B3E3DEE}" presName="spNode" presStyleCnt="0"/>
      <dgm:spPr/>
    </dgm:pt>
    <dgm:pt modelId="{C4CA9350-0899-BE4E-90E2-65DE3BD79445}" type="pres">
      <dgm:prSet presAssocID="{E5BC3A10-1441-AA43-8782-66DF56DC67B5}" presName="sibTrans" presStyleLbl="sibTrans1D1" presStyleIdx="3" presStyleCnt="6"/>
      <dgm:spPr/>
    </dgm:pt>
    <dgm:pt modelId="{9351F3A2-5CAF-6F41-8132-CF6DDB8C5B2A}" type="pres">
      <dgm:prSet presAssocID="{0B5ADAB0-0092-824E-83AC-D262DD61282D}" presName="node" presStyleLbl="node1" presStyleIdx="4" presStyleCnt="6">
        <dgm:presLayoutVars>
          <dgm:bulletEnabled val="1"/>
        </dgm:presLayoutVars>
      </dgm:prSet>
      <dgm:spPr/>
    </dgm:pt>
    <dgm:pt modelId="{6B5D603A-A750-FF4A-874E-E0C7AAB69734}" type="pres">
      <dgm:prSet presAssocID="{0B5ADAB0-0092-824E-83AC-D262DD61282D}" presName="spNode" presStyleCnt="0"/>
      <dgm:spPr/>
    </dgm:pt>
    <dgm:pt modelId="{A95615B7-7370-3B4F-A26D-EF0A616BC217}" type="pres">
      <dgm:prSet presAssocID="{6A8F0FCF-3254-F149-8886-F5132F2CC277}" presName="sibTrans" presStyleLbl="sibTrans1D1" presStyleIdx="4" presStyleCnt="6"/>
      <dgm:spPr/>
    </dgm:pt>
    <dgm:pt modelId="{C23AF949-32FE-3B4A-A5F4-C77270BA63BE}" type="pres">
      <dgm:prSet presAssocID="{2EB9BB9F-13C3-CF48-BD6B-1419FC7F3FA6}" presName="node" presStyleLbl="node1" presStyleIdx="5" presStyleCnt="6">
        <dgm:presLayoutVars>
          <dgm:bulletEnabled val="1"/>
        </dgm:presLayoutVars>
      </dgm:prSet>
      <dgm:spPr/>
    </dgm:pt>
    <dgm:pt modelId="{9860E53B-267B-5D43-AD4D-66046B9A5A8B}" type="pres">
      <dgm:prSet presAssocID="{2EB9BB9F-13C3-CF48-BD6B-1419FC7F3FA6}" presName="spNode" presStyleCnt="0"/>
      <dgm:spPr/>
    </dgm:pt>
    <dgm:pt modelId="{B100B822-70FD-AE48-8DCE-6CE67BA591FA}" type="pres">
      <dgm:prSet presAssocID="{EA8D51E1-0ECE-094B-8E66-5299B574E2A3}" presName="sibTrans" presStyleLbl="sibTrans1D1" presStyleIdx="5" presStyleCnt="6"/>
      <dgm:spPr/>
    </dgm:pt>
  </dgm:ptLst>
  <dgm:cxnLst>
    <dgm:cxn modelId="{85268216-BF46-DB40-B725-6F253071C412}" type="presOf" srcId="{4A7A74D7-C7B1-FE4F-B349-2AD5EEFC46B7}" destId="{47BF7E97-053A-8140-904A-4904327BCFA0}" srcOrd="0" destOrd="0" presId="urn:microsoft.com/office/officeart/2005/8/layout/cycle6"/>
    <dgm:cxn modelId="{8F61B816-131A-7C43-A4E9-2469B3E4446F}" srcId="{9566F47F-602F-3047-B816-776188591818}" destId="{6DEF5C63-4A84-A646-9210-A04E1A9A1DB1}" srcOrd="2" destOrd="0" parTransId="{7503BCE6-23CA-B146-A942-7C6D7C7BB088}" sibTransId="{F2585D3B-B83C-4144-846E-48CAAA9A4E4B}"/>
    <dgm:cxn modelId="{F29DF416-F8CC-964C-8D56-FACE31C37632}" srcId="{9566F47F-602F-3047-B816-776188591818}" destId="{2EB9BB9F-13C3-CF48-BD6B-1419FC7F3FA6}" srcOrd="5" destOrd="0" parTransId="{3B82C4C1-B24E-5C46-A548-BE939FBEAB95}" sibTransId="{EA8D51E1-0ECE-094B-8E66-5299B574E2A3}"/>
    <dgm:cxn modelId="{47777A27-D38F-E747-82A4-CDABE182D888}" type="presOf" srcId="{6A8F0FCF-3254-F149-8886-F5132F2CC277}" destId="{A95615B7-7370-3B4F-A26D-EF0A616BC217}" srcOrd="0" destOrd="0" presId="urn:microsoft.com/office/officeart/2005/8/layout/cycle6"/>
    <dgm:cxn modelId="{6AF7BF2D-D680-6C46-8246-4669401EB41C}" srcId="{9566F47F-602F-3047-B816-776188591818}" destId="{0F1D6E81-B30B-0F43-A454-57A38B3E3DEE}" srcOrd="3" destOrd="0" parTransId="{8AB783E5-6B00-F34C-80CF-642A4AAB299A}" sibTransId="{E5BC3A10-1441-AA43-8782-66DF56DC67B5}"/>
    <dgm:cxn modelId="{88153330-29D9-5A49-8707-825383D1B0B0}" type="presOf" srcId="{5A47C561-EC16-6E40-877D-D5EC0276FDBC}" destId="{040696D6-DBFF-8149-ACEE-88963046A331}" srcOrd="0" destOrd="0" presId="urn:microsoft.com/office/officeart/2005/8/layout/cycle6"/>
    <dgm:cxn modelId="{B2EEFB5C-CFB4-A74C-9CE3-038894725F12}" type="presOf" srcId="{E5BC3A10-1441-AA43-8782-66DF56DC67B5}" destId="{C4CA9350-0899-BE4E-90E2-65DE3BD79445}" srcOrd="0" destOrd="0" presId="urn:microsoft.com/office/officeart/2005/8/layout/cycle6"/>
    <dgm:cxn modelId="{FADD1541-F8B9-F245-98E7-D64E8D5FDD0A}" type="presOf" srcId="{9566F47F-602F-3047-B816-776188591818}" destId="{0159C0CB-6454-974E-8E5B-F8F32FD25189}" srcOrd="0" destOrd="0" presId="urn:microsoft.com/office/officeart/2005/8/layout/cycle6"/>
    <dgm:cxn modelId="{BC1D7B61-6D52-AA45-B6AD-E946E307CEF5}" type="presOf" srcId="{0F1D6E81-B30B-0F43-A454-57A38B3E3DEE}" destId="{AFA86064-4DE1-4646-9F72-1EDE4566EF2F}" srcOrd="0" destOrd="0" presId="urn:microsoft.com/office/officeart/2005/8/layout/cycle6"/>
    <dgm:cxn modelId="{89024A63-DD70-1347-A1E1-6B26AB94194C}" type="presOf" srcId="{7C182C33-0551-D84E-9846-B332E3272F32}" destId="{AB9FFEA7-01F5-E141-8AD2-617F37520C44}" srcOrd="0" destOrd="0" presId="urn:microsoft.com/office/officeart/2005/8/layout/cycle6"/>
    <dgm:cxn modelId="{DFB9E065-03B2-CA46-B273-230C628126B4}" type="presOf" srcId="{0B5ADAB0-0092-824E-83AC-D262DD61282D}" destId="{9351F3A2-5CAF-6F41-8132-CF6DDB8C5B2A}" srcOrd="0" destOrd="0" presId="urn:microsoft.com/office/officeart/2005/8/layout/cycle6"/>
    <dgm:cxn modelId="{F74F2F48-703F-224F-9ED8-F8EC063088BB}" type="presOf" srcId="{EA8D51E1-0ECE-094B-8E66-5299B574E2A3}" destId="{B100B822-70FD-AE48-8DCE-6CE67BA591FA}" srcOrd="0" destOrd="0" presId="urn:microsoft.com/office/officeart/2005/8/layout/cycle6"/>
    <dgm:cxn modelId="{E866746C-74DA-914A-A281-D714D5ECAE81}" srcId="{9566F47F-602F-3047-B816-776188591818}" destId="{0B5ADAB0-0092-824E-83AC-D262DD61282D}" srcOrd="4" destOrd="0" parTransId="{F74DDDB7-6BDD-C24B-AB8E-FB4DEBC505F8}" sibTransId="{6A8F0FCF-3254-F149-8886-F5132F2CC277}"/>
    <dgm:cxn modelId="{DB14E972-E23E-464E-BB27-9C862B566848}" type="presOf" srcId="{F2585D3B-B83C-4144-846E-48CAAA9A4E4B}" destId="{AFE4E36A-2F60-A34C-9578-E7E9662E6A5F}" srcOrd="0" destOrd="0" presId="urn:microsoft.com/office/officeart/2005/8/layout/cycle6"/>
    <dgm:cxn modelId="{962779A2-6AB6-4B44-98CC-89E9340300AB}" type="presOf" srcId="{6DEF5C63-4A84-A646-9210-A04E1A9A1DB1}" destId="{1D3603F4-02C5-9943-AC6D-87FD2C9A6354}" srcOrd="0" destOrd="0" presId="urn:microsoft.com/office/officeart/2005/8/layout/cycle6"/>
    <dgm:cxn modelId="{8CF91BAB-AF9F-3C43-81AD-4722EC382AD7}" type="presOf" srcId="{3B84D115-2C5C-F343-8C3F-73A08B0FBB08}" destId="{1493F125-E943-E647-9880-B6C8080492E7}" srcOrd="0" destOrd="0" presId="urn:microsoft.com/office/officeart/2005/8/layout/cycle6"/>
    <dgm:cxn modelId="{A49B2AAC-1B5B-6C44-A9AC-47D5591B97A8}" type="presOf" srcId="{2EB9BB9F-13C3-CF48-BD6B-1419FC7F3FA6}" destId="{C23AF949-32FE-3B4A-A5F4-C77270BA63BE}" srcOrd="0" destOrd="0" presId="urn:microsoft.com/office/officeart/2005/8/layout/cycle6"/>
    <dgm:cxn modelId="{9EACA6F2-285C-DC49-B814-7DF406BD0C64}" srcId="{9566F47F-602F-3047-B816-776188591818}" destId="{7C182C33-0551-D84E-9846-B332E3272F32}" srcOrd="1" destOrd="0" parTransId="{C75E1C04-16F5-6F4C-9C7D-658D70D08E8F}" sibTransId="{5A47C561-EC16-6E40-877D-D5EC0276FDBC}"/>
    <dgm:cxn modelId="{76C6F7FC-B9CD-CE4B-B5DD-8D2E413A84F0}" srcId="{9566F47F-602F-3047-B816-776188591818}" destId="{3B84D115-2C5C-F343-8C3F-73A08B0FBB08}" srcOrd="0" destOrd="0" parTransId="{AB8306B5-E2C6-6043-B394-97014896AE99}" sibTransId="{4A7A74D7-C7B1-FE4F-B349-2AD5EEFC46B7}"/>
    <dgm:cxn modelId="{7B609EF5-B396-9A48-A995-BB2C22D970F3}" type="presParOf" srcId="{0159C0CB-6454-974E-8E5B-F8F32FD25189}" destId="{1493F125-E943-E647-9880-B6C8080492E7}" srcOrd="0" destOrd="0" presId="urn:microsoft.com/office/officeart/2005/8/layout/cycle6"/>
    <dgm:cxn modelId="{D1D6CBDD-4F1A-3047-902C-7FB04D198C2D}" type="presParOf" srcId="{0159C0CB-6454-974E-8E5B-F8F32FD25189}" destId="{FE59E9AE-43AB-704F-82FB-165205410AF9}" srcOrd="1" destOrd="0" presId="urn:microsoft.com/office/officeart/2005/8/layout/cycle6"/>
    <dgm:cxn modelId="{7BDFB973-AC31-5D4B-BB3F-2B8127FF64AD}" type="presParOf" srcId="{0159C0CB-6454-974E-8E5B-F8F32FD25189}" destId="{47BF7E97-053A-8140-904A-4904327BCFA0}" srcOrd="2" destOrd="0" presId="urn:microsoft.com/office/officeart/2005/8/layout/cycle6"/>
    <dgm:cxn modelId="{E51E0157-662F-E54F-A73C-5AEC27FC5F05}" type="presParOf" srcId="{0159C0CB-6454-974E-8E5B-F8F32FD25189}" destId="{AB9FFEA7-01F5-E141-8AD2-617F37520C44}" srcOrd="3" destOrd="0" presId="urn:microsoft.com/office/officeart/2005/8/layout/cycle6"/>
    <dgm:cxn modelId="{3D80C49D-177B-194A-8C27-6424CDC66543}" type="presParOf" srcId="{0159C0CB-6454-974E-8E5B-F8F32FD25189}" destId="{09958044-6782-6F48-A560-F807AB556523}" srcOrd="4" destOrd="0" presId="urn:microsoft.com/office/officeart/2005/8/layout/cycle6"/>
    <dgm:cxn modelId="{8024C3AB-06A1-4349-87BF-9139D5D91A69}" type="presParOf" srcId="{0159C0CB-6454-974E-8E5B-F8F32FD25189}" destId="{040696D6-DBFF-8149-ACEE-88963046A331}" srcOrd="5" destOrd="0" presId="urn:microsoft.com/office/officeart/2005/8/layout/cycle6"/>
    <dgm:cxn modelId="{BD5F6F4A-961D-1843-B92E-840D7438FBD4}" type="presParOf" srcId="{0159C0CB-6454-974E-8E5B-F8F32FD25189}" destId="{1D3603F4-02C5-9943-AC6D-87FD2C9A6354}" srcOrd="6" destOrd="0" presId="urn:microsoft.com/office/officeart/2005/8/layout/cycle6"/>
    <dgm:cxn modelId="{566D21D7-E9A0-A24D-8461-F28839EF7F7A}" type="presParOf" srcId="{0159C0CB-6454-974E-8E5B-F8F32FD25189}" destId="{E512C73D-B0D4-894A-8128-FB24F56D02A3}" srcOrd="7" destOrd="0" presId="urn:microsoft.com/office/officeart/2005/8/layout/cycle6"/>
    <dgm:cxn modelId="{2790C058-A550-F44C-815B-E56C86E7D34D}" type="presParOf" srcId="{0159C0CB-6454-974E-8E5B-F8F32FD25189}" destId="{AFE4E36A-2F60-A34C-9578-E7E9662E6A5F}" srcOrd="8" destOrd="0" presId="urn:microsoft.com/office/officeart/2005/8/layout/cycle6"/>
    <dgm:cxn modelId="{34BE747D-AA6E-D543-A9D2-B89C865A7B4C}" type="presParOf" srcId="{0159C0CB-6454-974E-8E5B-F8F32FD25189}" destId="{AFA86064-4DE1-4646-9F72-1EDE4566EF2F}" srcOrd="9" destOrd="0" presId="urn:microsoft.com/office/officeart/2005/8/layout/cycle6"/>
    <dgm:cxn modelId="{06F26C21-141E-D245-9A50-29C886AB2B16}" type="presParOf" srcId="{0159C0CB-6454-974E-8E5B-F8F32FD25189}" destId="{037BF6F4-1E02-DB41-85F3-58FEB687FB53}" srcOrd="10" destOrd="0" presId="urn:microsoft.com/office/officeart/2005/8/layout/cycle6"/>
    <dgm:cxn modelId="{EA117A31-28AC-9A4D-87C6-17F22CD42DEC}" type="presParOf" srcId="{0159C0CB-6454-974E-8E5B-F8F32FD25189}" destId="{C4CA9350-0899-BE4E-90E2-65DE3BD79445}" srcOrd="11" destOrd="0" presId="urn:microsoft.com/office/officeart/2005/8/layout/cycle6"/>
    <dgm:cxn modelId="{7AD4E427-D067-CF48-A5D7-ACF5A0380082}" type="presParOf" srcId="{0159C0CB-6454-974E-8E5B-F8F32FD25189}" destId="{9351F3A2-5CAF-6F41-8132-CF6DDB8C5B2A}" srcOrd="12" destOrd="0" presId="urn:microsoft.com/office/officeart/2005/8/layout/cycle6"/>
    <dgm:cxn modelId="{A49ED728-618E-B147-8922-547A0E97A8D4}" type="presParOf" srcId="{0159C0CB-6454-974E-8E5B-F8F32FD25189}" destId="{6B5D603A-A750-FF4A-874E-E0C7AAB69734}" srcOrd="13" destOrd="0" presId="urn:microsoft.com/office/officeart/2005/8/layout/cycle6"/>
    <dgm:cxn modelId="{1E06A91A-0C10-8E49-8000-6F6A6BAA5544}" type="presParOf" srcId="{0159C0CB-6454-974E-8E5B-F8F32FD25189}" destId="{A95615B7-7370-3B4F-A26D-EF0A616BC217}" srcOrd="14" destOrd="0" presId="urn:microsoft.com/office/officeart/2005/8/layout/cycle6"/>
    <dgm:cxn modelId="{7441BE21-522C-4049-BE4B-EDE3DB03D3A8}" type="presParOf" srcId="{0159C0CB-6454-974E-8E5B-F8F32FD25189}" destId="{C23AF949-32FE-3B4A-A5F4-C77270BA63BE}" srcOrd="15" destOrd="0" presId="urn:microsoft.com/office/officeart/2005/8/layout/cycle6"/>
    <dgm:cxn modelId="{01208FC4-D930-EB43-B553-C3B062ADD505}" type="presParOf" srcId="{0159C0CB-6454-974E-8E5B-F8F32FD25189}" destId="{9860E53B-267B-5D43-AD4D-66046B9A5A8B}" srcOrd="16" destOrd="0" presId="urn:microsoft.com/office/officeart/2005/8/layout/cycle6"/>
    <dgm:cxn modelId="{3014110D-EB1D-8142-A214-664119115888}" type="presParOf" srcId="{0159C0CB-6454-974E-8E5B-F8F32FD25189}" destId="{B100B822-70FD-AE48-8DCE-6CE67BA591FA}"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3F125-E943-E647-9880-B6C8080492E7}">
      <dsp:nvSpPr>
        <dsp:cNvPr id="0" name=""/>
        <dsp:cNvSpPr/>
      </dsp:nvSpPr>
      <dsp:spPr>
        <a:xfrm>
          <a:off x="2285997" y="8"/>
          <a:ext cx="1503312" cy="9771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ysClr val="window" lastClr="FFFFFF"/>
              </a:solidFill>
              <a:latin typeface="Calibri" panose="020F0502020204030204"/>
              <a:ea typeface="+mn-ea"/>
              <a:cs typeface="+mn-cs"/>
            </a:rPr>
            <a:t>Capital expenditure (CapEx)</a:t>
          </a:r>
          <a:endParaRPr lang="en-US" sz="1050" kern="1200">
            <a:solidFill>
              <a:sysClr val="window" lastClr="FFFFFF"/>
            </a:solidFill>
            <a:latin typeface="Calibri" panose="020F0502020204030204"/>
            <a:ea typeface="+mn-ea"/>
            <a:cs typeface="+mn-cs"/>
          </a:endParaRPr>
        </a:p>
      </dsp:txBody>
      <dsp:txXfrm>
        <a:off x="2333698" y="47709"/>
        <a:ext cx="1407910" cy="881751"/>
      </dsp:txXfrm>
    </dsp:sp>
    <dsp:sp modelId="{47BF7E97-053A-8140-904A-4904327BCFA0}">
      <dsp:nvSpPr>
        <dsp:cNvPr id="0" name=""/>
        <dsp:cNvSpPr/>
      </dsp:nvSpPr>
      <dsp:spPr>
        <a:xfrm>
          <a:off x="962084" y="498273"/>
          <a:ext cx="4602167" cy="4602167"/>
        </a:xfrm>
        <a:custGeom>
          <a:avLst/>
          <a:gdLst/>
          <a:ahLst/>
          <a:cxnLst/>
          <a:rect l="0" t="0" r="0" b="0"/>
          <a:pathLst>
            <a:path>
              <a:moveTo>
                <a:pt x="2280285" y="96144"/>
              </a:moveTo>
              <a:arcTo wR="1714257" hR="1714257" stAng="17356814" swAng="1504561"/>
            </a:path>
          </a:pathLst>
        </a:custGeom>
        <a:noFill/>
        <a:ln w="6350" cap="flat" cmpd="sng" algn="ctr">
          <a:solidFill>
            <a:srgbClr val="4472C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B9FFEA7-01F5-E141-8AD2-617F37520C44}">
      <dsp:nvSpPr>
        <dsp:cNvPr id="0" name=""/>
        <dsp:cNvSpPr/>
      </dsp:nvSpPr>
      <dsp:spPr>
        <a:xfrm>
          <a:off x="4419591" y="1048267"/>
          <a:ext cx="1503312" cy="9771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ysClr val="window" lastClr="FFFFFF"/>
              </a:solidFill>
              <a:latin typeface="Calibri" panose="020F0502020204030204"/>
              <a:ea typeface="+mn-ea"/>
              <a:cs typeface="+mn-cs"/>
            </a:rPr>
            <a:t>Cost of  capital (CoC)</a:t>
          </a:r>
          <a:endParaRPr lang="en-US" sz="1050" b="1" kern="1200" dirty="0">
            <a:solidFill>
              <a:sysClr val="window" lastClr="FFFFFF"/>
            </a:solidFill>
            <a:latin typeface="Calibri" panose="020F0502020204030204"/>
            <a:ea typeface="+mn-ea"/>
            <a:cs typeface="+mn-cs"/>
          </a:endParaRPr>
        </a:p>
      </dsp:txBody>
      <dsp:txXfrm>
        <a:off x="4467292" y="1095968"/>
        <a:ext cx="1407910" cy="881751"/>
      </dsp:txXfrm>
    </dsp:sp>
    <dsp:sp modelId="{040696D6-DBFF-8149-ACEE-88963046A331}">
      <dsp:nvSpPr>
        <dsp:cNvPr id="0" name=""/>
        <dsp:cNvSpPr/>
      </dsp:nvSpPr>
      <dsp:spPr>
        <a:xfrm>
          <a:off x="917170" y="433160"/>
          <a:ext cx="4602167" cy="4602167"/>
        </a:xfrm>
        <a:custGeom>
          <a:avLst/>
          <a:gdLst/>
          <a:ahLst/>
          <a:cxnLst/>
          <a:rect l="0" t="0" r="0" b="0"/>
          <a:pathLst>
            <a:path>
              <a:moveTo>
                <a:pt x="3358650" y="1229853"/>
              </a:moveTo>
              <a:arcTo wR="1714257" hR="1714257" stAng="20615167" swAng="1969665"/>
            </a:path>
          </a:pathLst>
        </a:custGeom>
        <a:noFill/>
        <a:ln w="6350" cap="flat" cmpd="sng" algn="ctr">
          <a:solidFill>
            <a:srgbClr val="4472C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1D3603F4-02C5-9943-AC6D-87FD2C9A6354}">
      <dsp:nvSpPr>
        <dsp:cNvPr id="0" name=""/>
        <dsp:cNvSpPr/>
      </dsp:nvSpPr>
      <dsp:spPr>
        <a:xfrm>
          <a:off x="4441540" y="3452976"/>
          <a:ext cx="1503312" cy="9771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ysClr val="window" lastClr="FFFFFF"/>
              </a:solidFill>
              <a:latin typeface="Calibri" panose="020F0502020204030204"/>
              <a:ea typeface="+mn-ea"/>
              <a:cs typeface="+mn-cs"/>
            </a:rPr>
            <a:t>Operational expenditure (</a:t>
          </a:r>
          <a:r>
            <a:rPr lang="en-US" sz="1050" b="1" kern="1200" dirty="0" err="1">
              <a:solidFill>
                <a:sysClr val="window" lastClr="FFFFFF"/>
              </a:solidFill>
              <a:latin typeface="Calibri" panose="020F0502020204030204"/>
              <a:ea typeface="+mn-ea"/>
              <a:cs typeface="+mn-cs"/>
            </a:rPr>
            <a:t>OpEx</a:t>
          </a:r>
          <a:r>
            <a:rPr lang="en-US" sz="1050" b="1" kern="1200" dirty="0">
              <a:solidFill>
                <a:sysClr val="window" lastClr="FFFFFF"/>
              </a:solidFill>
              <a:latin typeface="Calibri" panose="020F0502020204030204"/>
              <a:ea typeface="+mn-ea"/>
              <a:cs typeface="+mn-cs"/>
            </a:rPr>
            <a:t>)</a:t>
          </a:r>
        </a:p>
      </dsp:txBody>
      <dsp:txXfrm>
        <a:off x="4489241" y="3500677"/>
        <a:ext cx="1407910" cy="881751"/>
      </dsp:txXfrm>
    </dsp:sp>
    <dsp:sp modelId="{AFE4E36A-2F60-A34C-9578-E7E9662E6A5F}">
      <dsp:nvSpPr>
        <dsp:cNvPr id="0" name=""/>
        <dsp:cNvSpPr/>
      </dsp:nvSpPr>
      <dsp:spPr>
        <a:xfrm>
          <a:off x="899316" y="489927"/>
          <a:ext cx="4602167" cy="4602167"/>
        </a:xfrm>
        <a:custGeom>
          <a:avLst/>
          <a:gdLst/>
          <a:ahLst/>
          <a:cxnLst/>
          <a:rect l="0" t="0" r="0" b="0"/>
          <a:pathLst>
            <a:path>
              <a:moveTo>
                <a:pt x="2912724" y="2939962"/>
              </a:moveTo>
              <a:arcTo wR="1714257" hR="1714257" stAng="2738624" swAng="1504561"/>
            </a:path>
          </a:pathLst>
        </a:custGeom>
        <a:noFill/>
        <a:ln w="6350" cap="flat" cmpd="sng" algn="ctr">
          <a:solidFill>
            <a:srgbClr val="4472C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FA86064-4DE1-4646-9F72-1EDE4566EF2F}">
      <dsp:nvSpPr>
        <dsp:cNvPr id="0" name=""/>
        <dsp:cNvSpPr/>
      </dsp:nvSpPr>
      <dsp:spPr>
        <a:xfrm>
          <a:off x="2448743" y="4603518"/>
          <a:ext cx="1503312" cy="9771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ysClr val="window" lastClr="FFFFFF"/>
              </a:solidFill>
              <a:latin typeface="Calibri" panose="020F0502020204030204"/>
              <a:ea typeface="+mn-ea"/>
              <a:cs typeface="+mn-cs"/>
            </a:rPr>
            <a:t>Capital Maintenance expenditure</a:t>
          </a:r>
          <a:endParaRPr lang="en-US" sz="1050" b="1" kern="1200" dirty="0">
            <a:solidFill>
              <a:sysClr val="window" lastClr="FFFFFF"/>
            </a:solidFill>
            <a:latin typeface="Calibri" panose="020F0502020204030204"/>
            <a:ea typeface="+mn-ea"/>
            <a:cs typeface="+mn-cs"/>
          </a:endParaRPr>
        </a:p>
      </dsp:txBody>
      <dsp:txXfrm>
        <a:off x="2496444" y="4651219"/>
        <a:ext cx="1407910" cy="881751"/>
      </dsp:txXfrm>
    </dsp:sp>
    <dsp:sp modelId="{C4CA9350-0899-BE4E-90E2-65DE3BD79445}">
      <dsp:nvSpPr>
        <dsp:cNvPr id="0" name=""/>
        <dsp:cNvSpPr/>
      </dsp:nvSpPr>
      <dsp:spPr>
        <a:xfrm>
          <a:off x="899316" y="489927"/>
          <a:ext cx="4602167" cy="4602167"/>
        </a:xfrm>
        <a:custGeom>
          <a:avLst/>
          <a:gdLst/>
          <a:ahLst/>
          <a:cxnLst/>
          <a:rect l="0" t="0" r="0" b="0"/>
          <a:pathLst>
            <a:path>
              <a:moveTo>
                <a:pt x="1148228" y="3332370"/>
              </a:moveTo>
              <a:arcTo wR="1714257" hR="1714257" stAng="6556814" swAng="1504561"/>
            </a:path>
          </a:pathLst>
        </a:custGeom>
        <a:noFill/>
        <a:ln w="6350" cap="flat" cmpd="sng" algn="ctr">
          <a:solidFill>
            <a:srgbClr val="4472C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9351F3A2-5CAF-6F41-8132-CF6DDB8C5B2A}">
      <dsp:nvSpPr>
        <dsp:cNvPr id="0" name=""/>
        <dsp:cNvSpPr/>
      </dsp:nvSpPr>
      <dsp:spPr>
        <a:xfrm>
          <a:off x="455946" y="3452976"/>
          <a:ext cx="1503312" cy="9771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ysClr val="window" lastClr="FFFFFF"/>
              </a:solidFill>
              <a:latin typeface="Calibri" panose="020F0502020204030204"/>
              <a:ea typeface="+mn-ea"/>
              <a:cs typeface="+mn-cs"/>
            </a:rPr>
            <a:t>Expenditure on direct support</a:t>
          </a:r>
          <a:endParaRPr lang="en-US" sz="1050" b="1" kern="1200" dirty="0">
            <a:solidFill>
              <a:sysClr val="window" lastClr="FFFFFF"/>
            </a:solidFill>
            <a:latin typeface="Calibri" panose="020F0502020204030204"/>
            <a:ea typeface="+mn-ea"/>
            <a:cs typeface="+mn-cs"/>
          </a:endParaRPr>
        </a:p>
      </dsp:txBody>
      <dsp:txXfrm>
        <a:off x="503647" y="3500677"/>
        <a:ext cx="1407910" cy="881751"/>
      </dsp:txXfrm>
    </dsp:sp>
    <dsp:sp modelId="{A95615B7-7370-3B4F-A26D-EF0A616BC217}">
      <dsp:nvSpPr>
        <dsp:cNvPr id="0" name=""/>
        <dsp:cNvSpPr/>
      </dsp:nvSpPr>
      <dsp:spPr>
        <a:xfrm>
          <a:off x="899316" y="489927"/>
          <a:ext cx="4602167" cy="4602167"/>
        </a:xfrm>
        <a:custGeom>
          <a:avLst/>
          <a:gdLst/>
          <a:ahLst/>
          <a:cxnLst/>
          <a:rect l="0" t="0" r="0" b="0"/>
          <a:pathLst>
            <a:path>
              <a:moveTo>
                <a:pt x="69863" y="2198661"/>
              </a:moveTo>
              <a:arcTo wR="1714257" hR="1714257" stAng="9815167" swAng="1969665"/>
            </a:path>
          </a:pathLst>
        </a:custGeom>
        <a:noFill/>
        <a:ln w="6350" cap="flat" cmpd="sng" algn="ctr">
          <a:solidFill>
            <a:srgbClr val="4472C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C23AF949-32FE-3B4A-A5F4-C77270BA63BE}">
      <dsp:nvSpPr>
        <dsp:cNvPr id="0" name=""/>
        <dsp:cNvSpPr/>
      </dsp:nvSpPr>
      <dsp:spPr>
        <a:xfrm>
          <a:off x="455946" y="1151892"/>
          <a:ext cx="1503312" cy="9771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ysClr val="window" lastClr="FFFFFF"/>
              </a:solidFill>
              <a:latin typeface="Calibri" panose="020F0502020204030204"/>
              <a:ea typeface="+mn-ea"/>
              <a:cs typeface="+mn-cs"/>
            </a:rPr>
            <a:t>Expenditure on indirect support</a:t>
          </a:r>
        </a:p>
      </dsp:txBody>
      <dsp:txXfrm>
        <a:off x="503647" y="1199593"/>
        <a:ext cx="1407910" cy="881751"/>
      </dsp:txXfrm>
    </dsp:sp>
    <dsp:sp modelId="{B100B822-70FD-AE48-8DCE-6CE67BA591FA}">
      <dsp:nvSpPr>
        <dsp:cNvPr id="0" name=""/>
        <dsp:cNvSpPr/>
      </dsp:nvSpPr>
      <dsp:spPr>
        <a:xfrm>
          <a:off x="913184" y="476147"/>
          <a:ext cx="4602167" cy="4602167"/>
        </a:xfrm>
        <a:custGeom>
          <a:avLst/>
          <a:gdLst/>
          <a:ahLst/>
          <a:cxnLst/>
          <a:rect l="0" t="0" r="0" b="0"/>
          <a:pathLst>
            <a:path>
              <a:moveTo>
                <a:pt x="515789" y="488551"/>
              </a:moveTo>
              <a:arcTo wR="1714257" hR="1714257" stAng="13538624" swAng="1504561"/>
            </a:path>
          </a:pathLst>
        </a:custGeom>
        <a:noFill/>
        <a:ln w="6350" cap="flat" cmpd="sng" algn="ctr">
          <a:solidFill>
            <a:srgbClr val="4472C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DE564-FD46-4414-A294-77FDDCF62981}" type="datetimeFigureOut">
              <a:rPr lang="en-US" smtClean="0"/>
              <a:t>11/10/2019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0FB79-C611-400D-911B-B5099A9C7C47}" type="slidenum">
              <a:rPr lang="en-US" smtClean="0"/>
              <a:t>‹#›</a:t>
            </a:fld>
            <a:endParaRPr lang="en-US"/>
          </a:p>
        </p:txBody>
      </p:sp>
    </p:spTree>
    <p:extLst>
      <p:ext uri="{BB962C8B-B14F-4D97-AF65-F5344CB8AC3E}">
        <p14:creationId xmlns:p14="http://schemas.microsoft.com/office/powerpoint/2010/main" val="151059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AB95E1F-0E16-9041-B7F2-F780B1DFE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0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960B36-4D33-4B51-9A4D-F247F318AF9E}" type="datetime1">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2905" y="6245933"/>
            <a:ext cx="3726190" cy="585960"/>
          </a:xfrm>
          <a:prstGeom prst="rect">
            <a:avLst/>
          </a:prstGeom>
        </p:spPr>
      </p:pic>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98AF7-1572-4985-8095-D046F736A555}" type="datetime1">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04ABB-373D-4B43-98A9-2504F1BF0364}" type="datetime1">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683867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431371" y="4149080"/>
            <a:ext cx="8534400" cy="1104528"/>
          </a:xfrm>
        </p:spPr>
        <p:txBody>
          <a:bodyPr>
            <a:normAutofit/>
          </a:bodyPr>
          <a:lstStyle>
            <a:lvl1pPr marL="0" indent="0" algn="l">
              <a:buNone/>
              <a:defRPr sz="2400" b="0" cap="none" spc="250" baseline="0">
                <a:solidFill>
                  <a:srgbClr val="0B1F51"/>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8" name="Title 7"/>
          <p:cNvSpPr>
            <a:spLocks noGrp="1"/>
          </p:cNvSpPr>
          <p:nvPr>
            <p:ph type="ctrTitle"/>
          </p:nvPr>
        </p:nvSpPr>
        <p:spPr>
          <a:xfrm>
            <a:off x="431371" y="1988840"/>
            <a:ext cx="10363200" cy="1800200"/>
          </a:xfrm>
        </p:spPr>
        <p:txBody>
          <a:bodyPr anchor="b">
            <a:noAutofit/>
          </a:bodyPr>
          <a:lstStyle>
            <a:lvl1pPr algn="l">
              <a:defRPr sz="4700">
                <a:solidFill>
                  <a:srgbClr val="0B1F51"/>
                </a:solidFill>
                <a:latin typeface="+mn-lt"/>
              </a:defRPr>
            </a:lvl1pPr>
          </a:lstStyle>
          <a:p>
            <a:r>
              <a:rPr kumimoji="0" lang="en-US"/>
              <a:t>Click to edit Master title style</a:t>
            </a:r>
            <a:endParaRPr kumimoji="0" lang="en-US" dirty="0"/>
          </a:p>
        </p:txBody>
      </p:sp>
      <p:pic>
        <p:nvPicPr>
          <p:cNvPr id="23" name="Picture 11" descr="OPM master logo 23.11.10.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35279" y="404814"/>
            <a:ext cx="3289332" cy="1038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hasCustomPrompt="1"/>
          </p:nvPr>
        </p:nvSpPr>
        <p:spPr>
          <a:xfrm>
            <a:off x="431371" y="5837202"/>
            <a:ext cx="1895071" cy="400110"/>
          </a:xfrm>
        </p:spPr>
        <p:txBody>
          <a:bodyPr wrap="none">
            <a:spAutoFit/>
          </a:bodyPr>
          <a:lstStyle>
            <a:lvl1pPr marL="0" indent="0">
              <a:buNone/>
              <a:defRPr sz="1800">
                <a:solidFill>
                  <a:srgbClr val="91AECE"/>
                </a:solidFill>
                <a:latin typeface="+mn-lt"/>
              </a:defRPr>
            </a:lvl1pPr>
          </a:lstStyle>
          <a:p>
            <a:pPr lvl="0"/>
            <a:r>
              <a:rPr lang="en-US" sz="2000" dirty="0">
                <a:solidFill>
                  <a:srgbClr val="91AECE"/>
                </a:solidFill>
              </a:rPr>
              <a:t>D Month YYYY</a:t>
            </a:r>
            <a:endParaRPr lang="en-GB" dirty="0"/>
          </a:p>
        </p:txBody>
      </p:sp>
    </p:spTree>
    <p:extLst>
      <p:ext uri="{BB962C8B-B14F-4D97-AF65-F5344CB8AC3E}">
        <p14:creationId xmlns:p14="http://schemas.microsoft.com/office/powerpoint/2010/main" val="1295486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st and Picture/Chart">
    <p:spTree>
      <p:nvGrpSpPr>
        <p:cNvPr id="1" name=""/>
        <p:cNvGrpSpPr/>
        <p:nvPr/>
      </p:nvGrpSpPr>
      <p:grpSpPr>
        <a:xfrm>
          <a:off x="0" y="0"/>
          <a:ext cx="0" cy="0"/>
          <a:chOff x="0" y="0"/>
          <a:chExt cx="0" cy="0"/>
        </a:xfrm>
      </p:grpSpPr>
      <p:sp>
        <p:nvSpPr>
          <p:cNvPr id="2" name="Title 1"/>
          <p:cNvSpPr>
            <a:spLocks noGrp="1"/>
          </p:cNvSpPr>
          <p:nvPr>
            <p:ph type="title"/>
          </p:nvPr>
        </p:nvSpPr>
        <p:spPr>
          <a:xfrm>
            <a:off x="410317" y="404813"/>
            <a:ext cx="11158291" cy="758952"/>
          </a:xfrm>
        </p:spPr>
        <p:txBody>
          <a:bodyPr/>
          <a:lstStyle/>
          <a:p>
            <a:r>
              <a:rPr lang="en-US"/>
              <a:t>Click to edit Master title style</a:t>
            </a:r>
            <a:endParaRPr lang="en-GB" dirty="0"/>
          </a:p>
        </p:txBody>
      </p:sp>
      <p:sp>
        <p:nvSpPr>
          <p:cNvPr id="6" name="Text Placeholder 4"/>
          <p:cNvSpPr>
            <a:spLocks noGrp="1"/>
          </p:cNvSpPr>
          <p:nvPr>
            <p:ph type="body" sz="quarter" idx="12"/>
          </p:nvPr>
        </p:nvSpPr>
        <p:spPr>
          <a:xfrm>
            <a:off x="432231" y="1484785"/>
            <a:ext cx="5471748" cy="4752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1"/>
          <p:cNvSpPr>
            <a:spLocks noGrp="1"/>
          </p:cNvSpPr>
          <p:nvPr>
            <p:ph sz="half" idx="2"/>
          </p:nvPr>
        </p:nvSpPr>
        <p:spPr>
          <a:xfrm>
            <a:off x="6096000" y="1484784"/>
            <a:ext cx="5472000" cy="4752528"/>
          </a:xfrm>
        </p:spPr>
        <p:txBody>
          <a:bodyPr>
            <a:normAutofit/>
          </a:bodyPr>
          <a:lstStyle>
            <a:lvl1pPr marL="274320" marR="0"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sz="1800">
                <a:solidFill>
                  <a:srgbClr val="00005E"/>
                </a:solidFill>
              </a:defRPr>
            </a:lvl1pPr>
            <a:lvl2pPr marL="548640" marR="0" indent="-274320" algn="l" defTabSz="914400" rtl="0" eaLnBrk="1" fontAlgn="auto" latinLnBrk="0" hangingPunct="1">
              <a:lnSpc>
                <a:spcPct val="100000"/>
              </a:lnSpc>
              <a:spcBef>
                <a:spcPct val="20000"/>
              </a:spcBef>
              <a:spcAft>
                <a:spcPts val="0"/>
              </a:spcAft>
              <a:buClr>
                <a:srgbClr val="00005E"/>
              </a:buClr>
              <a:buSzPct val="70000"/>
              <a:buFont typeface="Arial" pitchFamily="34" charset="0"/>
              <a:buChar char="–"/>
              <a:tabLst/>
              <a:defRPr>
                <a:solidFill>
                  <a:schemeClr val="bg1"/>
                </a:solidFill>
              </a:defRPr>
            </a:lvl2pPr>
            <a:lvl3pPr marL="822960" marR="0" indent="-228600" algn="l" defTabSz="914400" rtl="0" eaLnBrk="1" fontAlgn="auto" latinLnBrk="0" hangingPunct="1">
              <a:lnSpc>
                <a:spcPct val="100000"/>
              </a:lnSpc>
              <a:spcBef>
                <a:spcPct val="20000"/>
              </a:spcBef>
              <a:spcAft>
                <a:spcPts val="0"/>
              </a:spcAft>
              <a:buClr>
                <a:srgbClr val="00005E"/>
              </a:buClr>
              <a:buSzPct val="75000"/>
              <a:buFont typeface="Wingdings 2"/>
              <a:buChar char=""/>
              <a:tabLst/>
              <a:defRPr>
                <a:solidFill>
                  <a:schemeClr val="bg1"/>
                </a:solidFill>
              </a:defRPr>
            </a:lvl3pPr>
            <a:lvl4pPr marL="1097280" marR="0" indent="-228600" algn="l" defTabSz="914400" rtl="0" eaLnBrk="1" fontAlgn="auto" latinLnBrk="0" hangingPunct="1">
              <a:lnSpc>
                <a:spcPct val="100000"/>
              </a:lnSpc>
              <a:spcBef>
                <a:spcPct val="20000"/>
              </a:spcBef>
              <a:spcAft>
                <a:spcPts val="0"/>
              </a:spcAft>
              <a:buClr>
                <a:srgbClr val="00005E"/>
              </a:buClr>
              <a:buSzPct val="70000"/>
              <a:buFont typeface="Wingdings"/>
              <a:buChar char=""/>
              <a:tabLst/>
              <a:defRPr>
                <a:solidFill>
                  <a:schemeClr val="bg1"/>
                </a:solidFill>
              </a:defRPr>
            </a:lvl4pPr>
            <a:lvl5pPr marL="1371600" marR="0" indent="-228600" algn="l" defTabSz="914400" rtl="0" eaLnBrk="1" fontAlgn="auto" latinLnBrk="0" hangingPunct="1">
              <a:lnSpc>
                <a:spcPct val="100000"/>
              </a:lnSpc>
              <a:spcBef>
                <a:spcPct val="20000"/>
              </a:spcBef>
              <a:spcAft>
                <a:spcPts val="0"/>
              </a:spcAft>
              <a:buClr>
                <a:srgbClr val="00005E"/>
              </a:buClr>
              <a:buSzTx/>
              <a:buFontTx/>
              <a:buChar char="•"/>
              <a:tabLst/>
              <a:defRPr>
                <a:solidFill>
                  <a:schemeClr val="bg1"/>
                </a:solidFill>
              </a:defRPr>
            </a:lvl5pPr>
          </a:lstStyle>
          <a:p>
            <a:pPr marL="274320" marR="0" lvl="0"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Click to edit Master text styles</a:t>
            </a:r>
          </a:p>
          <a:p>
            <a:pPr marL="274320" marR="0" lvl="1"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Second level</a:t>
            </a:r>
          </a:p>
          <a:p>
            <a:pPr marL="274320" marR="0" lvl="2"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Third level</a:t>
            </a:r>
          </a:p>
          <a:p>
            <a:pPr marL="274320" marR="0" lvl="3"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Fourth level</a:t>
            </a:r>
          </a:p>
          <a:p>
            <a:pPr marL="274320" marR="0" lvl="4"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Fifth level</a:t>
            </a:r>
            <a:endParaRPr kumimoji="0" lang="en-GB" sz="1800" b="0" i="0" u="none" strike="noStrike" kern="1200" cap="none" spc="0" normalizeH="0" baseline="0" noProof="0" dirty="0">
              <a:ln>
                <a:noFill/>
              </a:ln>
              <a:solidFill>
                <a:srgbClr val="00005E"/>
              </a:solidFill>
              <a:effectLst/>
              <a:uLnTx/>
              <a:uFillTx/>
              <a:latin typeface="Arial" pitchFamily="34" charset="0"/>
              <a:ea typeface="+mn-ea"/>
              <a:cs typeface="Arial" pitchFamily="34" charset="0"/>
            </a:endParaRPr>
          </a:p>
        </p:txBody>
      </p:sp>
      <p:sp>
        <p:nvSpPr>
          <p:cNvPr id="5" name="Line 6"/>
          <p:cNvSpPr>
            <a:spLocks noChangeShapeType="1"/>
          </p:cNvSpPr>
          <p:nvPr userDrawn="1"/>
        </p:nvSpPr>
        <p:spPr bwMode="auto">
          <a:xfrm>
            <a:off x="431801" y="6309320"/>
            <a:ext cx="11328829" cy="0"/>
          </a:xfrm>
          <a:prstGeom prst="line">
            <a:avLst/>
          </a:prstGeom>
          <a:noFill/>
          <a:ln w="12700">
            <a:solidFill>
              <a:srgbClr val="00005E"/>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GB" sz="1800"/>
          </a:p>
        </p:txBody>
      </p:sp>
      <p:sp>
        <p:nvSpPr>
          <p:cNvPr id="13" name="Slide Number Placeholder 5"/>
          <p:cNvSpPr>
            <a:spLocks noGrp="1"/>
          </p:cNvSpPr>
          <p:nvPr>
            <p:ph type="sldNum" sz="quarter" idx="4"/>
          </p:nvPr>
        </p:nvSpPr>
        <p:spPr>
          <a:xfrm>
            <a:off x="8737600" y="6356351"/>
            <a:ext cx="2844800" cy="241002"/>
          </a:xfrm>
          <a:prstGeom prst="rect">
            <a:avLst/>
          </a:prstGeom>
        </p:spPr>
        <p:txBody>
          <a:bodyPr/>
          <a:lstStyle>
            <a:lvl1pPr algn="r">
              <a:defRPr sz="1000">
                <a:solidFill>
                  <a:srgbClr val="0B1F51"/>
                </a:solidFill>
                <a:latin typeface="Arial" pitchFamily="34" charset="0"/>
                <a:cs typeface="Arial" pitchFamily="34" charset="0"/>
              </a:defRPr>
            </a:lvl1pPr>
          </a:lstStyle>
          <a:p>
            <a:fld id="{C7D21672-89B5-484A-831D-06775DE06882}" type="slidenum">
              <a:rPr lang="en-GB" smtClean="0"/>
              <a:pPr/>
              <a:t>‹#›</a:t>
            </a:fld>
            <a:endParaRPr lang="en-GB" dirty="0"/>
          </a:p>
        </p:txBody>
      </p:sp>
    </p:spTree>
    <p:extLst>
      <p:ext uri="{BB962C8B-B14F-4D97-AF65-F5344CB8AC3E}">
        <p14:creationId xmlns:p14="http://schemas.microsoft.com/office/powerpoint/2010/main" val="383176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8" name="Rectangle 2"/>
          <p:cNvSpPr>
            <a:spLocks/>
          </p:cNvSpPr>
          <p:nvPr userDrawn="1"/>
        </p:nvSpPr>
        <p:spPr bwMode="auto">
          <a:xfrm>
            <a:off x="431371" y="2636912"/>
            <a:ext cx="10408576"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l"/>
            <a:r>
              <a:rPr lang="en-GB" sz="4700" dirty="0">
                <a:solidFill>
                  <a:srgbClr val="0B1F51"/>
                </a:solidFill>
                <a:latin typeface="Georgia" charset="0"/>
                <a:sym typeface="Georgia" charset="0"/>
              </a:rPr>
              <a:t>Thank you</a:t>
            </a:r>
          </a:p>
        </p:txBody>
      </p:sp>
      <p:pic>
        <p:nvPicPr>
          <p:cNvPr id="5" name="Picture 11" descr="OPM master logo 23.11.10.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35279" y="404814"/>
            <a:ext cx="3289332" cy="1038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90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431371" y="4149080"/>
            <a:ext cx="8534400" cy="1104528"/>
          </a:xfrm>
        </p:spPr>
        <p:txBody>
          <a:bodyPr>
            <a:normAutofit/>
          </a:bodyPr>
          <a:lstStyle>
            <a:lvl1pPr marL="0" indent="0" algn="l">
              <a:buNone/>
              <a:defRPr sz="2400" b="0" cap="none" spc="250" baseline="0">
                <a:solidFill>
                  <a:srgbClr val="0B1F51"/>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8" name="Title 7"/>
          <p:cNvSpPr>
            <a:spLocks noGrp="1"/>
          </p:cNvSpPr>
          <p:nvPr>
            <p:ph type="ctrTitle"/>
          </p:nvPr>
        </p:nvSpPr>
        <p:spPr>
          <a:xfrm>
            <a:off x="431371" y="1988840"/>
            <a:ext cx="10363200" cy="1800200"/>
          </a:xfrm>
        </p:spPr>
        <p:txBody>
          <a:bodyPr anchor="b">
            <a:noAutofit/>
          </a:bodyPr>
          <a:lstStyle>
            <a:lvl1pPr algn="l">
              <a:defRPr sz="4700">
                <a:solidFill>
                  <a:srgbClr val="0B1F51"/>
                </a:solidFill>
                <a:latin typeface="+mn-lt"/>
              </a:defRPr>
            </a:lvl1pPr>
          </a:lstStyle>
          <a:p>
            <a:r>
              <a:rPr kumimoji="0" lang="en-US"/>
              <a:t>Click to edit Master title style</a:t>
            </a:r>
            <a:endParaRPr kumimoji="0" lang="en-US" dirty="0"/>
          </a:p>
        </p:txBody>
      </p:sp>
      <p:pic>
        <p:nvPicPr>
          <p:cNvPr id="23" name="Picture 11" descr="OPM master logo 23.11.10.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35279" y="404814"/>
            <a:ext cx="3289332" cy="1038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hasCustomPrompt="1"/>
          </p:nvPr>
        </p:nvSpPr>
        <p:spPr>
          <a:xfrm>
            <a:off x="431371" y="5837202"/>
            <a:ext cx="1895071" cy="400110"/>
          </a:xfrm>
        </p:spPr>
        <p:txBody>
          <a:bodyPr wrap="none">
            <a:spAutoFit/>
          </a:bodyPr>
          <a:lstStyle>
            <a:lvl1pPr marL="0" indent="0">
              <a:buNone/>
              <a:defRPr sz="1800">
                <a:solidFill>
                  <a:srgbClr val="91AECE"/>
                </a:solidFill>
                <a:latin typeface="+mn-lt"/>
              </a:defRPr>
            </a:lvl1pPr>
          </a:lstStyle>
          <a:p>
            <a:pPr lvl="0"/>
            <a:r>
              <a:rPr lang="en-US" sz="2000" dirty="0">
                <a:solidFill>
                  <a:srgbClr val="91AECE"/>
                </a:solidFill>
              </a:rPr>
              <a:t>D Month YYYY</a:t>
            </a:r>
            <a:endParaRPr lang="en-GB" dirty="0"/>
          </a:p>
        </p:txBody>
      </p:sp>
    </p:spTree>
    <p:extLst>
      <p:ext uri="{BB962C8B-B14F-4D97-AF65-F5344CB8AC3E}">
        <p14:creationId xmlns:p14="http://schemas.microsoft.com/office/powerpoint/2010/main" val="1123781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6F5E60-19D6-45DA-ACB4-CF303F1BD2E2}" type="slidenum">
              <a:rPr lang="en-GB" smtClean="0"/>
              <a:t>‹#›</a:t>
            </a:fld>
            <a:endParaRPr lang="en-GB"/>
          </a:p>
        </p:txBody>
      </p:sp>
    </p:spTree>
    <p:extLst>
      <p:ext uri="{BB962C8B-B14F-4D97-AF65-F5344CB8AC3E}">
        <p14:creationId xmlns:p14="http://schemas.microsoft.com/office/powerpoint/2010/main" val="2669806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5649" y="1595"/>
            <a:ext cx="12197649" cy="914400"/>
          </a:xfrm>
          <a:prstGeom prst="rect">
            <a:avLst/>
          </a:prstGeom>
          <a:solidFill>
            <a:srgbClr val="0099FF"/>
          </a:solidFill>
          <a:ln w="9525">
            <a:noFill/>
            <a:miter lim="800000"/>
            <a:headEnd/>
            <a:tailEnd/>
          </a:ln>
        </p:spPr>
        <p:txBody>
          <a:bodyPr wrap="none" anchor="ctr">
            <a:prstTxWarp prst="textNoShape">
              <a:avLst/>
            </a:prstTxWarp>
          </a:bodyPr>
          <a:lstStyle/>
          <a:p>
            <a:endParaRPr lang="en-US" sz="1350"/>
          </a:p>
        </p:txBody>
      </p:sp>
      <p:sp>
        <p:nvSpPr>
          <p:cNvPr id="3" name="Date Placeholder 2"/>
          <p:cNvSpPr>
            <a:spLocks noGrp="1"/>
          </p:cNvSpPr>
          <p:nvPr>
            <p:ph type="dt" sz="half" idx="10"/>
          </p:nvPr>
        </p:nvSpPr>
        <p:spPr/>
        <p:txBody>
          <a:bodyPr/>
          <a:lstStyle/>
          <a:p>
            <a:fld id="{B75DA0A7-E96A-B34A-9F40-5299E03330B9}" type="datetime1">
              <a:rPr lang="en-US" smtClean="0"/>
              <a:pPr/>
              <a:t>11/10/2019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8" name="Title 1"/>
          <p:cNvSpPr>
            <a:spLocks noGrp="1"/>
          </p:cNvSpPr>
          <p:nvPr>
            <p:ph type="ctrTitle"/>
          </p:nvPr>
        </p:nvSpPr>
        <p:spPr>
          <a:xfrm>
            <a:off x="581379" y="238659"/>
            <a:ext cx="9175053" cy="506413"/>
          </a:xfrm>
          <a:prstGeom prst="rect">
            <a:avLst/>
          </a:prstGeom>
        </p:spPr>
        <p:txBody>
          <a:bodyPr/>
          <a:lstStyle>
            <a:lvl1pPr algn="l">
              <a:defRPr sz="2100" b="0">
                <a:solidFill>
                  <a:schemeClr val="bg1"/>
                </a:solidFill>
                <a:latin typeface="Arial"/>
                <a:cs typeface="Aria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endParaRPr lang="en-US" dirty="0"/>
          </a:p>
          <a:p>
            <a:fld id="{20E72F2D-B2AC-6244-8A61-4DB2981BEBB5}" type="slidenum">
              <a:rPr lang="en-US" smtClean="0"/>
              <a:pPr/>
              <a:t>‹#›</a:t>
            </a:fld>
            <a:endParaRPr lang="en-US" dirty="0"/>
          </a:p>
          <a:p>
            <a:endParaRPr lang="en-US" dirty="0"/>
          </a:p>
        </p:txBody>
      </p:sp>
      <p:sp>
        <p:nvSpPr>
          <p:cNvPr id="11" name="Text Placeholder 10"/>
          <p:cNvSpPr>
            <a:spLocks noGrp="1"/>
          </p:cNvSpPr>
          <p:nvPr>
            <p:ph type="body" sz="quarter" idx="14"/>
          </p:nvPr>
        </p:nvSpPr>
        <p:spPr>
          <a:xfrm>
            <a:off x="581380" y="1663700"/>
            <a:ext cx="9866489" cy="3492500"/>
          </a:xfrm>
          <a:prstGeom prst="rect">
            <a:avLst/>
          </a:prstGeom>
        </p:spPr>
        <p:txBody>
          <a:bodyPr vert="horz"/>
          <a:lstStyle>
            <a:lvl1pPr>
              <a:defRPr sz="2100">
                <a:latin typeface="Arial"/>
                <a:cs typeface="Arial"/>
              </a:defRPr>
            </a:lvl1pPr>
            <a:lvl2pPr>
              <a:defRPr sz="18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99104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Here (Arial 30, Bold)</a:t>
            </a:r>
          </a:p>
        </p:txBody>
      </p:sp>
      <p:sp>
        <p:nvSpPr>
          <p:cNvPr id="5" name="Text Placeholder 4"/>
          <p:cNvSpPr>
            <a:spLocks noGrp="1"/>
          </p:cNvSpPr>
          <p:nvPr>
            <p:ph type="body" sz="quarter" idx="11" hasCustomPrompt="1"/>
          </p:nvPr>
        </p:nvSpPr>
        <p:spPr>
          <a:xfrm>
            <a:off x="609601" y="1466850"/>
            <a:ext cx="10972800" cy="4592638"/>
          </a:xfr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3"/>
          <p:cNvSpPr>
            <a:spLocks noGrp="1"/>
          </p:cNvSpPr>
          <p:nvPr>
            <p:ph type="sldNum" sz="quarter" idx="4"/>
          </p:nvPr>
        </p:nvSpPr>
        <p:spPr>
          <a:xfrm>
            <a:off x="304800" y="6297017"/>
            <a:ext cx="641267"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936635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 (Arial 30, Bold)</a:t>
            </a:r>
          </a:p>
        </p:txBody>
      </p:sp>
      <p:sp>
        <p:nvSpPr>
          <p:cNvPr id="8" name="Slide Number Placeholder 13"/>
          <p:cNvSpPr>
            <a:spLocks noGrp="1"/>
          </p:cNvSpPr>
          <p:nvPr>
            <p:ph type="sldNum" sz="quarter" idx="4"/>
          </p:nvPr>
        </p:nvSpPr>
        <p:spPr>
          <a:xfrm>
            <a:off x="304800" y="6297017"/>
            <a:ext cx="641267"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
        <p:nvSpPr>
          <p:cNvPr id="10" name="Content Placeholder 9"/>
          <p:cNvSpPr>
            <a:spLocks noGrp="1"/>
          </p:cNvSpPr>
          <p:nvPr>
            <p:ph sz="quarter" idx="12" hasCustomPrompt="1"/>
          </p:nvPr>
        </p:nvSpPr>
        <p:spPr>
          <a:xfrm>
            <a:off x="609600" y="1448564"/>
            <a:ext cx="10972800" cy="4560887"/>
          </a:xfrm>
        </p:spPr>
        <p:txBody>
          <a:bodyPr/>
          <a:lstStyle>
            <a:lvl1pPr marL="0" indent="0">
              <a:buNone/>
              <a:defRPr baseline="0"/>
            </a:lvl1pPr>
          </a:lstStyle>
          <a:p>
            <a:pPr lvl="0"/>
            <a:r>
              <a:rPr lang="en-US" dirty="0"/>
              <a:t>Picture, Graph, etc.</a:t>
            </a:r>
          </a:p>
        </p:txBody>
      </p:sp>
    </p:spTree>
    <p:extLst>
      <p:ext uri="{BB962C8B-B14F-4D97-AF65-F5344CB8AC3E}">
        <p14:creationId xmlns:p14="http://schemas.microsoft.com/office/powerpoint/2010/main" val="198671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AEE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8AD31-7F49-4DB3-B7B1-60FFF63FF648}" type="datetime1">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3800" y="6245933"/>
            <a:ext cx="3726190" cy="585960"/>
          </a:xfrm>
          <a:prstGeom prst="rect">
            <a:avLst/>
          </a:prstGeom>
        </p:spPr>
      </p:pic>
    </p:spTree>
    <p:extLst>
      <p:ext uri="{BB962C8B-B14F-4D97-AF65-F5344CB8AC3E}">
        <p14:creationId xmlns:p14="http://schemas.microsoft.com/office/powerpoint/2010/main" val="3202474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609600" y="1600201"/>
            <a:ext cx="5384800" cy="4525963"/>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3"/>
          <p:cNvSpPr>
            <a:spLocks noGrp="1"/>
          </p:cNvSpPr>
          <p:nvPr>
            <p:ph type="sldNum" sz="quarter" idx="4"/>
          </p:nvPr>
        </p:nvSpPr>
        <p:spPr>
          <a:xfrm>
            <a:off x="304800" y="6297017"/>
            <a:ext cx="641267"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1383633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Two Content Slide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Text Placeholder 2"/>
          <p:cNvSpPr>
            <a:spLocks noGrp="1"/>
          </p:cNvSpPr>
          <p:nvPr>
            <p:ph type="body" idx="1" hasCustomPrompt="1"/>
          </p:nvPr>
        </p:nvSpPr>
        <p:spPr>
          <a:xfrm>
            <a:off x="609600" y="1535113"/>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3"/>
          <p:cNvSpPr>
            <a:spLocks noGrp="1"/>
          </p:cNvSpPr>
          <p:nvPr>
            <p:ph type="sldNum" sz="quarter" idx="10"/>
          </p:nvPr>
        </p:nvSpPr>
        <p:spPr>
          <a:xfrm>
            <a:off x="304800" y="6297017"/>
            <a:ext cx="641267"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161617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22300" y="1345949"/>
            <a:ext cx="109728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7D5108A-EFB2-C542-8EC8-C3139DA0E874}" type="datetimeFigureOut">
              <a:rPr lang="en-US">
                <a:solidFill>
                  <a:prstClr val="black">
                    <a:tint val="75000"/>
                  </a:prstClr>
                </a:solidFill>
              </a:rPr>
              <a:pPr/>
              <a:t>11/10/2019</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9D93D2-326B-4848-8E9B-FA226F25636C}" type="slidenum">
              <a:rPr lang="en-US">
                <a:solidFill>
                  <a:prstClr val="white"/>
                </a:solidFill>
              </a:rPr>
              <a:pPr/>
              <a:t>‹#›</a:t>
            </a:fld>
            <a:endParaRPr lang="en-US">
              <a:solidFill>
                <a:prstClr val="white"/>
              </a:solidFill>
            </a:endParaRPr>
          </a:p>
        </p:txBody>
      </p:sp>
      <p:sp>
        <p:nvSpPr>
          <p:cNvPr id="7" name="TextBox 6"/>
          <p:cNvSpPr txBox="1"/>
          <p:nvPr userDrawn="1"/>
        </p:nvSpPr>
        <p:spPr>
          <a:xfrm>
            <a:off x="8026400" y="6172200"/>
            <a:ext cx="3846285"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127241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5649" y="1595"/>
            <a:ext cx="12197649" cy="914400"/>
          </a:xfrm>
          <a:prstGeom prst="rect">
            <a:avLst/>
          </a:prstGeom>
          <a:solidFill>
            <a:srgbClr val="0099FF"/>
          </a:solidFill>
          <a:ln w="9525">
            <a:noFill/>
            <a:miter lim="800000"/>
            <a:headEnd/>
            <a:tailEnd/>
          </a:ln>
        </p:spPr>
        <p:txBody>
          <a:bodyPr wrap="none" anchor="ctr">
            <a:prstTxWarp prst="textNoShape">
              <a:avLst/>
            </a:prstTxWarp>
          </a:bodyPr>
          <a:lstStyle/>
          <a:p>
            <a:endParaRPr lang="en-US" sz="1350"/>
          </a:p>
        </p:txBody>
      </p:sp>
      <p:sp>
        <p:nvSpPr>
          <p:cNvPr id="3" name="Date Placeholder 2"/>
          <p:cNvSpPr>
            <a:spLocks noGrp="1"/>
          </p:cNvSpPr>
          <p:nvPr>
            <p:ph type="dt" sz="half" idx="10"/>
          </p:nvPr>
        </p:nvSpPr>
        <p:spPr/>
        <p:txBody>
          <a:bodyPr/>
          <a:lstStyle/>
          <a:p>
            <a:fld id="{B75DA0A7-E96A-B34A-9F40-5299E03330B9}" type="datetime1">
              <a:rPr lang="en-US" smtClean="0"/>
              <a:pPr/>
              <a:t>11/10/2019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8" name="Title 1"/>
          <p:cNvSpPr>
            <a:spLocks noGrp="1"/>
          </p:cNvSpPr>
          <p:nvPr>
            <p:ph type="ctrTitle"/>
          </p:nvPr>
        </p:nvSpPr>
        <p:spPr>
          <a:xfrm>
            <a:off x="581379" y="238659"/>
            <a:ext cx="9175053" cy="506413"/>
          </a:xfrm>
          <a:prstGeom prst="rect">
            <a:avLst/>
          </a:prstGeom>
        </p:spPr>
        <p:txBody>
          <a:bodyPr/>
          <a:lstStyle>
            <a:lvl1pPr algn="l">
              <a:defRPr sz="2100" b="0">
                <a:solidFill>
                  <a:schemeClr val="bg1"/>
                </a:solidFill>
                <a:latin typeface="Arial"/>
                <a:cs typeface="Aria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endParaRPr lang="en-US" dirty="0"/>
          </a:p>
          <a:p>
            <a:fld id="{20E72F2D-B2AC-6244-8A61-4DB2981BEBB5}" type="slidenum">
              <a:rPr lang="en-US" smtClean="0"/>
              <a:pPr/>
              <a:t>‹#›</a:t>
            </a:fld>
            <a:endParaRPr lang="en-US" dirty="0"/>
          </a:p>
          <a:p>
            <a:endParaRPr lang="en-US" dirty="0"/>
          </a:p>
        </p:txBody>
      </p:sp>
      <p:sp>
        <p:nvSpPr>
          <p:cNvPr id="11" name="Text Placeholder 10"/>
          <p:cNvSpPr>
            <a:spLocks noGrp="1"/>
          </p:cNvSpPr>
          <p:nvPr>
            <p:ph type="body" sz="quarter" idx="14"/>
          </p:nvPr>
        </p:nvSpPr>
        <p:spPr>
          <a:xfrm>
            <a:off x="581380" y="1663700"/>
            <a:ext cx="9866489" cy="3492500"/>
          </a:xfrm>
          <a:prstGeom prst="rect">
            <a:avLst/>
          </a:prstGeom>
        </p:spPr>
        <p:txBody>
          <a:bodyPr vert="horz"/>
          <a:lstStyle>
            <a:lvl1pPr>
              <a:defRPr sz="2100">
                <a:latin typeface="Arial"/>
                <a:cs typeface="Arial"/>
              </a:defRPr>
            </a:lvl1pPr>
            <a:lvl2pPr>
              <a:defRPr sz="18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49196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65" indent="0" algn="ctr">
              <a:buNone/>
              <a:defRPr sz="2000"/>
            </a:lvl2pPr>
            <a:lvl3pPr marL="914332" indent="0" algn="ctr">
              <a:buNone/>
              <a:defRPr sz="1801"/>
            </a:lvl3pPr>
            <a:lvl4pPr marL="1371498" indent="0" algn="ctr">
              <a:buNone/>
              <a:defRPr sz="1600"/>
            </a:lvl4pPr>
            <a:lvl5pPr marL="1828664" indent="0" algn="ctr">
              <a:buNone/>
              <a:defRPr sz="1600"/>
            </a:lvl5pPr>
            <a:lvl6pPr marL="2285828" indent="0" algn="ctr">
              <a:buNone/>
              <a:defRPr sz="1600"/>
            </a:lvl6pPr>
            <a:lvl7pPr marL="2742995" indent="0" algn="ctr">
              <a:buNone/>
              <a:defRPr sz="1600"/>
            </a:lvl7pPr>
            <a:lvl8pPr marL="3200160" indent="0" algn="ctr">
              <a:buNone/>
              <a:defRPr sz="1600"/>
            </a:lvl8pPr>
            <a:lvl9pPr marL="3657325"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2715223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620850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5"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5" y="4589464"/>
            <a:ext cx="10515600" cy="1500187"/>
          </a:xfrm>
        </p:spPr>
        <p:txBody>
          <a:bodyPr/>
          <a:lstStyle>
            <a:lvl1pPr marL="0" indent="0">
              <a:buNone/>
              <a:defRPr sz="2400">
                <a:solidFill>
                  <a:schemeClr val="tx1">
                    <a:tint val="75000"/>
                  </a:schemeClr>
                </a:solidFill>
              </a:defRPr>
            </a:lvl1pPr>
            <a:lvl2pPr marL="457165" indent="0">
              <a:buNone/>
              <a:defRPr sz="2000">
                <a:solidFill>
                  <a:schemeClr val="tx1">
                    <a:tint val="75000"/>
                  </a:schemeClr>
                </a:solidFill>
              </a:defRPr>
            </a:lvl2pPr>
            <a:lvl3pPr marL="914332" indent="0">
              <a:buNone/>
              <a:defRPr sz="1801">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28" indent="0">
              <a:buNone/>
              <a:defRPr sz="1600">
                <a:solidFill>
                  <a:schemeClr val="tx1">
                    <a:tint val="75000"/>
                  </a:schemeClr>
                </a:solidFill>
              </a:defRPr>
            </a:lvl6pPr>
            <a:lvl7pPr marL="2742995" indent="0">
              <a:buNone/>
              <a:defRPr sz="1600">
                <a:solidFill>
                  <a:schemeClr val="tx1">
                    <a:tint val="75000"/>
                  </a:schemeClr>
                </a:solidFill>
              </a:defRPr>
            </a:lvl7pPr>
            <a:lvl8pPr marL="3200160" indent="0">
              <a:buNone/>
              <a:defRPr sz="1600">
                <a:solidFill>
                  <a:schemeClr val="tx1">
                    <a:tint val="75000"/>
                  </a:schemeClr>
                </a:solidFill>
              </a:defRPr>
            </a:lvl8pPr>
            <a:lvl9pPr marL="365732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A96AA-8478-2146-B25B-AD2E1988584C}"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608912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6A96AA-8478-2146-B25B-AD2E1988584C}"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2616664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1"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65" indent="0">
              <a:buNone/>
              <a:defRPr sz="2000" b="1"/>
            </a:lvl2pPr>
            <a:lvl3pPr marL="914332" indent="0">
              <a:buNone/>
              <a:defRPr sz="1801" b="1"/>
            </a:lvl3pPr>
            <a:lvl4pPr marL="1371498" indent="0">
              <a:buNone/>
              <a:defRPr sz="1600" b="1"/>
            </a:lvl4pPr>
            <a:lvl5pPr marL="1828664" indent="0">
              <a:buNone/>
              <a:defRPr sz="1600" b="1"/>
            </a:lvl5pPr>
            <a:lvl6pPr marL="2285828" indent="0">
              <a:buNone/>
              <a:defRPr sz="1600" b="1"/>
            </a:lvl6pPr>
            <a:lvl7pPr marL="2742995" indent="0">
              <a:buNone/>
              <a:defRPr sz="1600" b="1"/>
            </a:lvl7pPr>
            <a:lvl8pPr marL="3200160" indent="0">
              <a:buNone/>
              <a:defRPr sz="1600" b="1"/>
            </a:lvl8pPr>
            <a:lvl9pPr marL="365732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6" y="1681163"/>
            <a:ext cx="5183188" cy="823912"/>
          </a:xfrm>
        </p:spPr>
        <p:txBody>
          <a:bodyPr anchor="b"/>
          <a:lstStyle>
            <a:lvl1pPr marL="0" indent="0">
              <a:buNone/>
              <a:defRPr sz="2400" b="1"/>
            </a:lvl1pPr>
            <a:lvl2pPr marL="457165" indent="0">
              <a:buNone/>
              <a:defRPr sz="2000" b="1"/>
            </a:lvl2pPr>
            <a:lvl3pPr marL="914332" indent="0">
              <a:buNone/>
              <a:defRPr sz="1801" b="1"/>
            </a:lvl3pPr>
            <a:lvl4pPr marL="1371498" indent="0">
              <a:buNone/>
              <a:defRPr sz="1600" b="1"/>
            </a:lvl4pPr>
            <a:lvl5pPr marL="1828664" indent="0">
              <a:buNone/>
              <a:defRPr sz="1600" b="1"/>
            </a:lvl5pPr>
            <a:lvl6pPr marL="2285828" indent="0">
              <a:buNone/>
              <a:defRPr sz="1600" b="1"/>
            </a:lvl6pPr>
            <a:lvl7pPr marL="2742995" indent="0">
              <a:buNone/>
              <a:defRPr sz="1600" b="1"/>
            </a:lvl7pPr>
            <a:lvl8pPr marL="3200160" indent="0">
              <a:buNone/>
              <a:defRPr sz="1600" b="1"/>
            </a:lvl8pPr>
            <a:lvl9pPr marL="365732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6" y="250507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6A96AA-8478-2146-B25B-AD2E1988584C}" type="datetimeFigureOut">
              <a:rPr lang="en-US" smtClean="0"/>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1120165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A96AA-8478-2146-B25B-AD2E1988584C}" type="datetimeFigureOut">
              <a:rPr lang="en-US" smtClean="0"/>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40923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AE197-5E5F-40EA-9A7D-5952EEE8CB9F}" type="datetime1">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9462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A96AA-8478-2146-B25B-AD2E1988584C}" type="datetimeFigureOut">
              <a:rPr lang="en-US" smtClean="0"/>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3080303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93" y="987434"/>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9"/>
            <a:ext cx="3932239" cy="3811588"/>
          </a:xfrm>
        </p:spPr>
        <p:txBody>
          <a:bodyPr/>
          <a:lstStyle>
            <a:lvl1pPr marL="0" indent="0">
              <a:buNone/>
              <a:defRPr sz="1600"/>
            </a:lvl1pPr>
            <a:lvl2pPr marL="457165" indent="0">
              <a:buNone/>
              <a:defRPr sz="1401"/>
            </a:lvl2pPr>
            <a:lvl3pPr marL="914332" indent="0">
              <a:buNone/>
              <a:defRPr sz="1200"/>
            </a:lvl3pPr>
            <a:lvl4pPr marL="1371498" indent="0">
              <a:buNone/>
              <a:defRPr sz="1001"/>
            </a:lvl4pPr>
            <a:lvl5pPr marL="1828664" indent="0">
              <a:buNone/>
              <a:defRPr sz="1001"/>
            </a:lvl5pPr>
            <a:lvl6pPr marL="2285828" indent="0">
              <a:buNone/>
              <a:defRPr sz="1001"/>
            </a:lvl6pPr>
            <a:lvl7pPr marL="2742995" indent="0">
              <a:buNone/>
              <a:defRPr sz="1001"/>
            </a:lvl7pPr>
            <a:lvl8pPr marL="3200160" indent="0">
              <a:buNone/>
              <a:defRPr sz="1001"/>
            </a:lvl8pPr>
            <a:lvl9pPr marL="3657325"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C86A96AA-8478-2146-B25B-AD2E1988584C}"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325743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93" y="987434"/>
            <a:ext cx="6172201" cy="4873625"/>
          </a:xfrm>
        </p:spPr>
        <p:txBody>
          <a:bodyPr anchor="t"/>
          <a:lstStyle>
            <a:lvl1pPr marL="0" indent="0">
              <a:buNone/>
              <a:defRPr sz="3200"/>
            </a:lvl1pPr>
            <a:lvl2pPr marL="457165" indent="0">
              <a:buNone/>
              <a:defRPr sz="2800"/>
            </a:lvl2pPr>
            <a:lvl3pPr marL="914332" indent="0">
              <a:buNone/>
              <a:defRPr sz="2400"/>
            </a:lvl3pPr>
            <a:lvl4pPr marL="1371498" indent="0">
              <a:buNone/>
              <a:defRPr sz="2000"/>
            </a:lvl4pPr>
            <a:lvl5pPr marL="1828664" indent="0">
              <a:buNone/>
              <a:defRPr sz="2000"/>
            </a:lvl5pPr>
            <a:lvl6pPr marL="2285828" indent="0">
              <a:buNone/>
              <a:defRPr sz="2000"/>
            </a:lvl6pPr>
            <a:lvl7pPr marL="2742995" indent="0">
              <a:buNone/>
              <a:defRPr sz="2000"/>
            </a:lvl7pPr>
            <a:lvl8pPr marL="3200160" indent="0">
              <a:buNone/>
              <a:defRPr sz="2000"/>
            </a:lvl8pPr>
            <a:lvl9pPr marL="3657325"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9" y="2057409"/>
            <a:ext cx="3932239" cy="3811588"/>
          </a:xfrm>
        </p:spPr>
        <p:txBody>
          <a:bodyPr/>
          <a:lstStyle>
            <a:lvl1pPr marL="0" indent="0">
              <a:buNone/>
              <a:defRPr sz="1600"/>
            </a:lvl1pPr>
            <a:lvl2pPr marL="457165" indent="0">
              <a:buNone/>
              <a:defRPr sz="1401"/>
            </a:lvl2pPr>
            <a:lvl3pPr marL="914332" indent="0">
              <a:buNone/>
              <a:defRPr sz="1200"/>
            </a:lvl3pPr>
            <a:lvl4pPr marL="1371498" indent="0">
              <a:buNone/>
              <a:defRPr sz="1001"/>
            </a:lvl4pPr>
            <a:lvl5pPr marL="1828664" indent="0">
              <a:buNone/>
              <a:defRPr sz="1001"/>
            </a:lvl5pPr>
            <a:lvl6pPr marL="2285828" indent="0">
              <a:buNone/>
              <a:defRPr sz="1001"/>
            </a:lvl6pPr>
            <a:lvl7pPr marL="2742995" indent="0">
              <a:buNone/>
              <a:defRPr sz="1001"/>
            </a:lvl7pPr>
            <a:lvl8pPr marL="3200160" indent="0">
              <a:buNone/>
              <a:defRPr sz="1001"/>
            </a:lvl8pPr>
            <a:lvl9pPr marL="3657325"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C86A96AA-8478-2146-B25B-AD2E1988584C}"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2814542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962798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34"/>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359082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3DFE78-8D28-473D-8812-F20CBD503FE9}" type="datetime1">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3800" y="6245933"/>
            <a:ext cx="3726190" cy="585960"/>
          </a:xfrm>
          <a:prstGeom prst="rect">
            <a:avLst/>
          </a:prstGeom>
        </p:spPr>
      </p:pic>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845421-3FBB-4CE4-BAFE-00B2D6F7929C}" type="datetime1">
              <a:rPr lang="en-US" smtClean="0"/>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BBD923-35BE-4500-9714-3E4480D7C849}" type="datetime1">
              <a:rPr lang="en-US" smtClean="0"/>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5A559-C247-4285-BF92-8B3C8CCBE48A}" type="datetime1">
              <a:rPr lang="en-US" smtClean="0"/>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E9008-37BC-4C22-B7E7-DF8AF9787036}" type="datetime1">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3EB54-07FF-47BA-83EC-24B7F2699C57}" type="datetime1">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15EB5-989E-4D21-A590-CF58E19985C6}" type="datetime1">
              <a:rPr lang="en-US" smtClean="0"/>
              <a:t>11/10/2019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dirty="0"/>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71148" y="429287"/>
            <a:ext cx="11379200" cy="576064"/>
          </a:xfrm>
          <a:prstGeom prst="rect">
            <a:avLst/>
          </a:prstGeom>
        </p:spPr>
        <p:txBody>
          <a:bodyPr vert="horz"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31371" y="1268760"/>
            <a:ext cx="11379200" cy="48546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2" name="Slide Number Placeholder 5"/>
          <p:cNvSpPr>
            <a:spLocks noGrp="1"/>
          </p:cNvSpPr>
          <p:nvPr>
            <p:ph type="sldNum" sz="quarter" idx="4"/>
          </p:nvPr>
        </p:nvSpPr>
        <p:spPr>
          <a:xfrm>
            <a:off x="8737600" y="6356351"/>
            <a:ext cx="2844800" cy="241002"/>
          </a:xfrm>
          <a:prstGeom prst="rect">
            <a:avLst/>
          </a:prstGeom>
        </p:spPr>
        <p:txBody>
          <a:bodyPr/>
          <a:lstStyle>
            <a:lvl1pPr algn="r">
              <a:defRPr sz="1000">
                <a:solidFill>
                  <a:srgbClr val="0B1F51"/>
                </a:solidFill>
                <a:latin typeface="Arial" pitchFamily="34" charset="0"/>
                <a:cs typeface="Arial" pitchFamily="34" charset="0"/>
              </a:defRPr>
            </a:lvl1pPr>
          </a:lstStyle>
          <a:p>
            <a:fld id="{C7D21672-89B5-484A-831D-06775DE06882}" type="slidenum">
              <a:rPr lang="en-GB" smtClean="0"/>
              <a:pPr/>
              <a:t>‹#›</a:t>
            </a:fld>
            <a:endParaRPr lang="en-GB" dirty="0"/>
          </a:p>
        </p:txBody>
      </p:sp>
    </p:spTree>
    <p:extLst>
      <p:ext uri="{BB962C8B-B14F-4D97-AF65-F5344CB8AC3E}">
        <p14:creationId xmlns:p14="http://schemas.microsoft.com/office/powerpoint/2010/main" val="225341980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9" r:id="rId5"/>
    <p:sldLayoutId id="2147483740" r:id="rId6"/>
  </p:sldLayoutIdLst>
  <p:hf hdr="0"/>
  <p:txStyles>
    <p:titleStyle>
      <a:lvl1pPr algn="l" rtl="0" eaLnBrk="1" latinLnBrk="0" hangingPunct="1">
        <a:spcBef>
          <a:spcPct val="0"/>
        </a:spcBef>
        <a:buNone/>
        <a:defRPr kumimoji="0" sz="2400" kern="1200">
          <a:solidFill>
            <a:srgbClr val="0B1F51"/>
          </a:solidFill>
          <a:latin typeface="Arial" pitchFamily="34" charset="0"/>
          <a:ea typeface="+mj-ea"/>
          <a:cs typeface="Arial" pitchFamily="34" charset="0"/>
        </a:defRPr>
      </a:lvl1pPr>
    </p:titleStyle>
    <p:bodyStyle>
      <a:lvl1pPr marL="274320" indent="-274320" algn="l" rtl="0" eaLnBrk="1" latinLnBrk="0" hangingPunct="1">
        <a:spcBef>
          <a:spcPct val="20000"/>
        </a:spcBef>
        <a:buClr>
          <a:srgbClr val="00005E"/>
        </a:buClr>
        <a:buSzPct val="85000"/>
        <a:buFont typeface="Wingdings 2"/>
        <a:buChar char=""/>
        <a:defRPr kumimoji="0" sz="1800" kern="1200">
          <a:solidFill>
            <a:srgbClr val="0B1F51"/>
          </a:solidFill>
          <a:latin typeface="Arial" pitchFamily="34" charset="0"/>
          <a:ea typeface="+mn-ea"/>
          <a:cs typeface="Arial" pitchFamily="34" charset="0"/>
        </a:defRPr>
      </a:lvl1pPr>
      <a:lvl2pPr marL="548640" indent="-274320" algn="l" rtl="0" eaLnBrk="1" latinLnBrk="0" hangingPunct="1">
        <a:spcBef>
          <a:spcPct val="20000"/>
        </a:spcBef>
        <a:buClr>
          <a:srgbClr val="00005E"/>
        </a:buClr>
        <a:buSzPct val="70000"/>
        <a:buFont typeface="Arial" pitchFamily="34" charset="0"/>
        <a:buChar char="–"/>
        <a:defRPr kumimoji="0" sz="1800" kern="1200">
          <a:solidFill>
            <a:srgbClr val="0B1F51"/>
          </a:solidFill>
          <a:latin typeface="Arial" pitchFamily="34" charset="0"/>
          <a:ea typeface="+mn-ea"/>
          <a:cs typeface="Arial" pitchFamily="34" charset="0"/>
        </a:defRPr>
      </a:lvl2pPr>
      <a:lvl3pPr marL="822960" indent="-228600" algn="l" rtl="0" eaLnBrk="1" latinLnBrk="0" hangingPunct="1">
        <a:spcBef>
          <a:spcPct val="20000"/>
        </a:spcBef>
        <a:buClr>
          <a:srgbClr val="00005E"/>
        </a:buClr>
        <a:buSzPct val="75000"/>
        <a:buFont typeface="Wingdings 2"/>
        <a:buChar char=""/>
        <a:defRPr kumimoji="0" sz="1800" kern="1200">
          <a:solidFill>
            <a:srgbClr val="0B1F51"/>
          </a:solidFill>
          <a:latin typeface="Arial" pitchFamily="34" charset="0"/>
          <a:ea typeface="+mn-ea"/>
          <a:cs typeface="Arial" pitchFamily="34" charset="0"/>
        </a:defRPr>
      </a:lvl3pPr>
      <a:lvl4pPr marL="1097280" indent="-228600" algn="l" rtl="0" eaLnBrk="1" latinLnBrk="0" hangingPunct="1">
        <a:spcBef>
          <a:spcPct val="20000"/>
        </a:spcBef>
        <a:buClr>
          <a:srgbClr val="00005E"/>
        </a:buClr>
        <a:buSzPct val="70000"/>
        <a:buFont typeface="Wingdings"/>
        <a:buChar char=""/>
        <a:defRPr kumimoji="0" sz="1800" kern="1200">
          <a:solidFill>
            <a:srgbClr val="0B1F51"/>
          </a:solidFill>
          <a:latin typeface="Arial" pitchFamily="34" charset="0"/>
          <a:ea typeface="+mn-ea"/>
          <a:cs typeface="Arial" pitchFamily="34" charset="0"/>
        </a:defRPr>
      </a:lvl4pPr>
      <a:lvl5pPr marL="1371600" indent="-228600" algn="l" rtl="0" eaLnBrk="1" latinLnBrk="0" hangingPunct="1">
        <a:spcBef>
          <a:spcPct val="20000"/>
        </a:spcBef>
        <a:buClr>
          <a:srgbClr val="00005E"/>
        </a:buClr>
        <a:buFontTx/>
        <a:buChar char="•"/>
        <a:defRPr kumimoji="0" sz="1800" kern="1200">
          <a:solidFill>
            <a:srgbClr val="0B1F5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710100"/>
          </a:xfrm>
          <a:prstGeom prst="rect">
            <a:avLst/>
          </a:prstGeom>
        </p:spPr>
        <p:txBody>
          <a:bodyPr vert="horz" lIns="91440" tIns="45720" rIns="91440" bIns="45720" rtlCol="0" anchor="ctr">
            <a:normAutofit/>
          </a:bodyPr>
          <a:lstStyle/>
          <a:p>
            <a:r>
              <a:rPr lang="en-US" dirty="0"/>
              <a:t>Title Here (Arial 30, Bold)</a:t>
            </a:r>
          </a:p>
        </p:txBody>
      </p:sp>
      <p:sp>
        <p:nvSpPr>
          <p:cNvPr id="3" name="Text Placeholder 2"/>
          <p:cNvSpPr>
            <a:spLocks noGrp="1"/>
          </p:cNvSpPr>
          <p:nvPr>
            <p:ph type="body" idx="1"/>
          </p:nvPr>
        </p:nvSpPr>
        <p:spPr>
          <a:xfrm>
            <a:off x="609600" y="1408387"/>
            <a:ext cx="10972800" cy="4717777"/>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083940" y="6297389"/>
            <a:ext cx="2454265"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0731265" y="6343109"/>
            <a:ext cx="1044425"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userDrawn="1"/>
        </p:nvSpPr>
        <p:spPr bwMode="auto">
          <a:xfrm>
            <a:off x="0" y="1142512"/>
            <a:ext cx="12192000" cy="9144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5" name="Slide Number Placeholder 13"/>
          <p:cNvSpPr>
            <a:spLocks noGrp="1"/>
          </p:cNvSpPr>
          <p:nvPr>
            <p:ph type="sldNum" sz="quarter" idx="4"/>
          </p:nvPr>
        </p:nvSpPr>
        <p:spPr>
          <a:xfrm>
            <a:off x="304800" y="6297017"/>
            <a:ext cx="641267"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
        <p:nvSpPr>
          <p:cNvPr id="4" name="TextBox 3"/>
          <p:cNvSpPr txBox="1"/>
          <p:nvPr userDrawn="1"/>
        </p:nvSpPr>
        <p:spPr>
          <a:xfrm>
            <a:off x="7881259" y="6215743"/>
            <a:ext cx="40640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40338000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8" r:id="rId5"/>
    <p:sldLayoutId id="2147483749" r:id="rId6"/>
  </p:sldLayoutIdLst>
  <p:hf hdr="0" ftr="0" dt="0"/>
  <p:txStyles>
    <p:titleStyle>
      <a:lvl1pPr algn="l" defTabSz="914400" rtl="0" eaLnBrk="1" latinLnBrk="0" hangingPunct="1">
        <a:spcBef>
          <a:spcPct val="0"/>
        </a:spcBef>
        <a:buNone/>
        <a:defRPr sz="3000" b="1" kern="1200" baseline="0">
          <a:solidFill>
            <a:schemeClr val="tx1"/>
          </a:solidFill>
          <a:latin typeface="Arial" panose="020B0604020202020204" pitchFamily="34" charset="0"/>
          <a:ea typeface="+mj-ea"/>
          <a:cs typeface="Arial" panose="020B0604020202020204" pitchFamily="34" charset="0"/>
        </a:defRPr>
      </a:lvl1pPr>
    </p:titleStyle>
    <p:body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A96AA-8478-2146-B25B-AD2E1988584C}" type="datetimeFigureOut">
              <a:rPr lang="en-US" smtClean="0"/>
              <a:t>11/10/2019</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306C9-9015-2443-9079-7DD3ECAFD520}" type="slidenum">
              <a:rPr lang="en-US" smtClean="0"/>
              <a:t>‹#›</a:t>
            </a:fld>
            <a:endParaRPr lang="en-US"/>
          </a:p>
        </p:txBody>
      </p:sp>
    </p:spTree>
    <p:extLst>
      <p:ext uri="{BB962C8B-B14F-4D97-AF65-F5344CB8AC3E}">
        <p14:creationId xmlns:p14="http://schemas.microsoft.com/office/powerpoint/2010/main" val="275705125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51"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5"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1" indent="-228584" algn="l" defTabSz="91433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46" indent="-228584" algn="l" defTabSz="91433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13" indent="-228584" algn="l" defTabSz="91433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911" indent="-228584" algn="l" defTabSz="91433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5"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8"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28" algn="l" defTabSz="914332" rtl="0" eaLnBrk="1" latinLnBrk="0" hangingPunct="1">
        <a:defRPr sz="1801" kern="1200">
          <a:solidFill>
            <a:schemeClr val="tx1"/>
          </a:solidFill>
          <a:latin typeface="+mn-lt"/>
          <a:ea typeface="+mn-ea"/>
          <a:cs typeface="+mn-cs"/>
        </a:defRPr>
      </a:lvl6pPr>
      <a:lvl7pPr marL="2742995"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5"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NICEF-Kyrgyzstan-119.jpg"/>
          <p:cNvPicPr>
            <a:picLocks noChangeAspect="1"/>
          </p:cNvPicPr>
          <p:nvPr/>
        </p:nvPicPr>
        <p:blipFill rotWithShape="1">
          <a:blip r:embed="rId3">
            <a:extLst>
              <a:ext uri="{28A0092B-C50C-407E-A947-70E740481C1C}">
                <a14:useLocalDpi xmlns:a14="http://schemas.microsoft.com/office/drawing/2010/main" val="0"/>
              </a:ext>
            </a:extLst>
          </a:blip>
          <a:srcRect l="77" t="40209" r="37032" b="6507"/>
          <a:stretch/>
        </p:blipFill>
        <p:spPr>
          <a:xfrm>
            <a:off x="2" y="1"/>
            <a:ext cx="12399951" cy="7006544"/>
          </a:xfrm>
          <a:prstGeom prst="rect">
            <a:avLst/>
          </a:prstGeom>
        </p:spPr>
      </p:pic>
      <p:sp>
        <p:nvSpPr>
          <p:cNvPr id="4" name="Title 1"/>
          <p:cNvSpPr txBox="1">
            <a:spLocks/>
          </p:cNvSpPr>
          <p:nvPr/>
        </p:nvSpPr>
        <p:spPr>
          <a:xfrm>
            <a:off x="766779" y="1217522"/>
            <a:ext cx="11577391" cy="817996"/>
          </a:xfrm>
          <a:prstGeom prst="rect">
            <a:avLst/>
          </a:prstGeom>
        </p:spPr>
        <p:txBody>
          <a:bodyPr lIns="0" tIns="0" rIns="0" bIns="0"/>
          <a:lstStyle>
            <a:lvl1pPr algn="l" defTabSz="685800" rtl="0" eaLnBrk="1" latinLnBrk="0" hangingPunct="1">
              <a:lnSpc>
                <a:spcPct val="90000"/>
              </a:lnSpc>
              <a:spcBef>
                <a:spcPct val="0"/>
              </a:spcBef>
              <a:buNone/>
              <a:defRPr sz="3400" kern="1200">
                <a:solidFill>
                  <a:srgbClr val="0099FF"/>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533" b="1" i="0" u="none" strike="noStrike" kern="1200" cap="none" spc="0" normalizeH="0" baseline="0" noProof="0" dirty="0">
                <a:ln>
                  <a:noFill/>
                </a:ln>
                <a:solidFill>
                  <a:prstClr val="white"/>
                </a:solidFill>
                <a:effectLst/>
                <a:uLnTx/>
                <a:uFillTx/>
                <a:latin typeface="Arial" charset="0"/>
                <a:ea typeface="Arial" charset="0"/>
                <a:cs typeface="Arial" charset="0"/>
              </a:rPr>
              <a:t>WINS FINANCING</a:t>
            </a: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4533"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6" name="Content Placeholder 2"/>
          <p:cNvSpPr txBox="1">
            <a:spLocks/>
          </p:cNvSpPr>
          <p:nvPr/>
        </p:nvSpPr>
        <p:spPr>
          <a:xfrm>
            <a:off x="847104" y="492148"/>
            <a:ext cx="3740665" cy="473081"/>
          </a:xfrm>
          <a:prstGeom prst="rect">
            <a:avLst/>
          </a:prstGeom>
        </p:spPr>
        <p:txBody>
          <a:bodyPr vert="horz" lIns="0" tIns="0" rIns="0" bIns="0" rtlCol="0" anchor="ctr"/>
          <a:lstStyle>
            <a:defPPr>
              <a:defRPr lang="en-US"/>
            </a:defPPr>
            <a:lvl1pPr marL="0" indent="0" algn="l" defTabSz="685800" rtl="0" eaLnBrk="1" latinLnBrk="0" hangingPunct="1">
              <a:buNone/>
              <a:defRPr sz="1800" kern="1200">
                <a:solidFill>
                  <a:srgbClr val="FFFFFF"/>
                </a:solidFill>
                <a:latin typeface="+mn-lt"/>
                <a:ea typeface="+mn-ea"/>
                <a:cs typeface="+mn-cs"/>
              </a:defRPr>
            </a:lvl1pPr>
            <a:lvl2pPr marL="342900" algn="l" defTabSz="685800" rtl="0" eaLnBrk="1" latinLnBrk="0" hangingPunct="1">
              <a:defRPr sz="2400" kern="1200">
                <a:solidFill>
                  <a:schemeClr val="tx1"/>
                </a:solidFill>
                <a:latin typeface="+mn-lt"/>
                <a:ea typeface="+mn-ea"/>
                <a:cs typeface="+mn-cs"/>
              </a:defRPr>
            </a:lvl2pPr>
            <a:lvl3pPr marL="685800" algn="l" defTabSz="685800" rtl="0" eaLnBrk="1" latinLnBrk="0" hangingPunct="1">
              <a:defRPr sz="2400" kern="1200">
                <a:solidFill>
                  <a:schemeClr val="tx1"/>
                </a:solidFill>
                <a:latin typeface="+mn-lt"/>
                <a:ea typeface="+mn-ea"/>
                <a:cs typeface="+mn-cs"/>
              </a:defRPr>
            </a:lvl3pPr>
            <a:lvl4pPr marL="1028700" algn="l" defTabSz="685800" rtl="0" eaLnBrk="1" latinLnBrk="0" hangingPunct="1">
              <a:defRPr sz="2400" kern="1200">
                <a:solidFill>
                  <a:schemeClr val="tx1"/>
                </a:solidFill>
                <a:latin typeface="+mn-lt"/>
                <a:ea typeface="+mn-ea"/>
                <a:cs typeface="+mn-cs"/>
              </a:defRPr>
            </a:lvl4pPr>
            <a:lvl5pPr marL="1371600" algn="l" defTabSz="685800" rtl="0" eaLnBrk="1" latinLnBrk="0" hangingPunct="1">
              <a:defRPr sz="24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Arial" charset="0"/>
                <a:ea typeface="Arial" charset="0"/>
                <a:cs typeface="Arial" charset="0"/>
              </a:rPr>
              <a:t>November, 2019</a:t>
            </a:r>
            <a:endParaRPr kumimoji="0" lang="fr-CH" sz="1867"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7" name="Rectangle 6"/>
          <p:cNvSpPr/>
          <p:nvPr/>
        </p:nvSpPr>
        <p:spPr>
          <a:xfrm>
            <a:off x="8627010" y="5947412"/>
            <a:ext cx="1181103" cy="256545"/>
          </a:xfrm>
          <a:prstGeom prst="rect">
            <a:avLst/>
          </a:prstGeom>
        </p:spPr>
        <p:txBody>
          <a:bodyPr wrap="square">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Calibri"/>
                <a:ea typeface="+mn-ea"/>
                <a:cs typeface="+mn-cs"/>
              </a:rPr>
              <a:t>© UNICEF/Lister</a:t>
            </a:r>
            <a:endParaRPr kumimoji="0" lang="en-US" sz="933"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9929" y="4568145"/>
            <a:ext cx="2438400" cy="2438400"/>
          </a:xfrm>
          <a:prstGeom prst="rect">
            <a:avLst/>
          </a:prstGeom>
        </p:spPr>
      </p:pic>
    </p:spTree>
    <p:extLst>
      <p:ext uri="{BB962C8B-B14F-4D97-AF65-F5344CB8AC3E}">
        <p14:creationId xmlns:p14="http://schemas.microsoft.com/office/powerpoint/2010/main" val="65983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8600E9F-5F12-491D-97B9-E8F6D5BE4A56}"/>
              </a:ext>
            </a:extLst>
          </p:cNvPr>
          <p:cNvSpPr txBox="1">
            <a:spLocks/>
          </p:cNvSpPr>
          <p:nvPr/>
        </p:nvSpPr>
        <p:spPr>
          <a:xfrm>
            <a:off x="0" y="81927"/>
            <a:ext cx="12954000"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defRPr/>
            </a:pPr>
            <a:r>
              <a:rPr lang="en-AU" sz="2800" b="1" dirty="0">
                <a:solidFill>
                  <a:schemeClr val="bg1">
                    <a:lumMod val="95000"/>
                  </a:schemeClr>
                </a:solidFill>
                <a:latin typeface="Arial" panose="020B0604020202020204" pitchFamily="34" charset="0"/>
                <a:cs typeface="Arial" panose="020B0604020202020204" pitchFamily="34" charset="0"/>
              </a:rPr>
              <a:t>Why WASH in School Financing is challenging?</a:t>
            </a:r>
          </a:p>
        </p:txBody>
      </p:sp>
      <p:sp>
        <p:nvSpPr>
          <p:cNvPr id="13" name="Rectangle 12">
            <a:extLst>
              <a:ext uri="{FF2B5EF4-FFF2-40B4-BE49-F238E27FC236}">
                <a16:creationId xmlns:a16="http://schemas.microsoft.com/office/drawing/2014/main" id="{04BD8DAC-D64D-4D23-9882-D675A5C532C6}"/>
              </a:ext>
            </a:extLst>
          </p:cNvPr>
          <p:cNvSpPr/>
          <p:nvPr/>
        </p:nvSpPr>
        <p:spPr>
          <a:xfrm rot="5400000">
            <a:off x="-178636" y="3773176"/>
            <a:ext cx="4502070" cy="68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in School Financing</a:t>
            </a:r>
          </a:p>
        </p:txBody>
      </p:sp>
      <p:grpSp>
        <p:nvGrpSpPr>
          <p:cNvPr id="14" name="Group 13">
            <a:extLst>
              <a:ext uri="{FF2B5EF4-FFF2-40B4-BE49-F238E27FC236}">
                <a16:creationId xmlns:a16="http://schemas.microsoft.com/office/drawing/2014/main" id="{17B7C6E8-27F7-45A6-A089-879503290F7E}"/>
              </a:ext>
            </a:extLst>
          </p:cNvPr>
          <p:cNvGrpSpPr/>
          <p:nvPr/>
        </p:nvGrpSpPr>
        <p:grpSpPr>
          <a:xfrm>
            <a:off x="2455136" y="1889464"/>
            <a:ext cx="3484633" cy="478681"/>
            <a:chOff x="304800" y="6459"/>
            <a:chExt cx="4267200" cy="915120"/>
          </a:xfrm>
          <a:solidFill>
            <a:srgbClr val="00B0F0"/>
          </a:solidFill>
        </p:grpSpPr>
        <p:sp>
          <p:nvSpPr>
            <p:cNvPr id="15" name="Rectangle: Rounded Corners 14">
              <a:extLst>
                <a:ext uri="{FF2B5EF4-FFF2-40B4-BE49-F238E27FC236}">
                  <a16:creationId xmlns:a16="http://schemas.microsoft.com/office/drawing/2014/main" id="{3E5D36C3-356A-4A5A-8123-BE92CFEE7C90}"/>
                </a:ext>
              </a:extLst>
            </p:cNvPr>
            <p:cNvSpPr/>
            <p:nvPr/>
          </p:nvSpPr>
          <p:spPr>
            <a:xfrm>
              <a:off x="304800" y="6459"/>
              <a:ext cx="4267200" cy="915120"/>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5B1592DD-6C62-4E95-9C1C-3E30D10CB745}"/>
                </a:ext>
              </a:extLst>
            </p:cNvPr>
            <p:cNvSpPr txBox="1"/>
            <p:nvPr/>
          </p:nvSpPr>
          <p:spPr>
            <a:xfrm>
              <a:off x="349472" y="51131"/>
              <a:ext cx="4177856" cy="825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Governments/community</a:t>
              </a:r>
            </a:p>
          </p:txBody>
        </p:sp>
      </p:grpSp>
      <p:grpSp>
        <p:nvGrpSpPr>
          <p:cNvPr id="17" name="Group 16">
            <a:extLst>
              <a:ext uri="{FF2B5EF4-FFF2-40B4-BE49-F238E27FC236}">
                <a16:creationId xmlns:a16="http://schemas.microsoft.com/office/drawing/2014/main" id="{DC7260E2-53F0-40D7-8070-5B1BCB00FFD5}"/>
              </a:ext>
            </a:extLst>
          </p:cNvPr>
          <p:cNvGrpSpPr/>
          <p:nvPr/>
        </p:nvGrpSpPr>
        <p:grpSpPr>
          <a:xfrm>
            <a:off x="2472670" y="2412375"/>
            <a:ext cx="3467100" cy="478681"/>
            <a:chOff x="247650" y="53179"/>
            <a:chExt cx="3467100" cy="708480"/>
          </a:xfrm>
          <a:solidFill>
            <a:srgbClr val="00B0F0"/>
          </a:solidFill>
        </p:grpSpPr>
        <p:sp>
          <p:nvSpPr>
            <p:cNvPr id="18" name="Rectangle: Rounded Corners 17">
              <a:extLst>
                <a:ext uri="{FF2B5EF4-FFF2-40B4-BE49-F238E27FC236}">
                  <a16:creationId xmlns:a16="http://schemas.microsoft.com/office/drawing/2014/main" id="{9EDFB146-2940-4FB7-BF95-BDC808F177D8}"/>
                </a:ext>
              </a:extLst>
            </p:cNvPr>
            <p:cNvSpPr/>
            <p:nvPr/>
          </p:nvSpPr>
          <p:spPr>
            <a:xfrm>
              <a:off x="247650" y="53179"/>
              <a:ext cx="3467100" cy="708480"/>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9" name="Rectangle: Rounded Corners 4">
              <a:extLst>
                <a:ext uri="{FF2B5EF4-FFF2-40B4-BE49-F238E27FC236}">
                  <a16:creationId xmlns:a16="http://schemas.microsoft.com/office/drawing/2014/main" id="{30EBAF3F-6E4D-47CC-9062-845F71032FA5}"/>
                </a:ext>
              </a:extLst>
            </p:cNvPr>
            <p:cNvSpPr txBox="1"/>
            <p:nvPr/>
          </p:nvSpPr>
          <p:spPr>
            <a:xfrm>
              <a:off x="282235" y="87764"/>
              <a:ext cx="3397930" cy="6393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1048" tIns="0" rIns="131048" bIns="0" numCol="1" spcCol="1270" anchor="ctr" anchorCtr="0">
              <a:noAutofit/>
            </a:bodyPr>
            <a:lstStyle/>
            <a:p>
              <a:pPr marL="0" lvl="0" indent="0" algn="l" defTabSz="10668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Voluntary Contributions</a:t>
              </a:r>
            </a:p>
          </p:txBody>
        </p:sp>
      </p:grpSp>
      <p:grpSp>
        <p:nvGrpSpPr>
          <p:cNvPr id="20" name="Group 19">
            <a:extLst>
              <a:ext uri="{FF2B5EF4-FFF2-40B4-BE49-F238E27FC236}">
                <a16:creationId xmlns:a16="http://schemas.microsoft.com/office/drawing/2014/main" id="{36F9C7EF-4CD7-4AE1-AFEC-E833820E9F33}"/>
              </a:ext>
            </a:extLst>
          </p:cNvPr>
          <p:cNvGrpSpPr/>
          <p:nvPr/>
        </p:nvGrpSpPr>
        <p:grpSpPr>
          <a:xfrm>
            <a:off x="2453451" y="5665073"/>
            <a:ext cx="3467100" cy="708480"/>
            <a:chOff x="247650" y="53179"/>
            <a:chExt cx="3467100" cy="708480"/>
          </a:xfrm>
          <a:solidFill>
            <a:srgbClr val="00B0F0"/>
          </a:solidFill>
        </p:grpSpPr>
        <p:sp>
          <p:nvSpPr>
            <p:cNvPr id="21" name="Rectangle: Rounded Corners 20">
              <a:extLst>
                <a:ext uri="{FF2B5EF4-FFF2-40B4-BE49-F238E27FC236}">
                  <a16:creationId xmlns:a16="http://schemas.microsoft.com/office/drawing/2014/main" id="{949BFD54-FB2F-4923-B936-6B7013D4292A}"/>
                </a:ext>
              </a:extLst>
            </p:cNvPr>
            <p:cNvSpPr/>
            <p:nvPr/>
          </p:nvSpPr>
          <p:spPr>
            <a:xfrm>
              <a:off x="247650" y="53179"/>
              <a:ext cx="3467100" cy="708480"/>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2" name="Rectangle: Rounded Corners 4">
              <a:extLst>
                <a:ext uri="{FF2B5EF4-FFF2-40B4-BE49-F238E27FC236}">
                  <a16:creationId xmlns:a16="http://schemas.microsoft.com/office/drawing/2014/main" id="{95815162-D3FD-46CA-9E45-34CF02523714}"/>
                </a:ext>
              </a:extLst>
            </p:cNvPr>
            <p:cNvSpPr txBox="1"/>
            <p:nvPr/>
          </p:nvSpPr>
          <p:spPr>
            <a:xfrm>
              <a:off x="316820" y="87764"/>
              <a:ext cx="3397930"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1048" tIns="0" rIns="13104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School fees, Household contribution</a:t>
              </a:r>
            </a:p>
          </p:txBody>
        </p:sp>
      </p:grpSp>
      <p:grpSp>
        <p:nvGrpSpPr>
          <p:cNvPr id="29" name="Group 28">
            <a:extLst>
              <a:ext uri="{FF2B5EF4-FFF2-40B4-BE49-F238E27FC236}">
                <a16:creationId xmlns:a16="http://schemas.microsoft.com/office/drawing/2014/main" id="{73DC37A7-DDDA-4F02-AE1A-B206D07061F3}"/>
              </a:ext>
            </a:extLst>
          </p:cNvPr>
          <p:cNvGrpSpPr/>
          <p:nvPr/>
        </p:nvGrpSpPr>
        <p:grpSpPr>
          <a:xfrm>
            <a:off x="2448394" y="2914423"/>
            <a:ext cx="3536869" cy="1006744"/>
            <a:chOff x="229443" y="53179"/>
            <a:chExt cx="3485307" cy="708480"/>
          </a:xfrm>
          <a:solidFill>
            <a:srgbClr val="00B0F0"/>
          </a:solidFill>
        </p:grpSpPr>
        <p:sp>
          <p:nvSpPr>
            <p:cNvPr id="30" name="Rectangle: Rounded Corners 29">
              <a:extLst>
                <a:ext uri="{FF2B5EF4-FFF2-40B4-BE49-F238E27FC236}">
                  <a16:creationId xmlns:a16="http://schemas.microsoft.com/office/drawing/2014/main" id="{C138A1EB-7CE9-497B-85BB-1765A5E790D1}"/>
                </a:ext>
              </a:extLst>
            </p:cNvPr>
            <p:cNvSpPr/>
            <p:nvPr/>
          </p:nvSpPr>
          <p:spPr>
            <a:xfrm>
              <a:off x="247650" y="53179"/>
              <a:ext cx="3467100" cy="708480"/>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1" name="Rectangle: Rounded Corners 4">
              <a:extLst>
                <a:ext uri="{FF2B5EF4-FFF2-40B4-BE49-F238E27FC236}">
                  <a16:creationId xmlns:a16="http://schemas.microsoft.com/office/drawing/2014/main" id="{69CF777E-2208-48DE-B140-CC9789DF8FFB}"/>
                </a:ext>
              </a:extLst>
            </p:cNvPr>
            <p:cNvSpPr txBox="1"/>
            <p:nvPr/>
          </p:nvSpPr>
          <p:spPr>
            <a:xfrm>
              <a:off x="229443" y="67854"/>
              <a:ext cx="3397930" cy="6393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1048" tIns="0" rIns="131048" bIns="0" numCol="1" spcCol="1270" anchor="ctr" anchorCtr="0">
              <a:noAutofit/>
            </a:bodyPr>
            <a:lstStyle/>
            <a:p>
              <a:pPr marL="0" lvl="0" indent="0" algn="l" defTabSz="1066800">
                <a:lnSpc>
                  <a:spcPct val="90000"/>
                </a:lnSpc>
                <a:spcBef>
                  <a:spcPct val="0"/>
                </a:spcBef>
                <a:spcAft>
                  <a:spcPct val="35000"/>
                </a:spcAft>
                <a:buNone/>
              </a:pPr>
              <a:r>
                <a:rPr lang="en-US" sz="2000" dirty="0">
                  <a:solidFill>
                    <a:sysClr val="window" lastClr="FFFFFF"/>
                  </a:solidFill>
                  <a:latin typeface="Calibri" panose="020F0502020204030204"/>
                </a:rPr>
                <a:t>NGO and private sector </a:t>
              </a:r>
            </a:p>
            <a:p>
              <a:pPr marL="0" lvl="0" indent="0" algn="l" defTabSz="1066800">
                <a:lnSpc>
                  <a:spcPct val="90000"/>
                </a:lnSpc>
                <a:spcBef>
                  <a:spcPct val="0"/>
                </a:spcBef>
                <a:spcAft>
                  <a:spcPct val="35000"/>
                </a:spcAft>
                <a:buNone/>
              </a:pPr>
              <a:r>
                <a:rPr lang="en-US" sz="2000" dirty="0">
                  <a:solidFill>
                    <a:sysClr val="window" lastClr="FFFFFF"/>
                  </a:solidFill>
                  <a:latin typeface="Calibri" panose="020F0502020204030204"/>
                </a:rPr>
                <a:t>CSR fund</a:t>
              </a:r>
            </a:p>
          </p:txBody>
        </p:sp>
      </p:grpSp>
      <p:sp>
        <p:nvSpPr>
          <p:cNvPr id="2" name="Right Brace 1">
            <a:extLst>
              <a:ext uri="{FF2B5EF4-FFF2-40B4-BE49-F238E27FC236}">
                <a16:creationId xmlns:a16="http://schemas.microsoft.com/office/drawing/2014/main" id="{F66F6CB2-34C8-473A-BA2E-E5BC281CE377}"/>
              </a:ext>
            </a:extLst>
          </p:cNvPr>
          <p:cNvSpPr/>
          <p:nvPr/>
        </p:nvSpPr>
        <p:spPr>
          <a:xfrm>
            <a:off x="5791201" y="1724293"/>
            <a:ext cx="1447800" cy="2421966"/>
          </a:xfrm>
          <a:prstGeom prst="rightBrace">
            <a:avLst>
              <a:gd name="adj1" fmla="val 8333"/>
              <a:gd name="adj2" fmla="val 52339"/>
            </a:avLst>
          </a:prstGeom>
          <a:noFill/>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a:extLst>
              <a:ext uri="{FF2B5EF4-FFF2-40B4-BE49-F238E27FC236}">
                <a16:creationId xmlns:a16="http://schemas.microsoft.com/office/drawing/2014/main" id="{2E33EC93-9C74-4C39-84F2-AE05747FA77C}"/>
              </a:ext>
            </a:extLst>
          </p:cNvPr>
          <p:cNvSpPr/>
          <p:nvPr/>
        </p:nvSpPr>
        <p:spPr>
          <a:xfrm>
            <a:off x="7239000" y="1831893"/>
            <a:ext cx="4343399" cy="2165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Unpredictable, Highly dependent on per student education allocation and utilization may vary, sometimes not regular</a:t>
            </a:r>
          </a:p>
          <a:p>
            <a:pPr algn="ctr"/>
            <a:r>
              <a:rPr lang="en-US" b="1" dirty="0">
                <a:solidFill>
                  <a:srgbClr val="FF0000"/>
                </a:solidFill>
                <a:latin typeface="Arial" panose="020B0604020202020204" pitchFamily="34" charset="0"/>
                <a:cs typeface="Arial" panose="020B0604020202020204" pitchFamily="34" charset="0"/>
              </a:rPr>
              <a:t>NOT PRIORITY</a:t>
            </a:r>
          </a:p>
        </p:txBody>
      </p:sp>
      <p:sp>
        <p:nvSpPr>
          <p:cNvPr id="5" name="Right Brace 4">
            <a:extLst>
              <a:ext uri="{FF2B5EF4-FFF2-40B4-BE49-F238E27FC236}">
                <a16:creationId xmlns:a16="http://schemas.microsoft.com/office/drawing/2014/main" id="{14A429E7-3043-491B-A548-74695701B364}"/>
              </a:ext>
            </a:extLst>
          </p:cNvPr>
          <p:cNvSpPr/>
          <p:nvPr/>
        </p:nvSpPr>
        <p:spPr>
          <a:xfrm>
            <a:off x="5791201" y="5336389"/>
            <a:ext cx="1447799" cy="1309768"/>
          </a:xfrm>
          <a:prstGeom prst="rightBrace">
            <a:avLst>
              <a:gd name="adj1" fmla="val 8892"/>
              <a:gd name="adj2" fmla="val 50000"/>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ADABCEFE-1A48-46B6-81A6-905161CAC464}"/>
              </a:ext>
            </a:extLst>
          </p:cNvPr>
          <p:cNvSpPr/>
          <p:nvPr/>
        </p:nvSpPr>
        <p:spPr>
          <a:xfrm>
            <a:off x="7315200" y="5336389"/>
            <a:ext cx="4267199" cy="130976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More sustainable sources but not enough to meet the all the WASH in school Costs</a:t>
            </a:r>
          </a:p>
        </p:txBody>
      </p:sp>
    </p:spTree>
    <p:extLst>
      <p:ext uri="{BB962C8B-B14F-4D97-AF65-F5344CB8AC3E}">
        <p14:creationId xmlns:p14="http://schemas.microsoft.com/office/powerpoint/2010/main" val="248860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11214" y="953050"/>
            <a:ext cx="6136994" cy="528066"/>
          </a:xfrm>
          <a:prstGeom prst="rect">
            <a:avLst/>
          </a:prstGeom>
        </p:spPr>
        <p:txBody>
          <a:bodyPr vert="horz" lIns="68580" tIns="34290" rIns="68580" bIns="34290" rtlCol="0" anchor="ctr">
            <a:normAutofit fontScale="92500"/>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defTabSz="342900">
              <a:defRPr/>
            </a:pPr>
            <a:r>
              <a:rPr lang="en-AU" sz="2400" b="1" dirty="0">
                <a:solidFill>
                  <a:prstClr val="white"/>
                </a:solidFill>
                <a:latin typeface="Arial"/>
                <a:cs typeface="Arial"/>
              </a:rPr>
              <a:t>UNICEF Enabling Environment Framework</a:t>
            </a:r>
          </a:p>
        </p:txBody>
      </p:sp>
      <p:sp>
        <p:nvSpPr>
          <p:cNvPr id="6" name="Title 2">
            <a:extLst>
              <a:ext uri="{FF2B5EF4-FFF2-40B4-BE49-F238E27FC236}">
                <a16:creationId xmlns:a16="http://schemas.microsoft.com/office/drawing/2014/main" id="{B8600E9F-5F12-491D-97B9-E8F6D5BE4A56}"/>
              </a:ext>
            </a:extLst>
          </p:cNvPr>
          <p:cNvSpPr txBox="1">
            <a:spLocks/>
          </p:cNvSpPr>
          <p:nvPr/>
        </p:nvSpPr>
        <p:spPr>
          <a:xfrm>
            <a:off x="304800" y="32657"/>
            <a:ext cx="10932715"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defRPr/>
            </a:pPr>
            <a:r>
              <a:rPr lang="en-GB" sz="3700" b="1" dirty="0">
                <a:solidFill>
                  <a:schemeClr val="bg1">
                    <a:lumMod val="95000"/>
                  </a:schemeClr>
                </a:solidFill>
                <a:latin typeface="Arial" panose="020B0604020202020204" pitchFamily="34" charset="0"/>
                <a:cs typeface="Arial" panose="020B0604020202020204" pitchFamily="34" charset="0"/>
              </a:rPr>
              <a:t>Financial allocation challenges</a:t>
            </a:r>
            <a:endParaRPr lang="en-AU" sz="3700" b="1" dirty="0">
              <a:solidFill>
                <a:schemeClr val="bg1">
                  <a:lumMod val="95000"/>
                </a:schemeClr>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5911A1D7-B499-4E4A-9F08-09CB6BBBA6D7}"/>
              </a:ext>
            </a:extLst>
          </p:cNvPr>
          <p:cNvGraphicFramePr>
            <a:graphicFrameLocks/>
          </p:cNvGraphicFramePr>
          <p:nvPr>
            <p:extLst>
              <p:ext uri="{D42A27DB-BD31-4B8C-83A1-F6EECF244321}">
                <p14:modId xmlns:p14="http://schemas.microsoft.com/office/powerpoint/2010/main" val="3066664269"/>
              </p:ext>
            </p:extLst>
          </p:nvPr>
        </p:nvGraphicFramePr>
        <p:xfrm>
          <a:off x="1066799" y="918659"/>
          <a:ext cx="10287001" cy="54059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80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8600E9F-5F12-491D-97B9-E8F6D5BE4A56}"/>
              </a:ext>
            </a:extLst>
          </p:cNvPr>
          <p:cNvSpPr txBox="1">
            <a:spLocks/>
          </p:cNvSpPr>
          <p:nvPr/>
        </p:nvSpPr>
        <p:spPr>
          <a:xfrm>
            <a:off x="304800" y="0"/>
            <a:ext cx="10932715"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defRPr/>
            </a:pPr>
            <a:r>
              <a:rPr lang="en-GB" sz="3700" b="1" dirty="0">
                <a:solidFill>
                  <a:schemeClr val="bg1">
                    <a:lumMod val="95000"/>
                  </a:schemeClr>
                </a:solidFill>
                <a:latin typeface="Arial" panose="020B0604020202020204" pitchFamily="34" charset="0"/>
                <a:cs typeface="Arial" panose="020B0604020202020204" pitchFamily="34" charset="0"/>
              </a:rPr>
              <a:t>Data on few investments case in preparation</a:t>
            </a:r>
            <a:endParaRPr lang="en-AU" sz="3700" b="1" dirty="0">
              <a:solidFill>
                <a:schemeClr val="bg1">
                  <a:lumMod val="9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A0ECE4A-C961-4EED-8BA5-C0FB223965A1}"/>
              </a:ext>
            </a:extLst>
          </p:cNvPr>
          <p:cNvSpPr/>
          <p:nvPr/>
        </p:nvSpPr>
        <p:spPr>
          <a:xfrm>
            <a:off x="533400" y="1600200"/>
            <a:ext cx="4800600" cy="1219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AEEF"/>
                </a:solidFill>
              </a:rPr>
              <a:t>Cambodia:</a:t>
            </a:r>
          </a:p>
          <a:p>
            <a:pPr marL="285750" indent="-285750">
              <a:buFont typeface="Arial" panose="020B0604020202020204" pitchFamily="34" charset="0"/>
              <a:buChar char="•"/>
            </a:pPr>
            <a:r>
              <a:rPr lang="en-US" sz="2000" dirty="0">
                <a:solidFill>
                  <a:schemeClr val="tx1"/>
                </a:solidFill>
              </a:rPr>
              <a:t>Initial investment: </a:t>
            </a:r>
            <a:r>
              <a:rPr lang="en-US" sz="2000" b="1" dirty="0">
                <a:solidFill>
                  <a:srgbClr val="00AEEF"/>
                </a:solidFill>
              </a:rPr>
              <a:t>1.2 billion USD</a:t>
            </a:r>
          </a:p>
          <a:p>
            <a:pPr marL="285750" indent="-285750">
              <a:buFont typeface="Arial" panose="020B0604020202020204" pitchFamily="34" charset="0"/>
              <a:buChar char="•"/>
            </a:pPr>
            <a:r>
              <a:rPr lang="en-US" sz="2000" dirty="0">
                <a:solidFill>
                  <a:schemeClr val="tx1"/>
                </a:solidFill>
              </a:rPr>
              <a:t>Recurrent till 2030: </a:t>
            </a:r>
            <a:r>
              <a:rPr lang="en-US" sz="2000" b="1" dirty="0">
                <a:solidFill>
                  <a:srgbClr val="00AEEF"/>
                </a:solidFill>
              </a:rPr>
              <a:t>2.2 billion USD</a:t>
            </a:r>
          </a:p>
          <a:p>
            <a:pPr algn="ctr"/>
            <a:endParaRPr lang="en-US" dirty="0"/>
          </a:p>
        </p:txBody>
      </p:sp>
      <p:sp>
        <p:nvSpPr>
          <p:cNvPr id="9" name="Rectangle 8">
            <a:extLst>
              <a:ext uri="{FF2B5EF4-FFF2-40B4-BE49-F238E27FC236}">
                <a16:creationId xmlns:a16="http://schemas.microsoft.com/office/drawing/2014/main" id="{77C02B1C-BB2D-49C1-885A-26A8AA6489E7}"/>
              </a:ext>
            </a:extLst>
          </p:cNvPr>
          <p:cNvSpPr/>
          <p:nvPr/>
        </p:nvSpPr>
        <p:spPr>
          <a:xfrm>
            <a:off x="533400" y="3105912"/>
            <a:ext cx="4800600" cy="142951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AEEF"/>
              </a:solidFill>
            </a:endParaRPr>
          </a:p>
          <a:p>
            <a:pPr algn="ctr"/>
            <a:r>
              <a:rPr lang="en-US" b="1" dirty="0">
                <a:solidFill>
                  <a:srgbClr val="00AEEF"/>
                </a:solidFill>
              </a:rPr>
              <a:t>Laos:</a:t>
            </a:r>
          </a:p>
          <a:p>
            <a:pPr algn="ctr"/>
            <a:endParaRPr lang="en-US" b="1" dirty="0">
              <a:solidFill>
                <a:srgbClr val="00AEEF"/>
              </a:solidFill>
            </a:endParaRPr>
          </a:p>
          <a:p>
            <a:pPr marL="285750" indent="-285750">
              <a:buFont typeface="Arial" panose="020B0604020202020204" pitchFamily="34" charset="0"/>
              <a:buChar char="•"/>
            </a:pPr>
            <a:r>
              <a:rPr lang="en-US" sz="2000" dirty="0">
                <a:solidFill>
                  <a:schemeClr val="tx1"/>
                </a:solidFill>
              </a:rPr>
              <a:t>Initial investment: </a:t>
            </a:r>
            <a:r>
              <a:rPr lang="en-US" sz="2000" b="1" dirty="0">
                <a:solidFill>
                  <a:srgbClr val="00AEEF"/>
                </a:solidFill>
              </a:rPr>
              <a:t>0.9 billion USD</a:t>
            </a:r>
          </a:p>
          <a:p>
            <a:pPr marL="285750" indent="-285750">
              <a:buFont typeface="Arial" panose="020B0604020202020204" pitchFamily="34" charset="0"/>
              <a:buChar char="•"/>
            </a:pPr>
            <a:r>
              <a:rPr lang="en-US" sz="2000" dirty="0">
                <a:solidFill>
                  <a:schemeClr val="tx1"/>
                </a:solidFill>
              </a:rPr>
              <a:t>Recurrent till 2030: </a:t>
            </a:r>
            <a:r>
              <a:rPr lang="en-US" sz="2000" b="1" dirty="0">
                <a:solidFill>
                  <a:srgbClr val="00AEEF"/>
                </a:solidFill>
              </a:rPr>
              <a:t>1 billion USD</a:t>
            </a:r>
          </a:p>
          <a:p>
            <a:pPr algn="ctr"/>
            <a:endParaRPr lang="en-US" dirty="0"/>
          </a:p>
        </p:txBody>
      </p:sp>
      <p:sp>
        <p:nvSpPr>
          <p:cNvPr id="10" name="Rectangle 9">
            <a:extLst>
              <a:ext uri="{FF2B5EF4-FFF2-40B4-BE49-F238E27FC236}">
                <a16:creationId xmlns:a16="http://schemas.microsoft.com/office/drawing/2014/main" id="{BDB7EA3C-C3C8-4AA7-9F88-326DC650D009}"/>
              </a:ext>
            </a:extLst>
          </p:cNvPr>
          <p:cNvSpPr/>
          <p:nvPr/>
        </p:nvSpPr>
        <p:spPr>
          <a:xfrm>
            <a:off x="533400" y="5029200"/>
            <a:ext cx="4724400" cy="142951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AEEF"/>
              </a:solidFill>
            </a:endParaRPr>
          </a:p>
          <a:p>
            <a:pPr algn="ctr"/>
            <a:r>
              <a:rPr lang="en-US" b="1" dirty="0">
                <a:solidFill>
                  <a:srgbClr val="00AEEF"/>
                </a:solidFill>
              </a:rPr>
              <a:t>Myanmar:</a:t>
            </a:r>
          </a:p>
          <a:p>
            <a:pPr algn="ctr"/>
            <a:endParaRPr lang="en-US" b="1" dirty="0">
              <a:solidFill>
                <a:srgbClr val="00AEEF"/>
              </a:solidFill>
            </a:endParaRPr>
          </a:p>
          <a:p>
            <a:pPr marL="285750" indent="-285750">
              <a:buFont typeface="Arial" panose="020B0604020202020204" pitchFamily="34" charset="0"/>
              <a:buChar char="•"/>
            </a:pPr>
            <a:r>
              <a:rPr lang="en-US" sz="2000" dirty="0">
                <a:solidFill>
                  <a:schemeClr val="tx1"/>
                </a:solidFill>
              </a:rPr>
              <a:t>Initial investment: </a:t>
            </a:r>
            <a:r>
              <a:rPr lang="en-US" sz="2000" b="1" dirty="0">
                <a:solidFill>
                  <a:srgbClr val="00AEEF"/>
                </a:solidFill>
              </a:rPr>
              <a:t>1.3 billion USD</a:t>
            </a:r>
          </a:p>
          <a:p>
            <a:pPr marL="285750" indent="-285750">
              <a:buFont typeface="Arial" panose="020B0604020202020204" pitchFamily="34" charset="0"/>
              <a:buChar char="•"/>
            </a:pPr>
            <a:r>
              <a:rPr lang="en-US" sz="2000" dirty="0">
                <a:solidFill>
                  <a:schemeClr val="tx1"/>
                </a:solidFill>
              </a:rPr>
              <a:t>Recurrent till 2030: </a:t>
            </a:r>
            <a:r>
              <a:rPr lang="en-US" sz="2000" b="1" dirty="0">
                <a:solidFill>
                  <a:srgbClr val="00AEEF"/>
                </a:solidFill>
              </a:rPr>
              <a:t>1.4 billion USD</a:t>
            </a:r>
          </a:p>
          <a:p>
            <a:pPr algn="ctr"/>
            <a:endParaRPr lang="en-US" dirty="0"/>
          </a:p>
        </p:txBody>
      </p:sp>
      <p:sp>
        <p:nvSpPr>
          <p:cNvPr id="4" name="TextBox 3">
            <a:extLst>
              <a:ext uri="{FF2B5EF4-FFF2-40B4-BE49-F238E27FC236}">
                <a16:creationId xmlns:a16="http://schemas.microsoft.com/office/drawing/2014/main" id="{6BC8B70D-9187-4BB6-8E91-1B04C712997B}"/>
              </a:ext>
            </a:extLst>
          </p:cNvPr>
          <p:cNvSpPr txBox="1"/>
          <p:nvPr/>
        </p:nvSpPr>
        <p:spPr>
          <a:xfrm>
            <a:off x="6553200" y="1600200"/>
            <a:ext cx="5257800" cy="513986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Option to support the WINS investments</a:t>
            </a:r>
          </a:p>
          <a:p>
            <a:endParaRPr lang="en-US" dirty="0"/>
          </a:p>
          <a:p>
            <a:pPr marL="285750" indent="-285750">
              <a:buFont typeface="Arial" panose="020B0604020202020204" pitchFamily="34" charset="0"/>
              <a:buChar char="•"/>
            </a:pPr>
            <a:r>
              <a:rPr lang="en-US" b="1" dirty="0">
                <a:solidFill>
                  <a:schemeClr val="accent1">
                    <a:lumMod val="75000"/>
                  </a:schemeClr>
                </a:solidFill>
                <a:latin typeface="Arial" panose="020B0604020202020204" pitchFamily="34" charset="0"/>
                <a:cs typeface="Arial" panose="020B0604020202020204" pitchFamily="34" charset="0"/>
              </a:rPr>
              <a:t>Link to new Education school construction </a:t>
            </a:r>
            <a:r>
              <a:rPr lang="en-US" b="1" dirty="0" err="1">
                <a:solidFill>
                  <a:schemeClr val="accent1">
                    <a:lumMod val="75000"/>
                  </a:schemeClr>
                </a:solidFill>
                <a:latin typeface="Arial" panose="020B0604020202020204" pitchFamily="34" charset="0"/>
                <a:cs typeface="Arial" panose="020B0604020202020204" pitchFamily="34" charset="0"/>
              </a:rPr>
              <a:t>programme</a:t>
            </a:r>
            <a:endParaRPr lang="en-US"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accent1">
                    <a:lumMod val="75000"/>
                  </a:schemeClr>
                </a:solidFill>
                <a:latin typeface="Arial" panose="020B0604020202020204" pitchFamily="34" charset="0"/>
                <a:cs typeface="Arial" panose="020B0604020202020204" pitchFamily="34" charset="0"/>
              </a:rPr>
              <a:t>Min Education dedicated funding</a:t>
            </a:r>
          </a:p>
          <a:p>
            <a:pPr marL="285750" indent="-285750">
              <a:buFont typeface="Arial" panose="020B0604020202020204" pitchFamily="34" charset="0"/>
              <a:buChar char="•"/>
            </a:pPr>
            <a:endParaRPr lang="en-US"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accent1">
                    <a:lumMod val="75000"/>
                  </a:schemeClr>
                </a:solidFill>
                <a:latin typeface="Arial" panose="020B0604020202020204" pitchFamily="34" charset="0"/>
                <a:cs typeface="Arial" panose="020B0604020202020204" pitchFamily="34" charset="0"/>
              </a:rPr>
              <a:t>More advocacy….</a:t>
            </a:r>
          </a:p>
          <a:p>
            <a:pPr marL="285750" indent="-285750">
              <a:buFont typeface="Arial" panose="020B0604020202020204" pitchFamily="34" charset="0"/>
              <a:buChar char="•"/>
            </a:pPr>
            <a:endParaRPr lang="en-US" b="1" dirty="0">
              <a:solidFill>
                <a:srgbClr val="00AEE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solidFill>
                <a:srgbClr val="00AEE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00AEEF"/>
                </a:solidFill>
                <a:latin typeface="Arial" panose="020B0604020202020204" pitchFamily="34" charset="0"/>
                <a:cs typeface="Arial" panose="020B0604020202020204" pitchFamily="34" charset="0"/>
              </a:rPr>
              <a:t>Explore financial mechanisms:</a:t>
            </a:r>
          </a:p>
          <a:p>
            <a:endParaRPr lang="en-US" b="1" dirty="0">
              <a:solidFill>
                <a:srgbClr val="00AEEF"/>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Development impact bond (DIB)</a:t>
            </a:r>
          </a:p>
          <a:p>
            <a:pPr lvl="1"/>
            <a:endParaRPr lang="en-US" sz="20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PPP on WASH in district Wide WINS operation and management</a:t>
            </a:r>
          </a:p>
          <a:p>
            <a:pPr marL="742950" lvl="1" indent="-285750">
              <a:buFont typeface="Arial" panose="020B0604020202020204" pitchFamily="34" charset="0"/>
              <a:buChar char="•"/>
            </a:pPr>
            <a:endParaRPr lang="en-US" b="1" dirty="0">
              <a:solidFill>
                <a:srgbClr val="00AEEF"/>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3191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11214" y="953050"/>
            <a:ext cx="6136994" cy="528066"/>
          </a:xfrm>
          <a:prstGeom prst="rect">
            <a:avLst/>
          </a:prstGeom>
        </p:spPr>
        <p:txBody>
          <a:bodyPr vert="horz" lIns="68580" tIns="34290" rIns="68580" bIns="34290" rtlCol="0" anchor="ctr">
            <a:normAutofit fontScale="92500"/>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defTabSz="342900">
              <a:defRPr/>
            </a:pPr>
            <a:r>
              <a:rPr lang="en-AU" sz="2400" b="1" dirty="0">
                <a:solidFill>
                  <a:prstClr val="white"/>
                </a:solidFill>
                <a:latin typeface="Arial"/>
                <a:cs typeface="Arial"/>
              </a:rPr>
              <a:t>UNICEF Enabling Environment Framework</a:t>
            </a:r>
          </a:p>
        </p:txBody>
      </p:sp>
      <p:sp>
        <p:nvSpPr>
          <p:cNvPr id="6" name="Title 2">
            <a:extLst>
              <a:ext uri="{FF2B5EF4-FFF2-40B4-BE49-F238E27FC236}">
                <a16:creationId xmlns:a16="http://schemas.microsoft.com/office/drawing/2014/main" id="{B8600E9F-5F12-491D-97B9-E8F6D5BE4A56}"/>
              </a:ext>
            </a:extLst>
          </p:cNvPr>
          <p:cNvSpPr txBox="1">
            <a:spLocks/>
          </p:cNvSpPr>
          <p:nvPr/>
        </p:nvSpPr>
        <p:spPr>
          <a:xfrm>
            <a:off x="202975" y="24066"/>
            <a:ext cx="11963400"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defRPr/>
            </a:pPr>
            <a:r>
              <a:rPr lang="en-AU" sz="3200" b="1" dirty="0">
                <a:solidFill>
                  <a:schemeClr val="bg1">
                    <a:lumMod val="95000"/>
                  </a:schemeClr>
                </a:solidFill>
                <a:latin typeface="Arial" panose="020B0604020202020204" pitchFamily="34" charset="0"/>
                <a:cs typeface="Arial" panose="020B0604020202020204" pitchFamily="34" charset="0"/>
              </a:rPr>
              <a:t>Need Strong case For Support: leveraging Public finance</a:t>
            </a:r>
          </a:p>
        </p:txBody>
      </p:sp>
      <p:sp>
        <p:nvSpPr>
          <p:cNvPr id="8" name="Callout: Right Arrow 7">
            <a:extLst>
              <a:ext uri="{FF2B5EF4-FFF2-40B4-BE49-F238E27FC236}">
                <a16:creationId xmlns:a16="http://schemas.microsoft.com/office/drawing/2014/main" id="{607CCB09-FEA9-4FF2-9EDF-5E4BDAC7F1FD}"/>
              </a:ext>
            </a:extLst>
          </p:cNvPr>
          <p:cNvSpPr/>
          <p:nvPr/>
        </p:nvSpPr>
        <p:spPr>
          <a:xfrm>
            <a:off x="1873687" y="1029308"/>
            <a:ext cx="2471654" cy="2885925"/>
          </a:xfrm>
          <a:prstGeom prst="rightArrowCallout">
            <a:avLst>
              <a:gd name="adj1" fmla="val 23058"/>
              <a:gd name="adj2" fmla="val 17970"/>
              <a:gd name="adj3" fmla="val 17284"/>
              <a:gd name="adj4" fmla="val 67890"/>
            </a:avLst>
          </a:prstGeom>
          <a:solidFill>
            <a:srgbClr val="A5A5A5">
              <a:lumMod val="75000"/>
            </a:srgbClr>
          </a:solidFill>
          <a:ln w="12700"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Problem definition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Identified through:</a:t>
            </a: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SitAn</a:t>
            </a: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CP Objectives</a:t>
            </a: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Country Context</a:t>
            </a: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Callout: Right Arrow 8">
            <a:extLst>
              <a:ext uri="{FF2B5EF4-FFF2-40B4-BE49-F238E27FC236}">
                <a16:creationId xmlns:a16="http://schemas.microsoft.com/office/drawing/2014/main" id="{80F006E5-CFF2-41E8-8D05-A1D8F285D4A0}"/>
              </a:ext>
            </a:extLst>
          </p:cNvPr>
          <p:cNvSpPr/>
          <p:nvPr/>
        </p:nvSpPr>
        <p:spPr>
          <a:xfrm>
            <a:off x="4391276" y="1019596"/>
            <a:ext cx="2475257" cy="2856681"/>
          </a:xfrm>
          <a:prstGeom prst="rightArrowCallout">
            <a:avLst>
              <a:gd name="adj1" fmla="val 19064"/>
              <a:gd name="adj2" fmla="val 17970"/>
              <a:gd name="adj3" fmla="val 17284"/>
              <a:gd name="adj4" fmla="val 67890"/>
            </a:avLst>
          </a:prstGeom>
          <a:solidFill>
            <a:srgbClr val="FFC000"/>
          </a:solidFill>
          <a:ln w="12700" cap="flat" cmpd="sng" algn="ctr">
            <a:gradFill>
              <a:gsLst>
                <a:gs pos="2300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Intended Effects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Increase </a:t>
            </a: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Investment </a:t>
            </a: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a:t>
            </a: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Investment (efficiency/effectiveness/equity)</a:t>
            </a: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Increase transparency/accountability</a:t>
            </a: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Fill knowledge gaps</a:t>
            </a: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capacity</a:t>
            </a: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Enhance coordination</a:t>
            </a:r>
          </a:p>
          <a:p>
            <a:pPr marL="127397" marR="0" lvl="0" indent="-127397"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Callout: Right Arrow 9">
            <a:extLst>
              <a:ext uri="{FF2B5EF4-FFF2-40B4-BE49-F238E27FC236}">
                <a16:creationId xmlns:a16="http://schemas.microsoft.com/office/drawing/2014/main" id="{7857040A-F5BB-4AFB-86C7-0466E66A7109}"/>
              </a:ext>
            </a:extLst>
          </p:cNvPr>
          <p:cNvSpPr/>
          <p:nvPr/>
        </p:nvSpPr>
        <p:spPr>
          <a:xfrm>
            <a:off x="6949201" y="990600"/>
            <a:ext cx="2447572" cy="2845665"/>
          </a:xfrm>
          <a:prstGeom prst="rightArrowCallout">
            <a:avLst>
              <a:gd name="adj1" fmla="val 23058"/>
              <a:gd name="adj2" fmla="val 17970"/>
              <a:gd name="adj3" fmla="val 17284"/>
              <a:gd name="adj4" fmla="val 67890"/>
            </a:avLst>
          </a:prstGeom>
          <a:solidFill>
            <a:srgbClr val="0070C0"/>
          </a:solidFill>
          <a:ln w="12700" cap="flat" cmpd="sng" algn="ctr">
            <a:gradFill>
              <a:gsLst>
                <a:gs pos="2000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Target Audience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Gov (</a:t>
            </a:r>
            <a:r>
              <a:rPr kumimoji="0" lang="en-US" sz="1200" b="0"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MoF</a:t>
            </a: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MoP</a:t>
            </a: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Min Education  of WASH)</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Local Government</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Parliament</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Private Providers</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Commercial/ Financial sector</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Civil Society Groups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Callout: Right Arrow 10">
            <a:extLst>
              <a:ext uri="{FF2B5EF4-FFF2-40B4-BE49-F238E27FC236}">
                <a16:creationId xmlns:a16="http://schemas.microsoft.com/office/drawing/2014/main" id="{C5332566-5E71-4DE2-B648-5AEBC821B699}"/>
              </a:ext>
            </a:extLst>
          </p:cNvPr>
          <p:cNvSpPr/>
          <p:nvPr/>
        </p:nvSpPr>
        <p:spPr>
          <a:xfrm>
            <a:off x="1835607" y="3928045"/>
            <a:ext cx="2486072" cy="2799940"/>
          </a:xfrm>
          <a:prstGeom prst="rightArrowCallout">
            <a:avLst>
              <a:gd name="adj1" fmla="val 23058"/>
              <a:gd name="adj2" fmla="val 17970"/>
              <a:gd name="adj3" fmla="val 17284"/>
              <a:gd name="adj4" fmla="val 67890"/>
            </a:avLst>
          </a:prstGeom>
          <a:solidFill>
            <a:srgbClr val="7030A0"/>
          </a:solidFill>
          <a:ln w="12700"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Selection of Tools and instruments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Needs assessment</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Costing (SWA)</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Cost benefit analysis/Investment Case/Return on investment</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Expenditure analysis (TrackFin)</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Fund Flow (PETS)</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Fiscal space</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Political economy analysis</a:t>
            </a:r>
          </a:p>
        </p:txBody>
      </p:sp>
      <p:sp>
        <p:nvSpPr>
          <p:cNvPr id="12" name="Callout: Right Arrow 11">
            <a:extLst>
              <a:ext uri="{FF2B5EF4-FFF2-40B4-BE49-F238E27FC236}">
                <a16:creationId xmlns:a16="http://schemas.microsoft.com/office/drawing/2014/main" id="{CB7A0DBD-E006-4DA6-A7E2-CA344E940857}"/>
              </a:ext>
            </a:extLst>
          </p:cNvPr>
          <p:cNvSpPr/>
          <p:nvPr/>
        </p:nvSpPr>
        <p:spPr>
          <a:xfrm>
            <a:off x="4436719" y="3964359"/>
            <a:ext cx="2475255" cy="2829785"/>
          </a:xfrm>
          <a:prstGeom prst="rightArrowCallout">
            <a:avLst>
              <a:gd name="adj1" fmla="val 23058"/>
              <a:gd name="adj2" fmla="val 17970"/>
              <a:gd name="adj3" fmla="val 17284"/>
              <a:gd name="adj4" fmla="val 67890"/>
            </a:avLst>
          </a:prstGeom>
          <a:solidFill>
            <a:srgbClr val="A5A5A5"/>
          </a:solidFill>
          <a:ln w="12700"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prstDash val="solid"/>
            <a:miter lim="800000"/>
          </a:ln>
          <a:effectLst/>
        </p:spPr>
        <p:txBody>
          <a:bodyPr rtlCol="0" anchor="t"/>
          <a:lstStyle/>
          <a:p>
            <a:pPr algn="ctr"/>
            <a:r>
              <a:rPr lang="en-US" sz="1200" b="1" kern="0" dirty="0">
                <a:solidFill>
                  <a:prstClr val="white"/>
                </a:solidFill>
                <a:latin typeface="Arial" panose="020B0604020202020204" pitchFamily="34" charset="0"/>
                <a:cs typeface="Arial" panose="020B0604020202020204" pitchFamily="34" charset="0"/>
              </a:rPr>
              <a:t>Partner Selection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Government agencies (including </a:t>
            </a:r>
            <a:r>
              <a:rPr kumimoji="0" lang="en-US" sz="1200" b="0"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MoF</a:t>
            </a: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/Planning</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Ministry of education</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 UN Agencies/IFIs</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Development partners</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Think tanks/ NGOs/Academics</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Civil Society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Callout: Right Arrow 12">
            <a:extLst>
              <a:ext uri="{FF2B5EF4-FFF2-40B4-BE49-F238E27FC236}">
                <a16:creationId xmlns:a16="http://schemas.microsoft.com/office/drawing/2014/main" id="{D8838F77-D4BC-4652-A601-37918518140F}"/>
              </a:ext>
            </a:extLst>
          </p:cNvPr>
          <p:cNvSpPr/>
          <p:nvPr/>
        </p:nvSpPr>
        <p:spPr>
          <a:xfrm>
            <a:off x="6912468" y="3859430"/>
            <a:ext cx="2442372" cy="2829785"/>
          </a:xfrm>
          <a:prstGeom prst="rightArrowCallout">
            <a:avLst>
              <a:gd name="adj1" fmla="val 23058"/>
              <a:gd name="adj2" fmla="val 17970"/>
              <a:gd name="adj3" fmla="val 17284"/>
              <a:gd name="adj4" fmla="val 67890"/>
            </a:avLst>
          </a:prstGeom>
          <a:solidFill>
            <a:srgbClr val="00B050"/>
          </a:solidFill>
          <a:ln w="12700"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Modes of Engagement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Technical advice </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Analysis /Evidence generation</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Advocacy</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Capacity Building</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Support to partners</a:t>
            </a: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0" dirty="0">
                <a:solidFill>
                  <a:prstClr val="white"/>
                </a:solidFill>
                <a:latin typeface="Arial" panose="020B0604020202020204" pitchFamily="34" charset="0"/>
                <a:cs typeface="Arial" panose="020B0604020202020204" pitchFamily="34" charset="0"/>
              </a:rPr>
              <a:t>Planning stages</a:t>
            </a: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Plaque 13">
            <a:extLst>
              <a:ext uri="{FF2B5EF4-FFF2-40B4-BE49-F238E27FC236}">
                <a16:creationId xmlns:a16="http://schemas.microsoft.com/office/drawing/2014/main" id="{8C7589F3-A520-4694-9E20-E67DAEFD107D}"/>
              </a:ext>
            </a:extLst>
          </p:cNvPr>
          <p:cNvSpPr/>
          <p:nvPr/>
        </p:nvSpPr>
        <p:spPr>
          <a:xfrm>
            <a:off x="9354840" y="4377364"/>
            <a:ext cx="1381151" cy="2003774"/>
          </a:xfrm>
          <a:prstGeom prst="plaque">
            <a:avLst/>
          </a:prstGeom>
          <a:noFill/>
          <a:ln w="76200" cap="flat" cmpd="tri"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Image result for child emoji">
            <a:extLst>
              <a:ext uri="{FF2B5EF4-FFF2-40B4-BE49-F238E27FC236}">
                <a16:creationId xmlns:a16="http://schemas.microsoft.com/office/drawing/2014/main" id="{7B1B0E20-E31B-4E64-B9ED-FEC9AE5DE0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2913" y="5642836"/>
            <a:ext cx="513947" cy="367486"/>
          </a:xfrm>
          <a:prstGeom prst="rect">
            <a:avLst/>
          </a:prstGeom>
          <a:noFill/>
          <a:ln>
            <a:noFill/>
          </a:ln>
        </p:spPr>
      </p:pic>
      <p:pic>
        <p:nvPicPr>
          <p:cNvPr id="16" name="Picture 15" descr="Image result for child emoji">
            <a:extLst>
              <a:ext uri="{FF2B5EF4-FFF2-40B4-BE49-F238E27FC236}">
                <a16:creationId xmlns:a16="http://schemas.microsoft.com/office/drawing/2014/main" id="{D6986B4C-4953-4250-8108-480A94EE06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5418" y="5627590"/>
            <a:ext cx="487186" cy="382732"/>
          </a:xfrm>
          <a:prstGeom prst="rect">
            <a:avLst/>
          </a:prstGeom>
          <a:noFill/>
          <a:ln>
            <a:noFill/>
          </a:ln>
        </p:spPr>
      </p:pic>
      <p:pic>
        <p:nvPicPr>
          <p:cNvPr id="17" name="Picture 16" descr="Image result for black child emoji">
            <a:extLst>
              <a:ext uri="{FF2B5EF4-FFF2-40B4-BE49-F238E27FC236}">
                <a16:creationId xmlns:a16="http://schemas.microsoft.com/office/drawing/2014/main" id="{7C22F8DB-5931-4278-A0F3-EF3B7D656EC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8533" y="5102855"/>
            <a:ext cx="493763" cy="382732"/>
          </a:xfrm>
          <a:prstGeom prst="rect">
            <a:avLst/>
          </a:prstGeom>
          <a:noFill/>
          <a:ln>
            <a:noFill/>
          </a:ln>
        </p:spPr>
      </p:pic>
      <p:sp>
        <p:nvSpPr>
          <p:cNvPr id="18" name="TextBox 17">
            <a:extLst>
              <a:ext uri="{FF2B5EF4-FFF2-40B4-BE49-F238E27FC236}">
                <a16:creationId xmlns:a16="http://schemas.microsoft.com/office/drawing/2014/main" id="{88349F93-0DED-4134-BAE5-A0B3ED445E03}"/>
              </a:ext>
            </a:extLst>
          </p:cNvPr>
          <p:cNvSpPr txBox="1"/>
          <p:nvPr/>
        </p:nvSpPr>
        <p:spPr>
          <a:xfrm>
            <a:off x="9379240" y="4579221"/>
            <a:ext cx="1296845" cy="507831"/>
          </a:xfrm>
          <a:prstGeom prst="rect">
            <a:avLst/>
          </a:prstGeom>
          <a:noFill/>
        </p:spPr>
        <p:txBody>
          <a:bodyPr wrap="square" rtlCol="0">
            <a:spAutoFit/>
          </a:bodyPr>
          <a:lstStyle/>
          <a:p>
            <a:pPr algn="ctr"/>
            <a:r>
              <a:rPr lang="en-US" sz="1350" b="1" dirty="0">
                <a:solidFill>
                  <a:srgbClr val="00B0F0"/>
                </a:solidFill>
                <a:latin typeface="Arial" panose="020B0604020202020204" pitchFamily="34" charset="0"/>
                <a:cs typeface="Arial" panose="020B0604020202020204" pitchFamily="34" charset="0"/>
              </a:rPr>
              <a:t>Results for</a:t>
            </a:r>
          </a:p>
          <a:p>
            <a:pPr algn="ctr"/>
            <a:r>
              <a:rPr lang="en-US" sz="1350" b="1" dirty="0">
                <a:solidFill>
                  <a:srgbClr val="00B0F0"/>
                </a:solidFill>
                <a:latin typeface="Arial" panose="020B0604020202020204" pitchFamily="34" charset="0"/>
                <a:cs typeface="Arial" panose="020B0604020202020204" pitchFamily="34" charset="0"/>
              </a:rPr>
              <a:t> Children</a:t>
            </a:r>
          </a:p>
        </p:txBody>
      </p:sp>
    </p:spTree>
    <p:extLst>
      <p:ext uri="{BB962C8B-B14F-4D97-AF65-F5344CB8AC3E}">
        <p14:creationId xmlns:p14="http://schemas.microsoft.com/office/powerpoint/2010/main" val="73742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A18940-C73A-4331-9966-E9BA060C1E6D}"/>
              </a:ext>
            </a:extLst>
          </p:cNvPr>
          <p:cNvSpPr txBox="1"/>
          <p:nvPr/>
        </p:nvSpPr>
        <p:spPr>
          <a:xfrm>
            <a:off x="228600" y="131432"/>
            <a:ext cx="8001000" cy="523220"/>
          </a:xfrm>
          <a:prstGeom prst="rect">
            <a:avLst/>
          </a:prstGeom>
          <a:noFill/>
        </p:spPr>
        <p:txBody>
          <a:bodyPr wrap="square" rtlCol="0">
            <a:spAutoFit/>
          </a:bodyPr>
          <a:lstStyle/>
          <a:p>
            <a:r>
              <a:rPr lang="en-US" sz="2800" b="1" dirty="0">
                <a:solidFill>
                  <a:schemeClr val="bg1">
                    <a:lumMod val="95000"/>
                  </a:schemeClr>
                </a:solidFill>
                <a:latin typeface="Arial" panose="020B0604020202020204" pitchFamily="34" charset="0"/>
                <a:ea typeface="+mj-ea"/>
                <a:cs typeface="Arial" panose="020B0604020202020204" pitchFamily="34" charset="0"/>
              </a:rPr>
              <a:t>Few examples:</a:t>
            </a:r>
          </a:p>
        </p:txBody>
      </p:sp>
      <p:sp>
        <p:nvSpPr>
          <p:cNvPr id="2" name="Rectangle 1">
            <a:extLst>
              <a:ext uri="{FF2B5EF4-FFF2-40B4-BE49-F238E27FC236}">
                <a16:creationId xmlns:a16="http://schemas.microsoft.com/office/drawing/2014/main" id="{B465B561-A580-4180-90AC-3F07AF75BAE3}"/>
              </a:ext>
            </a:extLst>
          </p:cNvPr>
          <p:cNvSpPr/>
          <p:nvPr/>
        </p:nvSpPr>
        <p:spPr>
          <a:xfrm>
            <a:off x="990600" y="1295400"/>
            <a:ext cx="10363200" cy="3413499"/>
          </a:xfrm>
          <a:prstGeom prst="rect">
            <a:avLst/>
          </a:prstGeom>
        </p:spPr>
        <p:txBody>
          <a:bodyPr wrap="square">
            <a:spAutoFit/>
          </a:bodyPr>
          <a:lstStyle/>
          <a:p>
            <a:pPr marR="0" lvl="0">
              <a:lnSpc>
                <a:spcPct val="110000"/>
              </a:lnSpc>
              <a:spcBef>
                <a:spcPts val="100"/>
              </a:spcBef>
              <a:spcAft>
                <a:spcPts val="100"/>
              </a:spcAft>
            </a:pPr>
            <a:r>
              <a:rPr lang="en-PH" sz="2400" b="1" dirty="0">
                <a:solidFill>
                  <a:sysClr val="windowText" lastClr="000000"/>
                </a:solidFill>
                <a:latin typeface="Arial" panose="020B0604020202020204" pitchFamily="34" charset="0"/>
                <a:cs typeface="Arial" panose="020B0604020202020204" pitchFamily="34" charset="0"/>
              </a:rPr>
              <a:t>Two presentations:</a:t>
            </a:r>
          </a:p>
          <a:p>
            <a:pPr marR="0" lvl="0">
              <a:lnSpc>
                <a:spcPct val="110000"/>
              </a:lnSpc>
              <a:spcBef>
                <a:spcPts val="100"/>
              </a:spcBef>
              <a:spcAft>
                <a:spcPts val="100"/>
              </a:spcAft>
            </a:pPr>
            <a:endParaRPr lang="en-PH" sz="2400" dirty="0">
              <a:solidFill>
                <a:sysClr val="windowText" lastClr="000000"/>
              </a:solidFill>
              <a:latin typeface="Arial" panose="020B0604020202020204" pitchFamily="34" charset="0"/>
              <a:cs typeface="Arial" panose="020B0604020202020204" pitchFamily="34" charset="0"/>
            </a:endParaRPr>
          </a:p>
          <a:p>
            <a:pPr marR="0" lvl="0">
              <a:lnSpc>
                <a:spcPct val="110000"/>
              </a:lnSpc>
              <a:spcBef>
                <a:spcPts val="100"/>
              </a:spcBef>
              <a:spcAft>
                <a:spcPts val="100"/>
              </a:spcAft>
            </a:pPr>
            <a:r>
              <a:rPr lang="en-PH" sz="2400" dirty="0">
                <a:solidFill>
                  <a:sysClr val="windowText" lastClr="000000"/>
                </a:solidFill>
                <a:latin typeface="Arial" panose="020B0604020202020204" pitchFamily="34" charset="0"/>
                <a:cs typeface="Arial" panose="020B0604020202020204" pitchFamily="34" charset="0"/>
              </a:rPr>
              <a:t>1- Indonesia Government investment in WASH in schools- : </a:t>
            </a:r>
            <a:r>
              <a:rPr lang="en-PH" sz="2400" b="1" dirty="0">
                <a:solidFill>
                  <a:sysClr val="windowText" lastClr="000000"/>
                </a:solidFill>
                <a:latin typeface="Arial" panose="020B0604020202020204" pitchFamily="34" charset="0"/>
                <a:cs typeface="Arial" panose="020B0604020202020204" pitchFamily="34" charset="0"/>
              </a:rPr>
              <a:t>Mr </a:t>
            </a:r>
            <a:r>
              <a:rPr lang="en-PH" sz="2400" b="1" dirty="0" err="1">
                <a:solidFill>
                  <a:sysClr val="windowText" lastClr="000000"/>
                </a:solidFill>
                <a:latin typeface="Arial" panose="020B0604020202020204" pitchFamily="34" charset="0"/>
                <a:cs typeface="Arial" panose="020B0604020202020204" pitchFamily="34" charset="0"/>
              </a:rPr>
              <a:t>Zulkarnaen</a:t>
            </a:r>
            <a:r>
              <a:rPr lang="en-PH" sz="2400" b="1" dirty="0">
                <a:solidFill>
                  <a:sysClr val="windowText" lastClr="000000"/>
                </a:solidFill>
                <a:latin typeface="Arial" panose="020B0604020202020204" pitchFamily="34" charset="0"/>
                <a:cs typeface="Arial" panose="020B0604020202020204" pitchFamily="34" charset="0"/>
              </a:rPr>
              <a:t> </a:t>
            </a:r>
            <a:r>
              <a:rPr lang="en-PH" sz="2400" b="1" dirty="0" err="1">
                <a:solidFill>
                  <a:sysClr val="windowText" lastClr="000000"/>
                </a:solidFill>
                <a:latin typeface="Arial" panose="020B0604020202020204" pitchFamily="34" charset="0"/>
                <a:cs typeface="Arial" panose="020B0604020202020204" pitchFamily="34" charset="0"/>
              </a:rPr>
              <a:t>Haryo</a:t>
            </a:r>
            <a:r>
              <a:rPr lang="en-PH" sz="2400" b="1" dirty="0">
                <a:solidFill>
                  <a:sysClr val="windowText" lastClr="000000"/>
                </a:solidFill>
                <a:latin typeface="Arial" panose="020B0604020202020204" pitchFamily="34" charset="0"/>
                <a:cs typeface="Arial" panose="020B0604020202020204" pitchFamily="34" charset="0"/>
              </a:rPr>
              <a:t> </a:t>
            </a:r>
            <a:r>
              <a:rPr lang="en-PH" sz="2400" b="1" dirty="0" err="1">
                <a:solidFill>
                  <a:sysClr val="windowText" lastClr="000000"/>
                </a:solidFill>
                <a:latin typeface="Arial" panose="020B0604020202020204" pitchFamily="34" charset="0"/>
                <a:cs typeface="Arial" panose="020B0604020202020204" pitchFamily="34" charset="0"/>
              </a:rPr>
              <a:t>Nugroho</a:t>
            </a:r>
            <a:r>
              <a:rPr lang="en-PH" sz="2400" b="1" dirty="0">
                <a:solidFill>
                  <a:sysClr val="windowText" lastClr="000000"/>
                </a:solidFill>
                <a:latin typeface="Arial" panose="020B0604020202020204" pitchFamily="34" charset="0"/>
                <a:cs typeface="Arial" panose="020B0604020202020204" pitchFamily="34" charset="0"/>
              </a:rPr>
              <a:t>,</a:t>
            </a:r>
            <a:r>
              <a:rPr lang="en-PH" sz="2400" dirty="0">
                <a:solidFill>
                  <a:sysClr val="windowText" lastClr="000000"/>
                </a:solidFill>
                <a:latin typeface="Arial" panose="020B0604020202020204" pitchFamily="34" charset="0"/>
                <a:cs typeface="Arial" panose="020B0604020202020204" pitchFamily="34" charset="0"/>
              </a:rPr>
              <a:t> Secretariat of School Health Program at Directorate General Primary and Secondary</a:t>
            </a:r>
          </a:p>
          <a:p>
            <a:pPr marR="0" lvl="0">
              <a:lnSpc>
                <a:spcPct val="110000"/>
              </a:lnSpc>
              <a:spcBef>
                <a:spcPts val="100"/>
              </a:spcBef>
              <a:spcAft>
                <a:spcPts val="100"/>
              </a:spcAft>
            </a:pPr>
            <a:endParaRPr lang="en-US" sz="2400" dirty="0">
              <a:solidFill>
                <a:sysClr val="windowText" lastClr="000000"/>
              </a:solidFill>
              <a:latin typeface="Arial" panose="020B0604020202020204" pitchFamily="34" charset="0"/>
              <a:cs typeface="Arial" panose="020B0604020202020204" pitchFamily="34" charset="0"/>
            </a:endParaRPr>
          </a:p>
          <a:p>
            <a:pPr marR="0" lvl="0">
              <a:lnSpc>
                <a:spcPct val="110000"/>
              </a:lnSpc>
              <a:spcBef>
                <a:spcPts val="100"/>
              </a:spcBef>
              <a:spcAft>
                <a:spcPts val="100"/>
              </a:spcAft>
            </a:pPr>
            <a:r>
              <a:rPr lang="en-PH" sz="2400" dirty="0">
                <a:solidFill>
                  <a:sysClr val="windowText" lastClr="000000"/>
                </a:solidFill>
                <a:latin typeface="Arial" panose="020B0604020202020204" pitchFamily="34" charset="0"/>
                <a:cs typeface="Arial" panose="020B0604020202020204" pitchFamily="34" charset="0"/>
              </a:rPr>
              <a:t>2. Nepal Government investing in large scale WASH in schools; </a:t>
            </a:r>
            <a:r>
              <a:rPr lang="en-PH" sz="2400" b="1" dirty="0" err="1">
                <a:solidFill>
                  <a:sysClr val="windowText" lastClr="000000"/>
                </a:solidFill>
                <a:latin typeface="Arial" panose="020B0604020202020204" pitchFamily="34" charset="0"/>
                <a:cs typeface="Arial" panose="020B0604020202020204" pitchFamily="34" charset="0"/>
              </a:rPr>
              <a:t>Ms</a:t>
            </a:r>
            <a:r>
              <a:rPr lang="en-PH" sz="2400" b="1" dirty="0">
                <a:solidFill>
                  <a:sysClr val="windowText" lastClr="000000"/>
                </a:solidFill>
                <a:latin typeface="Arial" panose="020B0604020202020204" pitchFamily="34" charset="0"/>
                <a:cs typeface="Arial" panose="020B0604020202020204" pitchFamily="34" charset="0"/>
              </a:rPr>
              <a:t> Sandhya  </a:t>
            </a:r>
            <a:r>
              <a:rPr lang="en-PH" sz="2400" b="1" dirty="0" err="1">
                <a:solidFill>
                  <a:sysClr val="windowText" lastClr="000000"/>
                </a:solidFill>
                <a:latin typeface="Arial" panose="020B0604020202020204" pitchFamily="34" charset="0"/>
                <a:cs typeface="Arial" panose="020B0604020202020204" pitchFamily="34" charset="0"/>
              </a:rPr>
              <a:t>Chaulagain</a:t>
            </a:r>
            <a:r>
              <a:rPr lang="en-PH" sz="2400" b="1" dirty="0">
                <a:solidFill>
                  <a:sysClr val="windowText" lastClr="000000"/>
                </a:solidFill>
                <a:latin typeface="Arial" panose="020B0604020202020204" pitchFamily="34" charset="0"/>
                <a:cs typeface="Arial" panose="020B0604020202020204" pitchFamily="34" charset="0"/>
              </a:rPr>
              <a:t> – Water Aid Nepal </a:t>
            </a:r>
            <a:endParaRPr lang="en-US" sz="2400" b="1"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52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9CB167-31BD-9249-8E78-2FD3B050C6D8}" type="slidenum">
              <a:rPr lang="en-US" smtClean="0"/>
              <a:t>15</a:t>
            </a:fld>
            <a:endParaRPr lang="en-US" dirty="0"/>
          </a:p>
        </p:txBody>
      </p:sp>
      <p:sp>
        <p:nvSpPr>
          <p:cNvPr id="5" name="Rectangle 28"/>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6" name="Group 5"/>
          <p:cNvGrpSpPr/>
          <p:nvPr/>
        </p:nvGrpSpPr>
        <p:grpSpPr>
          <a:xfrm>
            <a:off x="1885950" y="1907541"/>
            <a:ext cx="6849110" cy="3993515"/>
            <a:chOff x="0" y="0"/>
            <a:chExt cx="9132901" cy="5325507"/>
          </a:xfrm>
        </p:grpSpPr>
        <p:sp>
          <p:nvSpPr>
            <p:cNvPr id="7" name="Rectangle: Rounded Corners 1"/>
            <p:cNvSpPr/>
            <p:nvPr/>
          </p:nvSpPr>
          <p:spPr>
            <a:xfrm>
              <a:off x="2895964" y="0"/>
              <a:ext cx="1939403" cy="675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rgbClr val="FFFFFF"/>
                  </a:solidFill>
                  <a:ea typeface="Times New Roman" panose="02020603050405020304" pitchFamily="18" charset="0"/>
                </a:rPr>
                <a:t>Impact</a:t>
              </a:r>
              <a:br>
                <a:rPr lang="en-US" sz="1050" b="1" dirty="0">
                  <a:solidFill>
                    <a:srgbClr val="FFFFFF"/>
                  </a:solidFill>
                  <a:ea typeface="Times New Roman" panose="02020603050405020304" pitchFamily="18" charset="0"/>
                </a:rPr>
              </a:br>
              <a:r>
                <a:rPr lang="en-US" sz="1050" b="1" dirty="0">
                  <a:solidFill>
                    <a:srgbClr val="FFFFFF"/>
                  </a:solidFill>
                  <a:ea typeface="Times New Roman" panose="02020603050405020304" pitchFamily="18" charset="0"/>
                </a:rPr>
                <a:t>Investor</a:t>
              </a:r>
              <a:endParaRPr lang="en-US" sz="1200" dirty="0">
                <a:latin typeface="Times New Roman" panose="02020603050405020304" pitchFamily="18" charset="0"/>
                <a:ea typeface="Times New Roman" panose="02020603050405020304" pitchFamily="18" charset="0"/>
              </a:endParaRPr>
            </a:p>
          </p:txBody>
        </p:sp>
        <p:sp>
          <p:nvSpPr>
            <p:cNvPr id="8" name="Rectangle: Rounded Corners 2"/>
            <p:cNvSpPr/>
            <p:nvPr/>
          </p:nvSpPr>
          <p:spPr>
            <a:xfrm>
              <a:off x="5198356" y="1749333"/>
              <a:ext cx="1939403" cy="67550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rgbClr val="FFFFFF"/>
                  </a:solidFill>
                  <a:ea typeface="Times New Roman" panose="02020603050405020304" pitchFamily="18" charset="0"/>
                </a:rPr>
                <a:t>Implementer</a:t>
              </a:r>
              <a:endParaRPr lang="en-US" sz="1200" dirty="0">
                <a:latin typeface="Times New Roman" panose="02020603050405020304" pitchFamily="18" charset="0"/>
                <a:ea typeface="Times New Roman" panose="02020603050405020304" pitchFamily="18" charset="0"/>
              </a:endParaRPr>
            </a:p>
          </p:txBody>
        </p:sp>
        <p:sp>
          <p:nvSpPr>
            <p:cNvPr id="9" name="Rectangle: Rounded Corners 3"/>
            <p:cNvSpPr/>
            <p:nvPr/>
          </p:nvSpPr>
          <p:spPr>
            <a:xfrm>
              <a:off x="593572" y="1772341"/>
              <a:ext cx="1939404" cy="675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rgbClr val="FFFFFF"/>
                  </a:solidFill>
                  <a:ea typeface="Times New Roman" panose="02020603050405020304" pitchFamily="18" charset="0"/>
                </a:rPr>
                <a:t>Outcome Funder</a:t>
              </a:r>
              <a:endParaRPr lang="en-US" sz="1200" dirty="0">
                <a:latin typeface="Times New Roman" panose="02020603050405020304" pitchFamily="18" charset="0"/>
                <a:ea typeface="Times New Roman" panose="02020603050405020304" pitchFamily="18" charset="0"/>
              </a:endParaRPr>
            </a:p>
          </p:txBody>
        </p:sp>
        <p:cxnSp>
          <p:nvCxnSpPr>
            <p:cNvPr id="10" name="Straight Arrow Connector 9"/>
            <p:cNvCxnSpPr>
              <a:stCxn id="7" idx="2"/>
              <a:endCxn id="9" idx="3"/>
            </p:cNvCxnSpPr>
            <p:nvPr/>
          </p:nvCxnSpPr>
          <p:spPr>
            <a:xfrm flipH="1">
              <a:off x="2532976" y="675505"/>
              <a:ext cx="1332690" cy="1434589"/>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a:endCxn id="8" idx="1"/>
            </p:cNvCxnSpPr>
            <p:nvPr/>
          </p:nvCxnSpPr>
          <p:spPr>
            <a:xfrm>
              <a:off x="3865666" y="675505"/>
              <a:ext cx="1332690" cy="1411581"/>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p:cNvCxnSpPr>
            <p:nvPr/>
          </p:nvCxnSpPr>
          <p:spPr>
            <a:xfrm flipH="1">
              <a:off x="2532976" y="2087087"/>
              <a:ext cx="2665380" cy="23008"/>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9"/>
            <p:cNvSpPr txBox="1"/>
            <p:nvPr/>
          </p:nvSpPr>
          <p:spPr>
            <a:xfrm>
              <a:off x="3199579" y="1279094"/>
              <a:ext cx="1990351" cy="861775"/>
            </a:xfrm>
            <a:prstGeom prst="rect">
              <a:avLst/>
            </a:prstGeom>
            <a:noFill/>
          </p:spPr>
          <p:txBody>
            <a:bodyPr wrap="square" rtlCol="0">
              <a:spAutoFit/>
            </a:bodyPr>
            <a:lstStyle/>
            <a:p>
              <a:r>
                <a:rPr lang="en-US"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1. </a:t>
              </a:r>
              <a:r>
                <a:rPr lang="en-US" sz="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Agreement </a:t>
              </a:r>
              <a:endParaRPr lang="en-US" sz="1200" dirty="0">
                <a:latin typeface="Times New Roman" panose="02020603050405020304" pitchFamily="18" charset="0"/>
                <a:ea typeface="Times New Roman" panose="02020603050405020304" pitchFamily="18" charset="0"/>
              </a:endParaRPr>
            </a:p>
            <a:p>
              <a:r>
                <a:rPr lang="en-US" sz="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negotiated between Investor, Implementer, </a:t>
              </a:r>
              <a:endParaRPr lang="en-US" sz="1200" dirty="0">
                <a:latin typeface="Times New Roman" panose="02020603050405020304" pitchFamily="18" charset="0"/>
                <a:ea typeface="Times New Roman" panose="02020603050405020304" pitchFamily="18" charset="0"/>
              </a:endParaRPr>
            </a:p>
            <a:p>
              <a:r>
                <a:rPr lang="en-US" sz="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 Outcome Funder</a:t>
              </a:r>
              <a:endParaRPr lang="en-US" sz="1200" dirty="0">
                <a:latin typeface="Times New Roman" panose="02020603050405020304" pitchFamily="18" charset="0"/>
                <a:ea typeface="Times New Roman" panose="02020603050405020304" pitchFamily="18" charset="0"/>
              </a:endParaRPr>
            </a:p>
          </p:txBody>
        </p:sp>
        <p:sp>
          <p:nvSpPr>
            <p:cNvPr id="14" name="TextBox 29"/>
            <p:cNvSpPr txBox="1"/>
            <p:nvPr/>
          </p:nvSpPr>
          <p:spPr>
            <a:xfrm>
              <a:off x="6192967" y="337713"/>
              <a:ext cx="1574800" cy="1424093"/>
            </a:xfrm>
            <a:prstGeom prst="rect">
              <a:avLst/>
            </a:prstGeom>
            <a:noFill/>
          </p:spPr>
          <p:txBody>
            <a:bodyPr wrap="square" rtlCol="0">
              <a:spAutoFit/>
            </a:bodyPr>
            <a:lstStyle/>
            <a:p>
              <a:r>
                <a:rPr lang="en-US"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2. </a:t>
              </a:r>
              <a:r>
                <a:rPr lang="en-US" sz="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Investor provides upfront capital to Implementer, directly or through Financial Intermediary </a:t>
              </a:r>
              <a:endParaRPr lang="en-US" sz="1200" dirty="0">
                <a:latin typeface="Times New Roman" panose="02020603050405020304" pitchFamily="18" charset="0"/>
                <a:ea typeface="Times New Roman" panose="02020603050405020304" pitchFamily="18" charset="0"/>
              </a:endParaRPr>
            </a:p>
          </p:txBody>
        </p:sp>
        <p:cxnSp>
          <p:nvCxnSpPr>
            <p:cNvPr id="15" name="Connector: Elbow 33"/>
            <p:cNvCxnSpPr>
              <a:stCxn id="7" idx="3"/>
              <a:endCxn id="8" idx="0"/>
            </p:cNvCxnSpPr>
            <p:nvPr/>
          </p:nvCxnSpPr>
          <p:spPr>
            <a:xfrm>
              <a:off x="4835367" y="337753"/>
              <a:ext cx="1332690" cy="141158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p:cNvCxnSpPr>
            <p:nvPr/>
          </p:nvCxnSpPr>
          <p:spPr>
            <a:xfrm flipH="1">
              <a:off x="6168057" y="2424839"/>
              <a:ext cx="1" cy="1273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37"/>
            <p:cNvSpPr/>
            <p:nvPr/>
          </p:nvSpPr>
          <p:spPr>
            <a:xfrm>
              <a:off x="5223538" y="3720895"/>
              <a:ext cx="1939403" cy="6755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rgbClr val="FFFFFF"/>
                  </a:solidFill>
                  <a:ea typeface="Times New Roman" panose="02020603050405020304" pitchFamily="18" charset="0"/>
                </a:rPr>
                <a:t>Population in Need</a:t>
              </a:r>
              <a:endParaRPr lang="en-US" sz="1200" dirty="0">
                <a:latin typeface="Times New Roman" panose="02020603050405020304" pitchFamily="18" charset="0"/>
                <a:ea typeface="Times New Roman" panose="02020603050405020304" pitchFamily="18" charset="0"/>
              </a:endParaRPr>
            </a:p>
          </p:txBody>
        </p:sp>
        <p:sp>
          <p:nvSpPr>
            <p:cNvPr id="18" name="TextBox 38"/>
            <p:cNvSpPr txBox="1"/>
            <p:nvPr/>
          </p:nvSpPr>
          <p:spPr>
            <a:xfrm>
              <a:off x="6184718" y="2521018"/>
              <a:ext cx="1575647" cy="1052406"/>
            </a:xfrm>
            <a:prstGeom prst="rect">
              <a:avLst/>
            </a:prstGeom>
            <a:noFill/>
          </p:spPr>
          <p:txBody>
            <a:bodyPr wrap="square" rtlCol="0">
              <a:spAutoFit/>
            </a:bodyPr>
            <a:lstStyle/>
            <a:p>
              <a:r>
                <a:rPr lang="en-US"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3. </a:t>
              </a:r>
              <a:r>
                <a:rPr lang="en-US" sz="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Implementer implements the programme, with assistance from Technical Advisor</a:t>
              </a:r>
              <a:endParaRPr lang="en-US" sz="1200" dirty="0">
                <a:latin typeface="Times New Roman" panose="02020603050405020304" pitchFamily="18" charset="0"/>
                <a:ea typeface="Times New Roman" panose="02020603050405020304" pitchFamily="18" charset="0"/>
              </a:endParaRPr>
            </a:p>
          </p:txBody>
        </p:sp>
        <p:sp>
          <p:nvSpPr>
            <p:cNvPr id="19" name="Rectangle: Rounded Corners 41"/>
            <p:cNvSpPr/>
            <p:nvPr/>
          </p:nvSpPr>
          <p:spPr>
            <a:xfrm>
              <a:off x="593572" y="3720894"/>
              <a:ext cx="1939403" cy="675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rgbClr val="FFFFFF"/>
                  </a:solidFill>
                  <a:ea typeface="Times New Roman" panose="02020603050405020304" pitchFamily="18" charset="0"/>
                </a:rPr>
                <a:t>Evaluator</a:t>
              </a:r>
              <a:endParaRPr lang="en-US" sz="1200" dirty="0">
                <a:latin typeface="Times New Roman" panose="02020603050405020304" pitchFamily="18" charset="0"/>
                <a:ea typeface="Times New Roman" panose="02020603050405020304" pitchFamily="18" charset="0"/>
              </a:endParaRPr>
            </a:p>
          </p:txBody>
        </p:sp>
        <p:cxnSp>
          <p:nvCxnSpPr>
            <p:cNvPr id="20" name="Straight Arrow Connector 19"/>
            <p:cNvCxnSpPr>
              <a:stCxn id="17" idx="1"/>
              <a:endCxn id="19" idx="3"/>
            </p:cNvCxnSpPr>
            <p:nvPr/>
          </p:nvCxnSpPr>
          <p:spPr>
            <a:xfrm flipH="1" flipV="1">
              <a:off x="2532975" y="4058647"/>
              <a:ext cx="26905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0"/>
              <a:endCxn id="9" idx="2"/>
            </p:cNvCxnSpPr>
            <p:nvPr/>
          </p:nvCxnSpPr>
          <p:spPr>
            <a:xfrm flipV="1">
              <a:off x="1563274" y="2447846"/>
              <a:ext cx="0" cy="1273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47"/>
            <p:cNvSpPr txBox="1"/>
            <p:nvPr/>
          </p:nvSpPr>
          <p:spPr>
            <a:xfrm>
              <a:off x="2904681" y="3596818"/>
              <a:ext cx="2656955" cy="492443"/>
            </a:xfrm>
            <a:prstGeom prst="rect">
              <a:avLst/>
            </a:prstGeom>
            <a:noFill/>
          </p:spPr>
          <p:txBody>
            <a:bodyPr wrap="square" rtlCol="0">
              <a:spAutoFit/>
            </a:bodyPr>
            <a:lstStyle/>
            <a:p>
              <a:r>
                <a:rPr lang="en-US"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4. </a:t>
              </a:r>
              <a:r>
                <a:rPr lang="en-US" sz="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Independent Evaluator evaluates if results achieved </a:t>
              </a:r>
              <a:endParaRPr lang="en-US" sz="1200" dirty="0">
                <a:latin typeface="Times New Roman" panose="02020603050405020304" pitchFamily="18" charset="0"/>
                <a:ea typeface="Times New Roman" panose="02020603050405020304" pitchFamily="18" charset="0"/>
              </a:endParaRPr>
            </a:p>
          </p:txBody>
        </p:sp>
        <p:sp>
          <p:nvSpPr>
            <p:cNvPr id="23" name="TextBox 48"/>
            <p:cNvSpPr txBox="1"/>
            <p:nvPr/>
          </p:nvSpPr>
          <p:spPr>
            <a:xfrm>
              <a:off x="138034" y="2521407"/>
              <a:ext cx="1399656" cy="1052569"/>
            </a:xfrm>
            <a:prstGeom prst="rect">
              <a:avLst/>
            </a:prstGeom>
            <a:noFill/>
          </p:spPr>
          <p:txBody>
            <a:bodyPr wrap="square" rtlCol="0">
              <a:spAutoFit/>
            </a:bodyPr>
            <a:lstStyle/>
            <a:p>
              <a:pPr algn="r"/>
              <a:r>
                <a:rPr lang="en-US"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5. </a:t>
              </a:r>
              <a:r>
                <a:rPr lang="en-US" sz="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Independent Evaluator reports results to Outcome Funder</a:t>
              </a:r>
              <a:endParaRPr lang="en-US" sz="1200" dirty="0">
                <a:latin typeface="Times New Roman" panose="02020603050405020304" pitchFamily="18" charset="0"/>
                <a:ea typeface="Times New Roman" panose="02020603050405020304" pitchFamily="18" charset="0"/>
              </a:endParaRPr>
            </a:p>
          </p:txBody>
        </p:sp>
        <p:cxnSp>
          <p:nvCxnSpPr>
            <p:cNvPr id="24" name="Connector: Elbow 50"/>
            <p:cNvCxnSpPr>
              <a:stCxn id="9" idx="0"/>
              <a:endCxn id="7" idx="1"/>
            </p:cNvCxnSpPr>
            <p:nvPr/>
          </p:nvCxnSpPr>
          <p:spPr>
            <a:xfrm rot="5400000" flipH="1" flipV="1">
              <a:off x="1512325" y="388702"/>
              <a:ext cx="1434588" cy="13326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51"/>
            <p:cNvSpPr txBox="1"/>
            <p:nvPr/>
          </p:nvSpPr>
          <p:spPr>
            <a:xfrm>
              <a:off x="0" y="337713"/>
              <a:ext cx="1537547" cy="1424093"/>
            </a:xfrm>
            <a:prstGeom prst="rect">
              <a:avLst/>
            </a:prstGeom>
            <a:noFill/>
          </p:spPr>
          <p:txBody>
            <a:bodyPr wrap="square" rtlCol="0">
              <a:spAutoFit/>
            </a:bodyPr>
            <a:lstStyle/>
            <a:p>
              <a:pPr algn="r"/>
              <a:r>
                <a:rPr lang="en-US"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Step 6. </a:t>
              </a:r>
              <a:r>
                <a:rPr lang="en-US" sz="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Outcome Funder repays investor principal plus interest, directly or through Financial Intermediary</a:t>
              </a:r>
              <a:endParaRPr lang="en-US" sz="1200" dirty="0">
                <a:latin typeface="Times New Roman" panose="02020603050405020304" pitchFamily="18" charset="0"/>
                <a:ea typeface="Times New Roman" panose="02020603050405020304" pitchFamily="18" charset="0"/>
              </a:endParaRPr>
            </a:p>
          </p:txBody>
        </p:sp>
        <p:sp>
          <p:nvSpPr>
            <p:cNvPr id="26" name="TextBox 21"/>
            <p:cNvSpPr txBox="1"/>
            <p:nvPr/>
          </p:nvSpPr>
          <p:spPr>
            <a:xfrm>
              <a:off x="368092" y="4500855"/>
              <a:ext cx="8362561" cy="824652"/>
            </a:xfrm>
            <a:prstGeom prst="rect">
              <a:avLst/>
            </a:prstGeom>
            <a:noFill/>
          </p:spPr>
          <p:txBody>
            <a:bodyPr wrap="square" rtlCol="0">
              <a:spAutoFit/>
            </a:bodyPr>
            <a:lstStyle/>
            <a:p>
              <a:r>
                <a:rPr lang="en-US" sz="85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Notes</a:t>
              </a:r>
              <a:endParaRPr lang="en-US" sz="1200" dirty="0">
                <a:latin typeface="Times New Roman" panose="02020603050405020304" pitchFamily="18" charset="0"/>
                <a:ea typeface="Times New Roman" panose="02020603050405020304" pitchFamily="18" charset="0"/>
              </a:endParaRPr>
            </a:p>
            <a:p>
              <a:r>
                <a:rPr lang="en-US" sz="8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Broker may facilitate agreements.</a:t>
              </a:r>
              <a:endParaRPr lang="en-US" sz="1200" dirty="0">
                <a:latin typeface="Times New Roman" panose="02020603050405020304" pitchFamily="18" charset="0"/>
                <a:ea typeface="Times New Roman" panose="02020603050405020304" pitchFamily="18" charset="0"/>
              </a:endParaRPr>
            </a:p>
            <a:p>
              <a:r>
                <a:rPr lang="en-US" sz="8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Financial Intermediary receives the upfront capital from the Investor, distributes the funds to the Implementer, and repays Investors using funds received from the Outcome Funder</a:t>
              </a:r>
              <a:endParaRPr lang="en-US" sz="1200" dirty="0">
                <a:latin typeface="Times New Roman" panose="02020603050405020304" pitchFamily="18" charset="0"/>
                <a:ea typeface="Times New Roman" panose="02020603050405020304" pitchFamily="18" charset="0"/>
              </a:endParaRPr>
            </a:p>
          </p:txBody>
        </p:sp>
        <p:sp>
          <p:nvSpPr>
            <p:cNvPr id="27" name="Rectangle: Rounded Corners 25"/>
            <p:cNvSpPr/>
            <p:nvPr/>
          </p:nvSpPr>
          <p:spPr>
            <a:xfrm>
              <a:off x="7863736" y="2559521"/>
              <a:ext cx="1269165" cy="101390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rgbClr val="FFFFFF"/>
                  </a:solidFill>
                  <a:ea typeface="Times New Roman" panose="02020603050405020304" pitchFamily="18" charset="0"/>
                </a:rPr>
                <a:t>Technical Advisor</a:t>
              </a:r>
              <a:endParaRPr lang="en-US" sz="1200" dirty="0">
                <a:latin typeface="Times New Roman" panose="02020603050405020304" pitchFamily="18" charset="0"/>
                <a:ea typeface="Times New Roman" panose="02020603050405020304" pitchFamily="18" charset="0"/>
              </a:endParaRPr>
            </a:p>
          </p:txBody>
        </p:sp>
        <p:sp>
          <p:nvSpPr>
            <p:cNvPr id="28" name="Rectangle: Rounded Corners 26"/>
            <p:cNvSpPr/>
            <p:nvPr/>
          </p:nvSpPr>
          <p:spPr>
            <a:xfrm>
              <a:off x="2955743" y="2559522"/>
              <a:ext cx="1939403" cy="67550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1050" b="1" dirty="0">
                  <a:solidFill>
                    <a:srgbClr val="FFFFFF"/>
                  </a:solidFill>
                  <a:ea typeface="Times New Roman" panose="02020603050405020304" pitchFamily="18" charset="0"/>
                </a:rPr>
                <a:t>Broker*</a:t>
              </a:r>
              <a:endParaRPr lang="en-US" sz="1200" dirty="0">
                <a:latin typeface="Times New Roman" panose="02020603050405020304" pitchFamily="18" charset="0"/>
                <a:ea typeface="Times New Roman" panose="02020603050405020304" pitchFamily="18" charset="0"/>
              </a:endParaRPr>
            </a:p>
          </p:txBody>
        </p:sp>
        <p:cxnSp>
          <p:nvCxnSpPr>
            <p:cNvPr id="29" name="Straight Arrow Connector 28"/>
            <p:cNvCxnSpPr>
              <a:stCxn id="28" idx="0"/>
            </p:cNvCxnSpPr>
            <p:nvPr/>
          </p:nvCxnSpPr>
          <p:spPr>
            <a:xfrm flipH="1" flipV="1">
              <a:off x="3925444" y="2207568"/>
              <a:ext cx="1" cy="35195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463474" y="2897273"/>
              <a:ext cx="400262"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40"/>
            <p:cNvSpPr/>
            <p:nvPr/>
          </p:nvSpPr>
          <p:spPr>
            <a:xfrm>
              <a:off x="7863735" y="415497"/>
              <a:ext cx="1269165" cy="9994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4290" rIns="0" bIns="34290" numCol="1" spcCol="0" rtlCol="0" fromWordArt="0" anchor="ctr" anchorCtr="0" forceAA="0" compatLnSpc="1">
              <a:prstTxWarp prst="textNoShape">
                <a:avLst/>
              </a:prstTxWarp>
              <a:noAutofit/>
            </a:bodyPr>
            <a:lstStyle/>
            <a:p>
              <a:pPr algn="ctr"/>
              <a:r>
                <a:rPr lang="en-US" sz="1050" b="1" dirty="0">
                  <a:solidFill>
                    <a:srgbClr val="FFFFFF"/>
                  </a:solidFill>
                  <a:ea typeface="Times New Roman" panose="02020603050405020304" pitchFamily="18" charset="0"/>
                </a:rPr>
                <a:t>Financial Intermediary**</a:t>
              </a:r>
              <a:endParaRPr lang="en-US" sz="1200" dirty="0">
                <a:latin typeface="Times New Roman" panose="02020603050405020304" pitchFamily="18" charset="0"/>
                <a:ea typeface="Times New Roman" panose="02020603050405020304" pitchFamily="18" charset="0"/>
              </a:endParaRPr>
            </a:p>
          </p:txBody>
        </p:sp>
        <p:cxnSp>
          <p:nvCxnSpPr>
            <p:cNvPr id="32" name="Straight Arrow Connector 31"/>
            <p:cNvCxnSpPr/>
            <p:nvPr/>
          </p:nvCxnSpPr>
          <p:spPr>
            <a:xfrm flipH="1">
              <a:off x="7486971" y="753249"/>
              <a:ext cx="400262"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3" name="Rectangle 44"/>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4" name="TextBox 33"/>
          <p:cNvSpPr txBox="1"/>
          <p:nvPr/>
        </p:nvSpPr>
        <p:spPr>
          <a:xfrm>
            <a:off x="0" y="272534"/>
            <a:ext cx="9182100" cy="890115"/>
          </a:xfrm>
          <a:prstGeom prst="rect">
            <a:avLst/>
          </a:prstGeom>
          <a:solidFill>
            <a:schemeClr val="tx2"/>
          </a:solidFill>
        </p:spPr>
        <p:style>
          <a:lnRef idx="3">
            <a:schemeClr val="lt1"/>
          </a:lnRef>
          <a:fillRef idx="1003">
            <a:schemeClr val="lt2"/>
          </a:fillRef>
          <a:effectRef idx="1">
            <a:schemeClr val="accent1"/>
          </a:effectRef>
          <a:fontRef idx="minor">
            <a:schemeClr val="lt1"/>
          </a:fontRef>
        </p:style>
        <p:txBody>
          <a:bodyPr>
            <a:spAutoFit/>
          </a:bodyPr>
          <a:lstStyle/>
          <a:p>
            <a:pPr>
              <a:lnSpc>
                <a:spcPct val="80000"/>
              </a:lnSpc>
              <a:defRPr/>
            </a:pPr>
            <a:br>
              <a:rPr lang="en-US" altLang="en-US" sz="3200" b="1" dirty="0">
                <a:solidFill>
                  <a:schemeClr val="bg1"/>
                </a:solidFill>
              </a:rPr>
            </a:br>
            <a:r>
              <a:rPr lang="en-US" sz="3200" b="1" dirty="0"/>
              <a:t>ODF Impact Bonds</a:t>
            </a:r>
            <a:endParaRPr lang="en-US" sz="3200" b="1" cap="all" spc="100" dirty="0">
              <a:solidFill>
                <a:schemeClr val="bg1"/>
              </a:solidFill>
              <a:latin typeface="+mj-lt"/>
            </a:endParaRPr>
          </a:p>
        </p:txBody>
      </p:sp>
    </p:spTree>
    <p:extLst>
      <p:ext uri="{BB962C8B-B14F-4D97-AF65-F5344CB8AC3E}">
        <p14:creationId xmlns:p14="http://schemas.microsoft.com/office/powerpoint/2010/main" val="98348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11214" y="953050"/>
            <a:ext cx="6136994" cy="528066"/>
          </a:xfrm>
          <a:prstGeom prst="rect">
            <a:avLst/>
          </a:prstGeom>
        </p:spPr>
        <p:txBody>
          <a:bodyPr vert="horz" lIns="68580" tIns="34290" rIns="68580" bIns="34290" rtlCol="0" anchor="ctr">
            <a:normAutofit fontScale="92500"/>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defTabSz="342900">
              <a:defRPr/>
            </a:pPr>
            <a:r>
              <a:rPr lang="en-AU" sz="2400" b="1" dirty="0">
                <a:solidFill>
                  <a:prstClr val="white"/>
                </a:solidFill>
                <a:latin typeface="Arial"/>
                <a:cs typeface="Arial"/>
              </a:rPr>
              <a:t>UNICEF Enabling Environment Framework</a:t>
            </a:r>
          </a:p>
        </p:txBody>
      </p:sp>
      <p:sp>
        <p:nvSpPr>
          <p:cNvPr id="6" name="Title 2">
            <a:extLst>
              <a:ext uri="{FF2B5EF4-FFF2-40B4-BE49-F238E27FC236}">
                <a16:creationId xmlns:a16="http://schemas.microsoft.com/office/drawing/2014/main" id="{B8600E9F-5F12-491D-97B9-E8F6D5BE4A56}"/>
              </a:ext>
            </a:extLst>
          </p:cNvPr>
          <p:cNvSpPr txBox="1">
            <a:spLocks/>
          </p:cNvSpPr>
          <p:nvPr/>
        </p:nvSpPr>
        <p:spPr>
          <a:xfrm>
            <a:off x="160945" y="106419"/>
            <a:ext cx="8182658" cy="704088"/>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defRPr/>
            </a:pPr>
            <a:r>
              <a:rPr lang="en-US" sz="4400" b="1" dirty="0">
                <a:solidFill>
                  <a:schemeClr val="bg1">
                    <a:lumMod val="95000"/>
                  </a:schemeClr>
                </a:solidFill>
                <a:latin typeface="Arial" panose="020B0604020202020204" pitchFamily="34" charset="0"/>
                <a:cs typeface="Arial" panose="020B0604020202020204" pitchFamily="34" charset="0"/>
              </a:rPr>
              <a:t>What do SDGs mean for WASH financing in general?</a:t>
            </a:r>
            <a:endParaRPr lang="en-AU" sz="3200" b="1" dirty="0">
              <a:solidFill>
                <a:schemeClr val="bg1">
                  <a:lumMod val="95000"/>
                </a:schemeClr>
              </a:solidFill>
              <a:latin typeface="Arial"/>
              <a:cs typeface="Arial"/>
            </a:endParaRPr>
          </a:p>
        </p:txBody>
      </p:sp>
      <p:sp>
        <p:nvSpPr>
          <p:cNvPr id="7" name="Content Placeholder 2">
            <a:extLst>
              <a:ext uri="{FF2B5EF4-FFF2-40B4-BE49-F238E27FC236}">
                <a16:creationId xmlns:a16="http://schemas.microsoft.com/office/drawing/2014/main" id="{DFFE4D41-A20C-4705-BDCD-9E10079F49E7}"/>
              </a:ext>
            </a:extLst>
          </p:cNvPr>
          <p:cNvSpPr txBox="1">
            <a:spLocks/>
          </p:cNvSpPr>
          <p:nvPr/>
        </p:nvSpPr>
        <p:spPr>
          <a:xfrm>
            <a:off x="1051874" y="2132856"/>
            <a:ext cx="4120137" cy="4050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Estimated capital investment to deliver </a:t>
            </a:r>
            <a:r>
              <a:rPr kumimoji="0" lang="en-US" sz="1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universal</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access to </a:t>
            </a:r>
            <a:r>
              <a:rPr kumimoji="0" lang="en-US" sz="1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safely managed </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WASH: $114 billion per year.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This means that countries will have to increase their investment in the water and sanitation sectors by up to </a:t>
            </a:r>
            <a:r>
              <a:rPr kumimoji="0" lang="en-US" sz="1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four times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Sanitation = 60% of estimated costs, particularly urban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Need better targeting to reach poorest countries and populations </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A9F0DE91-A596-42ED-BB02-8615958464E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41652" y="2279975"/>
            <a:ext cx="5261378" cy="3587425"/>
          </a:xfrm>
          <a:prstGeom prst="rect">
            <a:avLst/>
          </a:prstGeom>
          <a:ln>
            <a:solidFill>
              <a:sysClr val="windowText" lastClr="000000"/>
            </a:solidFill>
          </a:ln>
        </p:spPr>
      </p:pic>
      <p:sp>
        <p:nvSpPr>
          <p:cNvPr id="9" name="Title 1">
            <a:extLst>
              <a:ext uri="{FF2B5EF4-FFF2-40B4-BE49-F238E27FC236}">
                <a16:creationId xmlns:a16="http://schemas.microsoft.com/office/drawing/2014/main" id="{FDC8BAF8-C149-4A60-8525-014227999310}"/>
              </a:ext>
            </a:extLst>
          </p:cNvPr>
          <p:cNvSpPr txBox="1">
            <a:spLocks/>
          </p:cNvSpPr>
          <p:nvPr/>
        </p:nvSpPr>
        <p:spPr>
          <a:xfrm>
            <a:off x="1051874" y="1668568"/>
            <a:ext cx="6400800" cy="432048"/>
          </a:xfrm>
          <a:prstGeom prst="rect">
            <a:avLst/>
          </a:prstGeom>
        </p:spPr>
        <p:txBody>
          <a:bodyPr vert="horz" anchor="ctr" anchorCtr="0">
            <a:normAutofit/>
          </a:bodyPr>
          <a:lstStyle>
            <a:lvl1pPr algn="l" rtl="0" eaLnBrk="1" latinLnBrk="0" hangingPunct="1">
              <a:spcBef>
                <a:spcPct val="0"/>
              </a:spcBef>
              <a:buNone/>
              <a:defRPr kumimoji="0" sz="2400" kern="1200">
                <a:solidFill>
                  <a:srgbClr val="0B1F5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0B1F51"/>
                </a:solidFill>
                <a:effectLst/>
                <a:uLnTx/>
                <a:uFillTx/>
                <a:latin typeface="Arial" pitchFamily="34" charset="0"/>
                <a:ea typeface="+mj-ea"/>
                <a:cs typeface="Arial" pitchFamily="34" charset="0"/>
              </a:rPr>
              <a:t>SDGs carry vastly higher price tag than MDGs</a:t>
            </a:r>
          </a:p>
        </p:txBody>
      </p:sp>
      <p:sp>
        <p:nvSpPr>
          <p:cNvPr id="10" name="Rectangle 9">
            <a:extLst>
              <a:ext uri="{FF2B5EF4-FFF2-40B4-BE49-F238E27FC236}">
                <a16:creationId xmlns:a16="http://schemas.microsoft.com/office/drawing/2014/main" id="{94B63C33-FDD3-431A-B342-32CD961A86CB}"/>
              </a:ext>
            </a:extLst>
          </p:cNvPr>
          <p:cNvSpPr/>
          <p:nvPr/>
        </p:nvSpPr>
        <p:spPr>
          <a:xfrm>
            <a:off x="6407837" y="5951102"/>
            <a:ext cx="2929007" cy="300082"/>
          </a:xfrm>
          <a:prstGeom prst="rect">
            <a:avLst/>
          </a:prstGeom>
        </p:spPr>
        <p:txBody>
          <a:bodyPr wrap="none">
            <a:spAutoFit/>
          </a:bodyPr>
          <a:lstStyle/>
          <a:p>
            <a:r>
              <a:rPr lang="en-US" sz="1350" i="1" dirty="0">
                <a:solidFill>
                  <a:prstClr val="black"/>
                </a:solidFill>
                <a:latin typeface="Arial Hebrew" charset="-79"/>
                <a:ea typeface="Arial Hebrew" charset="-79"/>
                <a:cs typeface="Arial Hebrew" charset="-79"/>
              </a:rPr>
              <a:t>Source: Hutton &amp; </a:t>
            </a:r>
            <a:r>
              <a:rPr lang="en-US" sz="1350" i="1" dirty="0" err="1">
                <a:solidFill>
                  <a:prstClr val="black"/>
                </a:solidFill>
                <a:latin typeface="Arial Hebrew" charset="-79"/>
                <a:ea typeface="Arial Hebrew" charset="-79"/>
                <a:cs typeface="Arial Hebrew" charset="-79"/>
              </a:rPr>
              <a:t>Varughese</a:t>
            </a:r>
            <a:r>
              <a:rPr lang="en-US" sz="1350" i="1" dirty="0">
                <a:solidFill>
                  <a:prstClr val="black"/>
                </a:solidFill>
                <a:latin typeface="Arial Hebrew" charset="-79"/>
                <a:ea typeface="Arial Hebrew" charset="-79"/>
                <a:cs typeface="Arial Hebrew" charset="-79"/>
              </a:rPr>
              <a:t> (2016)</a:t>
            </a:r>
          </a:p>
        </p:txBody>
      </p:sp>
    </p:spTree>
    <p:extLst>
      <p:ext uri="{BB962C8B-B14F-4D97-AF65-F5344CB8AC3E}">
        <p14:creationId xmlns:p14="http://schemas.microsoft.com/office/powerpoint/2010/main" val="223631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11214" y="953050"/>
            <a:ext cx="6136994" cy="528066"/>
          </a:xfrm>
          <a:prstGeom prst="rect">
            <a:avLst/>
          </a:prstGeom>
        </p:spPr>
        <p:txBody>
          <a:bodyPr vert="horz" lIns="68580" tIns="34290" rIns="68580" bIns="34290" rtlCol="0" anchor="ctr">
            <a:normAutofit fontScale="92500"/>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defTabSz="342900">
              <a:defRPr/>
            </a:pPr>
            <a:r>
              <a:rPr lang="en-AU" sz="2400" b="1" dirty="0">
                <a:solidFill>
                  <a:prstClr val="white"/>
                </a:solidFill>
                <a:latin typeface="Arial"/>
                <a:cs typeface="Arial"/>
              </a:rPr>
              <a:t>UNICEF Enabling Environment Framework</a:t>
            </a:r>
          </a:p>
        </p:txBody>
      </p:sp>
      <p:pic>
        <p:nvPicPr>
          <p:cNvPr id="4" name="Picture 3"/>
          <p:cNvPicPr/>
          <p:nvPr/>
        </p:nvPicPr>
        <p:blipFill rotWithShape="1">
          <a:blip r:embed="rId2" cstate="email">
            <a:extLst>
              <a:ext uri="{28A0092B-C50C-407E-A947-70E740481C1C}">
                <a14:useLocalDpi xmlns:a14="http://schemas.microsoft.com/office/drawing/2010/main"/>
              </a:ext>
            </a:extLst>
          </a:blip>
          <a:srcRect l="1729" t="8157" r="531" b="1926"/>
          <a:stretch/>
        </p:blipFill>
        <p:spPr bwMode="auto">
          <a:xfrm>
            <a:off x="1611214" y="1539153"/>
            <a:ext cx="8523386" cy="5090247"/>
          </a:xfrm>
          <a:prstGeom prst="rect">
            <a:avLst/>
          </a:prstGeom>
          <a:noFill/>
          <a:ln>
            <a:noFill/>
          </a:ln>
          <a:extLst>
            <a:ext uri="{53640926-AAD7-44D8-BBD7-CCE9431645EC}">
              <a14:shadowObscured xmlns:a14="http://schemas.microsoft.com/office/drawing/2010/main"/>
            </a:ext>
          </a:extLst>
        </p:spPr>
      </p:pic>
      <p:sp>
        <p:nvSpPr>
          <p:cNvPr id="6" name="Title 2">
            <a:extLst>
              <a:ext uri="{FF2B5EF4-FFF2-40B4-BE49-F238E27FC236}">
                <a16:creationId xmlns:a16="http://schemas.microsoft.com/office/drawing/2014/main" id="{B8600E9F-5F12-491D-97B9-E8F6D5BE4A56}"/>
              </a:ext>
            </a:extLst>
          </p:cNvPr>
          <p:cNvSpPr txBox="1">
            <a:spLocks/>
          </p:cNvSpPr>
          <p:nvPr/>
        </p:nvSpPr>
        <p:spPr>
          <a:xfrm>
            <a:off x="-381000" y="45590"/>
            <a:ext cx="10932715"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defRPr/>
            </a:pPr>
            <a:r>
              <a:rPr lang="en-AU" sz="3700" b="1" dirty="0">
                <a:solidFill>
                  <a:schemeClr val="bg1">
                    <a:lumMod val="95000"/>
                  </a:schemeClr>
                </a:solidFill>
                <a:latin typeface="Arial" panose="020B0604020202020204" pitchFamily="34" charset="0"/>
                <a:cs typeface="Arial" panose="020B0604020202020204" pitchFamily="34" charset="0"/>
              </a:rPr>
              <a:t>Enabling Environment Framework</a:t>
            </a:r>
          </a:p>
        </p:txBody>
      </p:sp>
    </p:spTree>
    <p:extLst>
      <p:ext uri="{BB962C8B-B14F-4D97-AF65-F5344CB8AC3E}">
        <p14:creationId xmlns:p14="http://schemas.microsoft.com/office/powerpoint/2010/main" val="141991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8600E9F-5F12-491D-97B9-E8F6D5BE4A56}"/>
              </a:ext>
            </a:extLst>
          </p:cNvPr>
          <p:cNvSpPr txBox="1">
            <a:spLocks/>
          </p:cNvSpPr>
          <p:nvPr/>
        </p:nvSpPr>
        <p:spPr>
          <a:xfrm>
            <a:off x="381000" y="45590"/>
            <a:ext cx="10170715"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defRPr/>
            </a:pPr>
            <a:r>
              <a:rPr lang="en-AU" sz="3700" b="1" dirty="0">
                <a:solidFill>
                  <a:schemeClr val="bg1">
                    <a:lumMod val="95000"/>
                  </a:schemeClr>
                </a:solidFill>
                <a:latin typeface="Arial" panose="020B0604020202020204" pitchFamily="34" charset="0"/>
                <a:cs typeface="Arial" panose="020B0604020202020204" pitchFamily="34" charset="0"/>
              </a:rPr>
              <a:t>Why invest in WASH in Schools</a:t>
            </a:r>
          </a:p>
        </p:txBody>
      </p:sp>
      <p:sp>
        <p:nvSpPr>
          <p:cNvPr id="7" name="Rectangle 6">
            <a:extLst>
              <a:ext uri="{FF2B5EF4-FFF2-40B4-BE49-F238E27FC236}">
                <a16:creationId xmlns:a16="http://schemas.microsoft.com/office/drawing/2014/main" id="{0EC6A778-B967-4B61-B0C0-7B9A90B71E99}"/>
              </a:ext>
            </a:extLst>
          </p:cNvPr>
          <p:cNvSpPr/>
          <p:nvPr/>
        </p:nvSpPr>
        <p:spPr>
          <a:xfrm>
            <a:off x="368710" y="1098519"/>
            <a:ext cx="11561363" cy="5793894"/>
          </a:xfrm>
          <a:prstGeom prst="rect">
            <a:avLst/>
          </a:prstGeom>
        </p:spPr>
        <p:txBody>
          <a:bodyPr wrap="square">
            <a:spAutoFit/>
          </a:bodyPr>
          <a:lstStyle/>
          <a:p>
            <a:r>
              <a:rPr lang="en-US" dirty="0">
                <a:solidFill>
                  <a:prstClr val="black"/>
                </a:solidFill>
                <a:latin typeface="Calibri" panose="020F0502020204030204"/>
              </a:rPr>
              <a:t>Access to water and sanitation is a human right – </a:t>
            </a:r>
            <a:r>
              <a:rPr lang="en-US" b="1" dirty="0">
                <a:solidFill>
                  <a:prstClr val="black"/>
                </a:solidFill>
                <a:latin typeface="Calibri" panose="020F0502020204030204"/>
              </a:rPr>
              <a:t>UNICEF’s mandate for children.</a:t>
            </a:r>
          </a:p>
          <a:p>
            <a:endParaRPr lang="en-US" sz="750" dirty="0">
              <a:solidFill>
                <a:prstClr val="black"/>
              </a:solidFill>
              <a:latin typeface="Calibri" panose="020F0502020204030204"/>
            </a:endParaRPr>
          </a:p>
          <a:p>
            <a:r>
              <a:rPr lang="en-US" dirty="0">
                <a:solidFill>
                  <a:prstClr val="black"/>
                </a:solidFill>
                <a:latin typeface="Calibri" panose="020F0502020204030204"/>
              </a:rPr>
              <a:t>Why should governments invest in WASH?</a:t>
            </a:r>
            <a:r>
              <a:rPr lang="en-US" dirty="0"/>
              <a:t> </a:t>
            </a:r>
          </a:p>
          <a:p>
            <a:endParaRPr lang="en-US" dirty="0"/>
          </a:p>
          <a:p>
            <a:pPr marL="2571750" lvl="5" indent="-285750">
              <a:buFont typeface="Arial" panose="020B0604020202020204" pitchFamily="34" charset="0"/>
              <a:buChar char="•"/>
            </a:pPr>
            <a:r>
              <a:rPr lang="en-US" b="1" dirty="0"/>
              <a:t>WASH in schools can lead to the spread of preventable disease and increase</a:t>
            </a:r>
          </a:p>
          <a:p>
            <a:pPr marL="2571750" lvl="5" indent="-285750">
              <a:buFont typeface="Arial" panose="020B0604020202020204" pitchFamily="34" charset="0"/>
              <a:buChar char="•"/>
            </a:pPr>
            <a:r>
              <a:rPr lang="en-US" b="1" dirty="0"/>
              <a:t>Reduced school absences, especially among women</a:t>
            </a:r>
          </a:p>
          <a:p>
            <a:pPr marL="2571750" lvl="5" indent="-285750">
              <a:buFont typeface="Arial" panose="020B0604020202020204" pitchFamily="34" charset="0"/>
              <a:buChar char="•"/>
            </a:pPr>
            <a:r>
              <a:rPr lang="en-US" b="1" dirty="0"/>
              <a:t>Improve ability to learn better in safe environment</a:t>
            </a:r>
          </a:p>
          <a:p>
            <a:pPr marL="285750" indent="-285750">
              <a:buFont typeface="Arial" panose="020B0604020202020204" pitchFamily="34" charset="0"/>
              <a:buChar char="•"/>
            </a:pPr>
            <a:endParaRPr lang="en-US" b="1" dirty="0"/>
          </a:p>
          <a:p>
            <a:endParaRPr lang="en-US" dirty="0">
              <a:solidFill>
                <a:prstClr val="black"/>
              </a:solidFill>
              <a:latin typeface="Calibri" panose="020F0502020204030204"/>
            </a:endParaRPr>
          </a:p>
          <a:p>
            <a:endParaRPr lang="en-US" dirty="0">
              <a:solidFill>
                <a:prstClr val="black"/>
              </a:solidFill>
              <a:latin typeface="Calibri" panose="020F0502020204030204"/>
            </a:endParaRPr>
          </a:p>
          <a:p>
            <a:endParaRPr lang="en-US" dirty="0">
              <a:solidFill>
                <a:prstClr val="black"/>
              </a:solidFill>
              <a:latin typeface="Calibri" panose="020F0502020204030204"/>
            </a:endParaRPr>
          </a:p>
          <a:p>
            <a:endParaRPr lang="en-US" dirty="0">
              <a:solidFill>
                <a:prstClr val="black"/>
              </a:solidFill>
              <a:latin typeface="Calibri" panose="020F0502020204030204"/>
            </a:endParaRPr>
          </a:p>
          <a:p>
            <a:endParaRPr lang="en-US" dirty="0">
              <a:solidFill>
                <a:prstClr val="black"/>
              </a:solidFill>
              <a:latin typeface="Calibri" panose="020F0502020204030204"/>
            </a:endParaRPr>
          </a:p>
          <a:p>
            <a:endParaRPr lang="en-US" dirty="0">
              <a:solidFill>
                <a:prstClr val="black"/>
              </a:solidFill>
              <a:latin typeface="Calibri" panose="020F0502020204030204"/>
            </a:endParaRPr>
          </a:p>
          <a:p>
            <a:endParaRPr lang="en-US" dirty="0">
              <a:solidFill>
                <a:prstClr val="black"/>
              </a:solidFill>
              <a:latin typeface="Calibri" panose="020F0502020204030204"/>
            </a:endParaRPr>
          </a:p>
          <a:p>
            <a:endParaRPr lang="en-US" dirty="0">
              <a:solidFill>
                <a:prstClr val="black"/>
              </a:solidFill>
              <a:latin typeface="Calibri" panose="020F0502020204030204"/>
            </a:endParaRPr>
          </a:p>
          <a:p>
            <a:pPr algn="ctr"/>
            <a:endParaRPr lang="en-GB" sz="1500" b="1" kern="0" dirty="0">
              <a:solidFill>
                <a:srgbClr val="021F43"/>
              </a:solidFill>
              <a:latin typeface="Arial"/>
            </a:endParaRPr>
          </a:p>
          <a:p>
            <a:pPr algn="ctr"/>
            <a:endParaRPr lang="en-GB" sz="1500" b="1" kern="0" dirty="0">
              <a:solidFill>
                <a:srgbClr val="021F43"/>
              </a:solidFill>
              <a:latin typeface="Arial"/>
            </a:endParaRPr>
          </a:p>
          <a:p>
            <a:pPr algn="ctr"/>
            <a:r>
              <a:rPr lang="en-GB" sz="1500" b="1" kern="0" dirty="0">
                <a:solidFill>
                  <a:srgbClr val="021F43"/>
                </a:solidFill>
                <a:latin typeface="Arial"/>
              </a:rPr>
              <a:t>In general the use of </a:t>
            </a:r>
            <a:r>
              <a:rPr lang="en-GB" sz="1500" b="1" u="sng" kern="0" dirty="0">
                <a:solidFill>
                  <a:srgbClr val="FF0000"/>
                </a:solidFill>
                <a:latin typeface="Arial"/>
              </a:rPr>
              <a:t>public finance</a:t>
            </a:r>
            <a:r>
              <a:rPr lang="en-GB" sz="1500" b="1" kern="0" dirty="0">
                <a:solidFill>
                  <a:srgbClr val="021F43"/>
                </a:solidFill>
                <a:latin typeface="Arial"/>
              </a:rPr>
              <a:t> is justified</a:t>
            </a:r>
            <a:r>
              <a:rPr lang="en-GB" sz="1500" kern="0" dirty="0">
                <a:solidFill>
                  <a:srgbClr val="021F43"/>
                </a:solidFill>
                <a:latin typeface="Arial"/>
              </a:rPr>
              <a:t>:</a:t>
            </a:r>
          </a:p>
          <a:p>
            <a:pPr marL="214313" indent="-214313" algn="ctr">
              <a:buFont typeface="Arial" panose="020B0604020202020204" pitchFamily="34" charset="0"/>
              <a:buChar char="•"/>
            </a:pPr>
            <a:r>
              <a:rPr lang="en-GB" sz="1500" kern="0" dirty="0">
                <a:solidFill>
                  <a:srgbClr val="021F43"/>
                </a:solidFill>
                <a:latin typeface="Arial"/>
              </a:rPr>
              <a:t>When the spending provides </a:t>
            </a:r>
            <a:r>
              <a:rPr lang="en-GB" sz="1500" b="1" u="sng" kern="0" dirty="0">
                <a:solidFill>
                  <a:srgbClr val="021F43"/>
                </a:solidFill>
                <a:latin typeface="Arial"/>
              </a:rPr>
              <a:t>public goods</a:t>
            </a:r>
            <a:r>
              <a:rPr lang="en-GB" sz="1500" kern="0" dirty="0">
                <a:solidFill>
                  <a:srgbClr val="021F43"/>
                </a:solidFill>
                <a:latin typeface="Arial"/>
              </a:rPr>
              <a:t>, or</a:t>
            </a:r>
          </a:p>
          <a:p>
            <a:pPr marL="214313" indent="-214313" algn="ctr">
              <a:buFont typeface="Arial" panose="020B0604020202020204" pitchFamily="34" charset="0"/>
              <a:buChar char="•"/>
            </a:pPr>
            <a:r>
              <a:rPr lang="en-GB" sz="1500" kern="0" dirty="0">
                <a:solidFill>
                  <a:srgbClr val="021F43"/>
                </a:solidFill>
                <a:latin typeface="Arial"/>
              </a:rPr>
              <a:t>When the intervention addresses </a:t>
            </a:r>
            <a:r>
              <a:rPr lang="en-GB" sz="1500" b="1" u="sng" kern="0" dirty="0">
                <a:solidFill>
                  <a:srgbClr val="021F43"/>
                </a:solidFill>
                <a:latin typeface="Arial"/>
              </a:rPr>
              <a:t>externalities</a:t>
            </a:r>
            <a:endParaRPr lang="en-US"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AE558F3E-8532-4BAF-AB1B-9E5D24C46A7E}"/>
              </a:ext>
            </a:extLst>
          </p:cNvPr>
          <p:cNvSpPr txBox="1"/>
          <p:nvPr/>
        </p:nvSpPr>
        <p:spPr>
          <a:xfrm>
            <a:off x="368710" y="3581400"/>
            <a:ext cx="3638550" cy="2554545"/>
          </a:xfrm>
          <a:prstGeom prst="rect">
            <a:avLst/>
          </a:prstGeom>
          <a:noFill/>
        </p:spPr>
        <p:txBody>
          <a:bodyPr wrap="square" rtlCol="0">
            <a:spAutoFit/>
          </a:bodyPr>
          <a:lstStyle/>
          <a:p>
            <a:r>
              <a:rPr lang="en-US" sz="2000" b="1" dirty="0">
                <a:solidFill>
                  <a:srgbClr val="5B9BD5"/>
                </a:solidFill>
                <a:latin typeface="Calibri" panose="020F0502020204030204"/>
              </a:rPr>
              <a:t>Water:</a:t>
            </a:r>
          </a:p>
          <a:p>
            <a:pPr marL="257175" indent="-257175">
              <a:buFont typeface="Arial" panose="020B0604020202020204" pitchFamily="34" charset="0"/>
              <a:buChar char="•"/>
            </a:pPr>
            <a:r>
              <a:rPr lang="en-US" sz="2000" b="1" dirty="0">
                <a:solidFill>
                  <a:srgbClr val="5B9BD5"/>
                </a:solidFill>
                <a:latin typeface="Calibri" panose="020F0502020204030204"/>
              </a:rPr>
              <a:t>Water is essential for life. Access to water should not be left to the market due to risk that water prices will exclude the poor and vulnerable. There is an obligation for governments to intervene.</a:t>
            </a:r>
          </a:p>
        </p:txBody>
      </p:sp>
      <p:sp>
        <p:nvSpPr>
          <p:cNvPr id="9" name="TextBox 8">
            <a:extLst>
              <a:ext uri="{FF2B5EF4-FFF2-40B4-BE49-F238E27FC236}">
                <a16:creationId xmlns:a16="http://schemas.microsoft.com/office/drawing/2014/main" id="{C91877FC-C4B6-41F0-A8B4-A021B0BF73EC}"/>
              </a:ext>
            </a:extLst>
          </p:cNvPr>
          <p:cNvSpPr txBox="1"/>
          <p:nvPr/>
        </p:nvSpPr>
        <p:spPr>
          <a:xfrm>
            <a:off x="8184740" y="3505200"/>
            <a:ext cx="3638550" cy="2554545"/>
          </a:xfrm>
          <a:prstGeom prst="rect">
            <a:avLst/>
          </a:prstGeom>
          <a:noFill/>
        </p:spPr>
        <p:txBody>
          <a:bodyPr wrap="square" rtlCol="0">
            <a:spAutoFit/>
          </a:bodyPr>
          <a:lstStyle/>
          <a:p>
            <a:r>
              <a:rPr lang="en-US" sz="2000" b="1" dirty="0">
                <a:solidFill>
                  <a:srgbClr val="5B9BD5"/>
                </a:solidFill>
                <a:latin typeface="Calibri" panose="020F0502020204030204"/>
              </a:rPr>
              <a:t>Sanitation:</a:t>
            </a:r>
          </a:p>
          <a:p>
            <a:pPr marL="257175" indent="-257175">
              <a:buFont typeface="Arial" panose="020B0604020202020204" pitchFamily="34" charset="0"/>
              <a:buChar char="•"/>
            </a:pPr>
            <a:r>
              <a:rPr lang="en-US" sz="2000" b="1" dirty="0">
                <a:solidFill>
                  <a:srgbClr val="5B9BD5"/>
                </a:solidFill>
                <a:latin typeface="Calibri" panose="020F0502020204030204"/>
              </a:rPr>
              <a:t>Sanitation is a private good that offers public benefits.  The use of public finance to support sanitation is justified because it provides benefits for society, not just the individual.  </a:t>
            </a:r>
          </a:p>
        </p:txBody>
      </p:sp>
    </p:spTree>
    <p:extLst>
      <p:ext uri="{BB962C8B-B14F-4D97-AF65-F5344CB8AC3E}">
        <p14:creationId xmlns:p14="http://schemas.microsoft.com/office/powerpoint/2010/main" val="324398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D574-7C5B-459C-B4BE-369294D85E55}"/>
              </a:ext>
            </a:extLst>
          </p:cNvPr>
          <p:cNvSpPr>
            <a:spLocks noGrp="1"/>
          </p:cNvSpPr>
          <p:nvPr>
            <p:ph type="ctrTitle"/>
          </p:nvPr>
        </p:nvSpPr>
        <p:spPr/>
        <p:txBody>
          <a:bodyPr>
            <a:noAutofit/>
          </a:bodyPr>
          <a:lstStyle/>
          <a:p>
            <a:r>
              <a:rPr lang="en-US" sz="3700" b="1" dirty="0">
                <a:solidFill>
                  <a:schemeClr val="bg1">
                    <a:lumMod val="95000"/>
                  </a:schemeClr>
                </a:solidFill>
                <a:latin typeface="Arial" panose="020B0604020202020204" pitchFamily="34" charset="0"/>
                <a:cs typeface="Arial" panose="020B0604020202020204" pitchFamily="34" charset="0"/>
              </a:rPr>
              <a:t>SDG implication in Programming</a:t>
            </a:r>
          </a:p>
        </p:txBody>
      </p:sp>
      <p:sp>
        <p:nvSpPr>
          <p:cNvPr id="4" name="Rounded Rectangle 23">
            <a:extLst>
              <a:ext uri="{FF2B5EF4-FFF2-40B4-BE49-F238E27FC236}">
                <a16:creationId xmlns:a16="http://schemas.microsoft.com/office/drawing/2014/main" id="{143E1B65-3A78-4766-935A-1907F14C1D16}"/>
              </a:ext>
            </a:extLst>
          </p:cNvPr>
          <p:cNvSpPr/>
          <p:nvPr/>
        </p:nvSpPr>
        <p:spPr>
          <a:xfrm>
            <a:off x="6806394" y="1704895"/>
            <a:ext cx="2520392" cy="4290752"/>
          </a:xfrm>
          <a:prstGeom prst="roundRect">
            <a:avLst/>
          </a:prstGeom>
          <a:solidFill>
            <a:schemeClr val="bg1">
              <a:alpha val="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5" name="Rounded Rectangle 9">
            <a:extLst>
              <a:ext uri="{FF2B5EF4-FFF2-40B4-BE49-F238E27FC236}">
                <a16:creationId xmlns:a16="http://schemas.microsoft.com/office/drawing/2014/main" id="{C4AF83FF-02C6-449B-9BC4-67E4F548AD34}"/>
              </a:ext>
            </a:extLst>
          </p:cNvPr>
          <p:cNvSpPr/>
          <p:nvPr/>
        </p:nvSpPr>
        <p:spPr>
          <a:xfrm>
            <a:off x="4031103" y="1923714"/>
            <a:ext cx="2469117" cy="635417"/>
          </a:xfrm>
          <a:prstGeom prst="roundRect">
            <a:avLst/>
          </a:prstGeom>
          <a:solidFill>
            <a:srgbClr val="FFFF00"/>
          </a:solidFill>
          <a:ln w="11429" cap="flat" cmpd="sng" algn="ctr">
            <a:solidFill>
              <a:srgbClr val="8FB08C">
                <a:shade val="50000"/>
              </a:srgbClr>
            </a:solidFill>
            <a:prstDash val="sysDash"/>
          </a:ln>
          <a:effectLst/>
        </p:spPr>
        <p:txBody>
          <a:bodyPr rtlCol="0" anchor="ctr"/>
          <a:lstStyle/>
          <a:p>
            <a:pPr algn="ctr" defTabSz="685800">
              <a:defRPr/>
            </a:pPr>
            <a:r>
              <a:rPr lang="en-GB" sz="1200" b="1" kern="0" dirty="0">
                <a:solidFill>
                  <a:prstClr val="black"/>
                </a:solidFill>
                <a:latin typeface="Calibri"/>
              </a:rPr>
              <a:t>1. Assess need</a:t>
            </a:r>
          </a:p>
          <a:p>
            <a:pPr algn="ctr" defTabSz="685800">
              <a:defRPr/>
            </a:pPr>
            <a:r>
              <a:rPr lang="en-GB" sz="1200" kern="0" dirty="0">
                <a:solidFill>
                  <a:prstClr val="black"/>
                </a:solidFill>
                <a:latin typeface="Calibri"/>
              </a:rPr>
              <a:t>Greatest deficits in </a:t>
            </a:r>
            <a:r>
              <a:rPr lang="en-GB" sz="1200" b="1" kern="0" dirty="0">
                <a:solidFill>
                  <a:prstClr val="black"/>
                </a:solidFill>
                <a:latin typeface="Calibri"/>
              </a:rPr>
              <a:t>WINS </a:t>
            </a:r>
            <a:r>
              <a:rPr lang="en-GB" sz="1200" kern="0" dirty="0">
                <a:solidFill>
                  <a:prstClr val="black"/>
                </a:solidFill>
                <a:latin typeface="Calibri"/>
              </a:rPr>
              <a:t>outcomes, sector targets</a:t>
            </a:r>
          </a:p>
        </p:txBody>
      </p:sp>
      <p:sp>
        <p:nvSpPr>
          <p:cNvPr id="6" name="Rounded Rectangle 13">
            <a:extLst>
              <a:ext uri="{FF2B5EF4-FFF2-40B4-BE49-F238E27FC236}">
                <a16:creationId xmlns:a16="http://schemas.microsoft.com/office/drawing/2014/main" id="{5171EFC4-D8E9-431B-9329-4E29BD0C40AE}"/>
              </a:ext>
            </a:extLst>
          </p:cNvPr>
          <p:cNvSpPr/>
          <p:nvPr/>
        </p:nvSpPr>
        <p:spPr>
          <a:xfrm>
            <a:off x="4029984" y="2693535"/>
            <a:ext cx="2469117" cy="598192"/>
          </a:xfrm>
          <a:prstGeom prst="roundRect">
            <a:avLst/>
          </a:prstGeom>
          <a:solidFill>
            <a:srgbClr val="FFFF00"/>
          </a:solidFill>
          <a:ln w="11429" cap="flat" cmpd="sng" algn="ctr">
            <a:solidFill>
              <a:srgbClr val="8FB08C">
                <a:shade val="50000"/>
              </a:srgbClr>
            </a:solidFill>
            <a:prstDash val="sysDash"/>
          </a:ln>
          <a:effectLst/>
        </p:spPr>
        <p:txBody>
          <a:bodyPr rtlCol="0" anchor="ctr"/>
          <a:lstStyle/>
          <a:p>
            <a:pPr algn="ctr" defTabSz="685800">
              <a:defRPr/>
            </a:pPr>
            <a:r>
              <a:rPr lang="en-GB" sz="1200" b="1" kern="0" dirty="0">
                <a:solidFill>
                  <a:prstClr val="black"/>
                </a:solidFill>
                <a:latin typeface="Calibri"/>
              </a:rPr>
              <a:t>2. Sector strategy</a:t>
            </a:r>
          </a:p>
          <a:p>
            <a:pPr algn="ctr" defTabSz="685800">
              <a:defRPr/>
            </a:pPr>
            <a:r>
              <a:rPr lang="en-GB" sz="1200" kern="0" dirty="0">
                <a:solidFill>
                  <a:prstClr val="black"/>
                </a:solidFill>
                <a:latin typeface="Calibri"/>
              </a:rPr>
              <a:t>For all the sector in </a:t>
            </a:r>
            <a:r>
              <a:rPr lang="en-GB" sz="1200" b="1" kern="0" dirty="0">
                <a:solidFill>
                  <a:prstClr val="black"/>
                </a:solidFill>
                <a:latin typeface="Calibri"/>
              </a:rPr>
              <a:t>Schools</a:t>
            </a:r>
          </a:p>
        </p:txBody>
      </p:sp>
      <p:sp>
        <p:nvSpPr>
          <p:cNvPr id="7" name="Rounded Rectangle 18">
            <a:extLst>
              <a:ext uri="{FF2B5EF4-FFF2-40B4-BE49-F238E27FC236}">
                <a16:creationId xmlns:a16="http://schemas.microsoft.com/office/drawing/2014/main" id="{9A3F3CB7-DAAD-4654-8330-D7263D92521E}"/>
              </a:ext>
            </a:extLst>
          </p:cNvPr>
          <p:cNvSpPr/>
          <p:nvPr/>
        </p:nvSpPr>
        <p:spPr>
          <a:xfrm>
            <a:off x="4012770" y="4093933"/>
            <a:ext cx="2478261" cy="1120345"/>
          </a:xfrm>
          <a:prstGeom prst="roundRect">
            <a:avLst/>
          </a:prstGeom>
          <a:solidFill>
            <a:srgbClr val="92D050"/>
          </a:solidFill>
          <a:ln w="11429" cap="flat" cmpd="sng" algn="ctr">
            <a:solidFill>
              <a:srgbClr val="8FB08C">
                <a:shade val="50000"/>
              </a:srgbClr>
            </a:solidFill>
            <a:prstDash val="sysDash"/>
          </a:ln>
          <a:effectLst/>
        </p:spPr>
        <p:txBody>
          <a:bodyPr rtlCol="0" anchor="ctr"/>
          <a:lstStyle/>
          <a:p>
            <a:pPr algn="ctr" defTabSz="685800">
              <a:defRPr/>
            </a:pPr>
            <a:r>
              <a:rPr lang="en-GB" sz="1200" b="1" kern="0" dirty="0">
                <a:solidFill>
                  <a:prstClr val="black"/>
                </a:solidFill>
                <a:latin typeface="Calibri"/>
              </a:rPr>
              <a:t>4. Funding and financing strategy </a:t>
            </a:r>
          </a:p>
          <a:p>
            <a:pPr algn="ctr" defTabSz="685800">
              <a:defRPr/>
            </a:pPr>
            <a:r>
              <a:rPr lang="en-GB" sz="1200" kern="0" dirty="0">
                <a:solidFill>
                  <a:prstClr val="black"/>
                </a:solidFill>
                <a:latin typeface="Calibri"/>
              </a:rPr>
              <a:t>Intended flows of funds from</a:t>
            </a:r>
          </a:p>
          <a:p>
            <a:pPr algn="ctr" defTabSz="685800">
              <a:defRPr/>
            </a:pPr>
            <a:r>
              <a:rPr lang="en-GB" sz="1200" kern="0" dirty="0">
                <a:solidFill>
                  <a:prstClr val="black"/>
                </a:solidFill>
                <a:latin typeface="Calibri"/>
              </a:rPr>
              <a:t>sources</a:t>
            </a:r>
            <a:endParaRPr lang="en-GB" sz="1200" kern="0" dirty="0">
              <a:solidFill>
                <a:prstClr val="black"/>
              </a:solidFill>
              <a:latin typeface="Calibri"/>
              <a:sym typeface="Wingdings" panose="05000000000000000000" pitchFamily="2" charset="2"/>
            </a:endParaRPr>
          </a:p>
          <a:p>
            <a:pPr algn="ctr" defTabSz="685800">
              <a:defRPr/>
            </a:pPr>
            <a:r>
              <a:rPr lang="en-GB" sz="1200" kern="0" dirty="0">
                <a:solidFill>
                  <a:prstClr val="black"/>
                </a:solidFill>
                <a:latin typeface="Calibri"/>
                <a:sym typeface="Wingdings" panose="05000000000000000000" pitchFamily="2" charset="2"/>
              </a:rPr>
              <a:t>(reconsider strategy if flows insufficient to meet targets)</a:t>
            </a:r>
            <a:endParaRPr lang="en-GB" sz="1200" kern="0" dirty="0">
              <a:solidFill>
                <a:prstClr val="black"/>
              </a:solidFill>
              <a:latin typeface="Calibri"/>
            </a:endParaRPr>
          </a:p>
        </p:txBody>
      </p:sp>
      <p:sp>
        <p:nvSpPr>
          <p:cNvPr id="8" name="Rounded Rectangle 20">
            <a:extLst>
              <a:ext uri="{FF2B5EF4-FFF2-40B4-BE49-F238E27FC236}">
                <a16:creationId xmlns:a16="http://schemas.microsoft.com/office/drawing/2014/main" id="{E6A4FF2A-4356-433F-BA75-5DC41A86444F}"/>
              </a:ext>
            </a:extLst>
          </p:cNvPr>
          <p:cNvSpPr/>
          <p:nvPr/>
        </p:nvSpPr>
        <p:spPr>
          <a:xfrm>
            <a:off x="6966360" y="4685685"/>
            <a:ext cx="2270547" cy="1117385"/>
          </a:xfrm>
          <a:prstGeom prst="roundRect">
            <a:avLst/>
          </a:prstGeom>
          <a:solidFill>
            <a:srgbClr val="00B0F0"/>
          </a:solidFill>
          <a:ln w="11429" cap="flat" cmpd="sng" algn="ctr">
            <a:solidFill>
              <a:srgbClr val="8FB08C">
                <a:shade val="50000"/>
              </a:srgbClr>
            </a:solidFill>
            <a:prstDash val="sysDash"/>
          </a:ln>
          <a:effectLst/>
        </p:spPr>
        <p:txBody>
          <a:bodyPr rtlCol="0" anchor="ctr"/>
          <a:lstStyle/>
          <a:p>
            <a:pPr algn="ctr" defTabSz="685800">
              <a:defRPr/>
            </a:pPr>
            <a:r>
              <a:rPr lang="en-GB" sz="1200" b="1" kern="0" dirty="0">
                <a:solidFill>
                  <a:prstClr val="white"/>
                </a:solidFill>
                <a:latin typeface="Calibri"/>
              </a:rPr>
              <a:t>E</a:t>
            </a:r>
            <a:r>
              <a:rPr lang="en-GB" sz="1200" b="1" kern="0" dirty="0">
                <a:solidFill>
                  <a:prstClr val="black"/>
                </a:solidFill>
                <a:latin typeface="Calibri"/>
              </a:rPr>
              <a:t>fficiency:</a:t>
            </a:r>
          </a:p>
          <a:p>
            <a:pPr algn="ctr" defTabSz="685800">
              <a:defRPr/>
            </a:pPr>
            <a:r>
              <a:rPr lang="en-GB" sz="1200" b="1" kern="0" dirty="0">
                <a:solidFill>
                  <a:prstClr val="black"/>
                </a:solidFill>
                <a:latin typeface="Calibri"/>
              </a:rPr>
              <a:t>Best use of inputs?</a:t>
            </a:r>
          </a:p>
          <a:p>
            <a:pPr algn="ctr" defTabSz="685800">
              <a:defRPr/>
            </a:pPr>
            <a:r>
              <a:rPr lang="en-GB" sz="1200" kern="0" dirty="0">
                <a:solidFill>
                  <a:prstClr val="black"/>
                </a:solidFill>
                <a:latin typeface="Calibri"/>
              </a:rPr>
              <a:t>Allocative (right distribution) and technical (right approach)</a:t>
            </a:r>
          </a:p>
        </p:txBody>
      </p:sp>
      <p:sp>
        <p:nvSpPr>
          <p:cNvPr id="9" name="Rounded Rectangle 28">
            <a:extLst>
              <a:ext uri="{FF2B5EF4-FFF2-40B4-BE49-F238E27FC236}">
                <a16:creationId xmlns:a16="http://schemas.microsoft.com/office/drawing/2014/main" id="{511D45C6-5305-4AE4-A472-E54CF27E825E}"/>
              </a:ext>
            </a:extLst>
          </p:cNvPr>
          <p:cNvSpPr/>
          <p:nvPr/>
        </p:nvSpPr>
        <p:spPr>
          <a:xfrm>
            <a:off x="4022151" y="3413724"/>
            <a:ext cx="2469117" cy="565509"/>
          </a:xfrm>
          <a:prstGeom prst="roundRect">
            <a:avLst/>
          </a:prstGeom>
          <a:solidFill>
            <a:srgbClr val="FFFF00"/>
          </a:solidFill>
          <a:ln w="11429" cap="flat" cmpd="sng" algn="ctr">
            <a:solidFill>
              <a:srgbClr val="8FB08C">
                <a:shade val="50000"/>
              </a:srgbClr>
            </a:solidFill>
            <a:prstDash val="sysDash"/>
          </a:ln>
          <a:effectLst/>
        </p:spPr>
        <p:txBody>
          <a:bodyPr rtlCol="0" anchor="ctr"/>
          <a:lstStyle/>
          <a:p>
            <a:pPr algn="ctr" defTabSz="685800">
              <a:defRPr/>
            </a:pPr>
            <a:r>
              <a:rPr lang="en-GB" sz="1200" b="1" kern="0" dirty="0">
                <a:solidFill>
                  <a:prstClr val="black"/>
                </a:solidFill>
                <a:latin typeface="Calibri"/>
              </a:rPr>
              <a:t>3. Costing</a:t>
            </a:r>
          </a:p>
          <a:p>
            <a:pPr algn="ctr" defTabSz="685800">
              <a:defRPr/>
            </a:pPr>
            <a:r>
              <a:rPr lang="en-GB" sz="1200" kern="0" dirty="0">
                <a:solidFill>
                  <a:prstClr val="black"/>
                </a:solidFill>
                <a:latin typeface="Calibri"/>
              </a:rPr>
              <a:t>Costs of achieving targets, financing gap</a:t>
            </a:r>
          </a:p>
        </p:txBody>
      </p:sp>
      <p:sp>
        <p:nvSpPr>
          <p:cNvPr id="10" name="Rounded Rectangle 29">
            <a:extLst>
              <a:ext uri="{FF2B5EF4-FFF2-40B4-BE49-F238E27FC236}">
                <a16:creationId xmlns:a16="http://schemas.microsoft.com/office/drawing/2014/main" id="{BECF6D1B-806C-4761-AE1D-144690743B17}"/>
              </a:ext>
            </a:extLst>
          </p:cNvPr>
          <p:cNvSpPr/>
          <p:nvPr/>
        </p:nvSpPr>
        <p:spPr>
          <a:xfrm>
            <a:off x="4012770" y="5295929"/>
            <a:ext cx="2478261" cy="507141"/>
          </a:xfrm>
          <a:prstGeom prst="roundRect">
            <a:avLst/>
          </a:prstGeom>
          <a:solidFill>
            <a:srgbClr val="FFFF00"/>
          </a:solidFill>
          <a:ln w="11429" cap="flat" cmpd="sng" algn="ctr">
            <a:solidFill>
              <a:srgbClr val="8FB08C">
                <a:shade val="50000"/>
              </a:srgbClr>
            </a:solidFill>
            <a:prstDash val="sysDash"/>
          </a:ln>
          <a:effectLst/>
        </p:spPr>
        <p:txBody>
          <a:bodyPr rtlCol="0" anchor="ctr"/>
          <a:lstStyle/>
          <a:p>
            <a:pPr algn="ctr" defTabSz="685800">
              <a:defRPr/>
            </a:pPr>
            <a:r>
              <a:rPr lang="en-GB" sz="1200" b="1" kern="0" dirty="0">
                <a:solidFill>
                  <a:prstClr val="black"/>
                </a:solidFill>
                <a:latin typeface="Calibri"/>
              </a:rPr>
              <a:t>5. Analysis of service use</a:t>
            </a:r>
          </a:p>
          <a:p>
            <a:pPr algn="ctr" defTabSz="685800">
              <a:defRPr/>
            </a:pPr>
            <a:r>
              <a:rPr lang="en-GB" sz="1200" kern="0" dirty="0">
                <a:solidFill>
                  <a:prstClr val="black"/>
                </a:solidFill>
                <a:latin typeface="Calibri"/>
              </a:rPr>
              <a:t>Uptake, quality and equity</a:t>
            </a:r>
          </a:p>
        </p:txBody>
      </p:sp>
      <p:sp>
        <p:nvSpPr>
          <p:cNvPr id="11" name="TextBox 10">
            <a:extLst>
              <a:ext uri="{FF2B5EF4-FFF2-40B4-BE49-F238E27FC236}">
                <a16:creationId xmlns:a16="http://schemas.microsoft.com/office/drawing/2014/main" id="{8FD5703C-D409-4980-B884-97521071D200}"/>
              </a:ext>
            </a:extLst>
          </p:cNvPr>
          <p:cNvSpPr txBox="1"/>
          <p:nvPr/>
        </p:nvSpPr>
        <p:spPr>
          <a:xfrm>
            <a:off x="4062720" y="1614731"/>
            <a:ext cx="2387979" cy="300082"/>
          </a:xfrm>
          <a:prstGeom prst="rect">
            <a:avLst/>
          </a:prstGeom>
          <a:noFill/>
        </p:spPr>
        <p:txBody>
          <a:bodyPr wrap="square" rtlCol="0">
            <a:spAutoFit/>
          </a:bodyPr>
          <a:lstStyle/>
          <a:p>
            <a:pPr algn="ctr" defTabSz="685800">
              <a:defRPr/>
            </a:pPr>
            <a:r>
              <a:rPr lang="en-GB" sz="1350" b="1" dirty="0">
                <a:solidFill>
                  <a:prstClr val="black"/>
                </a:solidFill>
                <a:latin typeface="Calibri"/>
              </a:rPr>
              <a:t>Steps in strategy development</a:t>
            </a:r>
          </a:p>
        </p:txBody>
      </p:sp>
      <p:sp>
        <p:nvSpPr>
          <p:cNvPr id="12" name="Rounded Rectangle 33">
            <a:extLst>
              <a:ext uri="{FF2B5EF4-FFF2-40B4-BE49-F238E27FC236}">
                <a16:creationId xmlns:a16="http://schemas.microsoft.com/office/drawing/2014/main" id="{29DD788E-CDFA-402C-AC01-4E067A9A1287}"/>
              </a:ext>
            </a:extLst>
          </p:cNvPr>
          <p:cNvSpPr/>
          <p:nvPr/>
        </p:nvSpPr>
        <p:spPr>
          <a:xfrm>
            <a:off x="1828800" y="1843396"/>
            <a:ext cx="1918557" cy="1334798"/>
          </a:xfrm>
          <a:prstGeom prst="roundRect">
            <a:avLst/>
          </a:prstGeom>
          <a:solidFill>
            <a:srgbClr val="FFC000"/>
          </a:solidFill>
          <a:ln w="11429" cap="flat" cmpd="sng" algn="ctr">
            <a:solidFill>
              <a:srgbClr val="8FB08C">
                <a:shade val="50000"/>
              </a:srgbClr>
            </a:solidFill>
            <a:prstDash val="sysDash"/>
          </a:ln>
          <a:effectLst/>
        </p:spPr>
        <p:txBody>
          <a:bodyPr rtlCol="0" anchor="ctr"/>
          <a:lstStyle/>
          <a:p>
            <a:pPr algn="ctr" defTabSz="685800">
              <a:defRPr/>
            </a:pPr>
            <a:r>
              <a:rPr lang="en-GB" sz="1200" b="1" kern="0" dirty="0">
                <a:solidFill>
                  <a:prstClr val="black"/>
                </a:solidFill>
                <a:latin typeface="Calibri"/>
              </a:rPr>
              <a:t>National WINS policies and strategies</a:t>
            </a:r>
          </a:p>
        </p:txBody>
      </p:sp>
      <p:cxnSp>
        <p:nvCxnSpPr>
          <p:cNvPr id="13" name="Straight Arrow Connector 12">
            <a:extLst>
              <a:ext uri="{FF2B5EF4-FFF2-40B4-BE49-F238E27FC236}">
                <a16:creationId xmlns:a16="http://schemas.microsoft.com/office/drawing/2014/main" id="{28CE8D0D-8771-4FBF-9E28-31D5305F74E1}"/>
              </a:ext>
            </a:extLst>
          </p:cNvPr>
          <p:cNvCxnSpPr>
            <a:cxnSpLocks/>
            <a:stCxn id="12" idx="3"/>
            <a:endCxn id="5" idx="1"/>
          </p:cNvCxnSpPr>
          <p:nvPr/>
        </p:nvCxnSpPr>
        <p:spPr>
          <a:xfrm flipV="1">
            <a:off x="3747357" y="2241423"/>
            <a:ext cx="283746" cy="269372"/>
          </a:xfrm>
          <a:prstGeom prst="straightConnector1">
            <a:avLst/>
          </a:prstGeom>
          <a:ln w="38100">
            <a:solidFill>
              <a:srgbClr val="00005E"/>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07A52F7-F8D9-4E72-9D1D-63E5320375A5}"/>
              </a:ext>
            </a:extLst>
          </p:cNvPr>
          <p:cNvCxnSpPr>
            <a:cxnSpLocks/>
            <a:stCxn id="12" idx="3"/>
            <a:endCxn id="6" idx="1"/>
          </p:cNvCxnSpPr>
          <p:nvPr/>
        </p:nvCxnSpPr>
        <p:spPr>
          <a:xfrm>
            <a:off x="3747357" y="2510795"/>
            <a:ext cx="282627" cy="481836"/>
          </a:xfrm>
          <a:prstGeom prst="straightConnector1">
            <a:avLst/>
          </a:prstGeom>
          <a:ln w="38100">
            <a:solidFill>
              <a:srgbClr val="00005E"/>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24">
            <a:extLst>
              <a:ext uri="{FF2B5EF4-FFF2-40B4-BE49-F238E27FC236}">
                <a16:creationId xmlns:a16="http://schemas.microsoft.com/office/drawing/2014/main" id="{D7CD0E32-1686-4E4F-8D32-9902ACEF3567}"/>
              </a:ext>
            </a:extLst>
          </p:cNvPr>
          <p:cNvSpPr/>
          <p:nvPr/>
        </p:nvSpPr>
        <p:spPr>
          <a:xfrm>
            <a:off x="6982305" y="1986536"/>
            <a:ext cx="2238657" cy="1335707"/>
          </a:xfrm>
          <a:prstGeom prst="roundRect">
            <a:avLst/>
          </a:prstGeom>
          <a:solidFill>
            <a:srgbClr val="00B0F0"/>
          </a:solidFill>
          <a:ln w="11429" cap="flat" cmpd="sng" algn="ctr">
            <a:solidFill>
              <a:srgbClr val="8FB08C">
                <a:shade val="50000"/>
              </a:srgbClr>
            </a:solidFill>
            <a:prstDash val="sysDash"/>
          </a:ln>
          <a:effectLst/>
        </p:spPr>
        <p:txBody>
          <a:bodyPr rtlCol="0" anchor="ctr"/>
          <a:lstStyle/>
          <a:p>
            <a:pPr algn="ctr" defTabSz="685800">
              <a:defRPr/>
            </a:pPr>
            <a:r>
              <a:rPr lang="en-GB" sz="1200" b="1" kern="0" dirty="0">
                <a:solidFill>
                  <a:prstClr val="white"/>
                </a:solidFill>
                <a:latin typeface="Calibri"/>
              </a:rPr>
              <a:t>E</a:t>
            </a:r>
            <a:r>
              <a:rPr lang="en-GB" sz="1200" b="1" kern="0" dirty="0">
                <a:solidFill>
                  <a:prstClr val="black"/>
                </a:solidFill>
                <a:latin typeface="Calibri"/>
              </a:rPr>
              <a:t>ffectiveness / Quality:</a:t>
            </a:r>
          </a:p>
          <a:p>
            <a:pPr algn="ctr" defTabSz="685800">
              <a:defRPr/>
            </a:pPr>
            <a:r>
              <a:rPr lang="en-GB" sz="1200" b="1" kern="0" dirty="0">
                <a:solidFill>
                  <a:prstClr val="black"/>
                </a:solidFill>
                <a:latin typeface="Calibri"/>
              </a:rPr>
              <a:t>Fit to need and goal?</a:t>
            </a:r>
          </a:p>
          <a:p>
            <a:pPr algn="ctr" defTabSz="685800">
              <a:defRPr/>
            </a:pPr>
            <a:r>
              <a:rPr lang="en-GB" sz="1200" kern="0" dirty="0">
                <a:solidFill>
                  <a:prstClr val="black"/>
                </a:solidFill>
                <a:latin typeface="Calibri"/>
              </a:rPr>
              <a:t>package of services appropriate to areas where outcomes need to be improved</a:t>
            </a:r>
          </a:p>
        </p:txBody>
      </p:sp>
      <p:sp>
        <p:nvSpPr>
          <p:cNvPr id="16" name="Rounded Rectangle 35">
            <a:extLst>
              <a:ext uri="{FF2B5EF4-FFF2-40B4-BE49-F238E27FC236}">
                <a16:creationId xmlns:a16="http://schemas.microsoft.com/office/drawing/2014/main" id="{AB26E1CE-3439-4B5E-8DED-40F48C8EAB02}"/>
              </a:ext>
            </a:extLst>
          </p:cNvPr>
          <p:cNvSpPr/>
          <p:nvPr/>
        </p:nvSpPr>
        <p:spPr>
          <a:xfrm>
            <a:off x="7021836" y="3378194"/>
            <a:ext cx="2238657" cy="1202076"/>
          </a:xfrm>
          <a:prstGeom prst="roundRect">
            <a:avLst/>
          </a:prstGeom>
          <a:solidFill>
            <a:srgbClr val="00B0F0"/>
          </a:solidFill>
          <a:ln w="11429" cap="flat" cmpd="sng" algn="ctr">
            <a:solidFill>
              <a:srgbClr val="8FB08C">
                <a:shade val="50000"/>
              </a:srgbClr>
            </a:solidFill>
            <a:prstDash val="sysDash"/>
          </a:ln>
          <a:effectLst/>
        </p:spPr>
        <p:txBody>
          <a:bodyPr rtlCol="0" anchor="ctr"/>
          <a:lstStyle/>
          <a:p>
            <a:pPr algn="ctr" defTabSz="685800">
              <a:defRPr/>
            </a:pPr>
            <a:r>
              <a:rPr lang="en-GB" sz="1200" b="1" kern="0" dirty="0">
                <a:solidFill>
                  <a:prstClr val="white"/>
                </a:solidFill>
                <a:latin typeface="Calibri"/>
              </a:rPr>
              <a:t>E</a:t>
            </a:r>
            <a:r>
              <a:rPr lang="en-GB" sz="1200" b="1" kern="0" dirty="0">
                <a:solidFill>
                  <a:prstClr val="black"/>
                </a:solidFill>
                <a:latin typeface="Calibri"/>
              </a:rPr>
              <a:t>quity:</a:t>
            </a:r>
          </a:p>
          <a:p>
            <a:pPr algn="ctr" defTabSz="685800">
              <a:defRPr/>
            </a:pPr>
            <a:r>
              <a:rPr lang="en-GB" sz="1200" b="1" kern="0" dirty="0">
                <a:solidFill>
                  <a:prstClr val="black"/>
                </a:solidFill>
                <a:latin typeface="Calibri"/>
              </a:rPr>
              <a:t>Is everyone benefiting?</a:t>
            </a:r>
          </a:p>
          <a:p>
            <a:pPr algn="ctr" defTabSz="685800">
              <a:defRPr/>
            </a:pPr>
            <a:r>
              <a:rPr lang="en-GB" sz="1200" kern="0" dirty="0">
                <a:solidFill>
                  <a:prstClr val="black"/>
                </a:solidFill>
                <a:latin typeface="Calibri"/>
              </a:rPr>
              <a:t>equity in access (universal) and in funding (contribution according to ability to pay)</a:t>
            </a:r>
          </a:p>
        </p:txBody>
      </p:sp>
      <p:sp>
        <p:nvSpPr>
          <p:cNvPr id="17" name="TextBox 16">
            <a:extLst>
              <a:ext uri="{FF2B5EF4-FFF2-40B4-BE49-F238E27FC236}">
                <a16:creationId xmlns:a16="http://schemas.microsoft.com/office/drawing/2014/main" id="{ED8952D2-4925-45EB-916C-F70BAF34537E}"/>
              </a:ext>
            </a:extLst>
          </p:cNvPr>
          <p:cNvSpPr txBox="1"/>
          <p:nvPr/>
        </p:nvSpPr>
        <p:spPr>
          <a:xfrm>
            <a:off x="7160394" y="1704895"/>
            <a:ext cx="1823961" cy="300082"/>
          </a:xfrm>
          <a:prstGeom prst="rect">
            <a:avLst/>
          </a:prstGeom>
          <a:noFill/>
        </p:spPr>
        <p:txBody>
          <a:bodyPr wrap="square" rtlCol="0">
            <a:spAutoFit/>
          </a:bodyPr>
          <a:lstStyle/>
          <a:p>
            <a:pPr algn="ctr" defTabSz="685800">
              <a:defRPr/>
            </a:pPr>
            <a:r>
              <a:rPr lang="en-GB" sz="1350" b="1" dirty="0">
                <a:solidFill>
                  <a:prstClr val="black"/>
                </a:solidFill>
                <a:latin typeface="Calibri"/>
              </a:rPr>
              <a:t>Core objectives</a:t>
            </a:r>
          </a:p>
        </p:txBody>
      </p:sp>
      <p:sp>
        <p:nvSpPr>
          <p:cNvPr id="3" name="Arrow: Right 2">
            <a:extLst>
              <a:ext uri="{FF2B5EF4-FFF2-40B4-BE49-F238E27FC236}">
                <a16:creationId xmlns:a16="http://schemas.microsoft.com/office/drawing/2014/main" id="{6A9B8BA7-842D-45B9-9452-E87A27C6CF05}"/>
              </a:ext>
            </a:extLst>
          </p:cNvPr>
          <p:cNvSpPr/>
          <p:nvPr/>
        </p:nvSpPr>
        <p:spPr>
          <a:xfrm>
            <a:off x="1524000" y="4191000"/>
            <a:ext cx="2363848" cy="685800"/>
          </a:xfrm>
          <a:prstGeom prst="rightArrow">
            <a:avLst/>
          </a:prstGeom>
          <a:solidFill>
            <a:srgbClr val="FF0000"/>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A76B9F6-0BF1-4F6A-AE12-0EE1DF9F3538}"/>
              </a:ext>
            </a:extLst>
          </p:cNvPr>
          <p:cNvSpPr txBox="1"/>
          <p:nvPr/>
        </p:nvSpPr>
        <p:spPr>
          <a:xfrm>
            <a:off x="76200" y="4395604"/>
            <a:ext cx="1857021" cy="369332"/>
          </a:xfrm>
          <a:prstGeom prst="rect">
            <a:avLst/>
          </a:prstGeom>
          <a:noFill/>
        </p:spPr>
        <p:txBody>
          <a:bodyPr wrap="square" rtlCol="0">
            <a:spAutoFit/>
          </a:bodyPr>
          <a:lstStyle/>
          <a:p>
            <a:r>
              <a:rPr lang="en-US" dirty="0"/>
              <a:t>Our Focus</a:t>
            </a:r>
          </a:p>
        </p:txBody>
      </p:sp>
      <p:sp>
        <p:nvSpPr>
          <p:cNvPr id="24" name="Callout: Left Arrow 23">
            <a:extLst>
              <a:ext uri="{FF2B5EF4-FFF2-40B4-BE49-F238E27FC236}">
                <a16:creationId xmlns:a16="http://schemas.microsoft.com/office/drawing/2014/main" id="{D22A6BEE-EB66-46B1-89EC-F51B4B11E685}"/>
              </a:ext>
            </a:extLst>
          </p:cNvPr>
          <p:cNvSpPr/>
          <p:nvPr/>
        </p:nvSpPr>
        <p:spPr>
          <a:xfrm>
            <a:off x="9448179" y="1800637"/>
            <a:ext cx="2642727" cy="1334798"/>
          </a:xfrm>
          <a:prstGeom prst="leftArrow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prstClr val="black"/>
                </a:solidFill>
                <a:latin typeface="Calibri"/>
              </a:rPr>
              <a:t>Gender, Disability, ECD, Nutrition</a:t>
            </a:r>
          </a:p>
        </p:txBody>
      </p:sp>
    </p:spTree>
    <p:extLst>
      <p:ext uri="{BB962C8B-B14F-4D97-AF65-F5344CB8AC3E}">
        <p14:creationId xmlns:p14="http://schemas.microsoft.com/office/powerpoint/2010/main" val="164357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animBg="1"/>
      <p:bldP spid="15" grpId="0" animBg="1"/>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11214" y="953050"/>
            <a:ext cx="6136994" cy="528066"/>
          </a:xfrm>
          <a:prstGeom prst="rect">
            <a:avLst/>
          </a:prstGeom>
        </p:spPr>
        <p:txBody>
          <a:bodyPr vert="horz" lIns="68580" tIns="34290" rIns="68580" bIns="34290" rtlCol="0" anchor="ctr">
            <a:normAutofit fontScale="92500"/>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defTabSz="342900">
              <a:defRPr/>
            </a:pPr>
            <a:r>
              <a:rPr lang="en-AU" sz="2400" b="1" dirty="0">
                <a:solidFill>
                  <a:prstClr val="white"/>
                </a:solidFill>
                <a:latin typeface="Arial"/>
                <a:cs typeface="Arial"/>
              </a:rPr>
              <a:t>UNICEF Enabling Environment Framework</a:t>
            </a:r>
          </a:p>
        </p:txBody>
      </p:sp>
      <p:sp>
        <p:nvSpPr>
          <p:cNvPr id="6" name="Title 2">
            <a:extLst>
              <a:ext uri="{FF2B5EF4-FFF2-40B4-BE49-F238E27FC236}">
                <a16:creationId xmlns:a16="http://schemas.microsoft.com/office/drawing/2014/main" id="{B8600E9F-5F12-491D-97B9-E8F6D5BE4A56}"/>
              </a:ext>
            </a:extLst>
          </p:cNvPr>
          <p:cNvSpPr txBox="1">
            <a:spLocks/>
          </p:cNvSpPr>
          <p:nvPr/>
        </p:nvSpPr>
        <p:spPr>
          <a:xfrm>
            <a:off x="304800" y="32657"/>
            <a:ext cx="10932715"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defRPr/>
            </a:pPr>
            <a:r>
              <a:rPr lang="en-GB" sz="3700" b="1" dirty="0">
                <a:solidFill>
                  <a:schemeClr val="bg1">
                    <a:lumMod val="95000"/>
                  </a:schemeClr>
                </a:solidFill>
                <a:latin typeface="Arial" panose="020B0604020202020204" pitchFamily="34" charset="0"/>
                <a:cs typeface="Arial" panose="020B0604020202020204" pitchFamily="34" charset="0"/>
              </a:rPr>
              <a:t>WASH in Schools challenges</a:t>
            </a:r>
            <a:endParaRPr lang="en-AU" sz="3700" b="1" dirty="0">
              <a:solidFill>
                <a:schemeClr val="bg1">
                  <a:lumMod val="95000"/>
                </a:schemeClr>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08A08FDD-BD82-4433-B3D8-57387CF46102}"/>
              </a:ext>
            </a:extLst>
          </p:cNvPr>
          <p:cNvGraphicFramePr>
            <a:graphicFrameLocks/>
          </p:cNvGraphicFramePr>
          <p:nvPr>
            <p:extLst>
              <p:ext uri="{D42A27DB-BD31-4B8C-83A1-F6EECF244321}">
                <p14:modId xmlns:p14="http://schemas.microsoft.com/office/powerpoint/2010/main" val="3721080267"/>
              </p:ext>
            </p:extLst>
          </p:nvPr>
        </p:nvGraphicFramePr>
        <p:xfrm>
          <a:off x="762000" y="1234288"/>
          <a:ext cx="9296399" cy="5318911"/>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Brace 2">
            <a:extLst>
              <a:ext uri="{FF2B5EF4-FFF2-40B4-BE49-F238E27FC236}">
                <a16:creationId xmlns:a16="http://schemas.microsoft.com/office/drawing/2014/main" id="{A0FA90D3-B443-4152-B741-E7896CEEA406}"/>
              </a:ext>
            </a:extLst>
          </p:cNvPr>
          <p:cNvSpPr/>
          <p:nvPr/>
        </p:nvSpPr>
        <p:spPr>
          <a:xfrm>
            <a:off x="3733800" y="1905000"/>
            <a:ext cx="762000" cy="2514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a:extLst>
              <a:ext uri="{FF2B5EF4-FFF2-40B4-BE49-F238E27FC236}">
                <a16:creationId xmlns:a16="http://schemas.microsoft.com/office/drawing/2014/main" id="{81403605-C1CD-4DE5-9711-6FC479062C60}"/>
              </a:ext>
            </a:extLst>
          </p:cNvPr>
          <p:cNvSpPr/>
          <p:nvPr/>
        </p:nvSpPr>
        <p:spPr>
          <a:xfrm>
            <a:off x="9372600" y="4419600"/>
            <a:ext cx="761999" cy="1204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72979741-3246-48FD-BA75-95516F2DCD3B}"/>
              </a:ext>
            </a:extLst>
          </p:cNvPr>
          <p:cNvSpPr/>
          <p:nvPr/>
        </p:nvSpPr>
        <p:spPr>
          <a:xfrm>
            <a:off x="4505428" y="2667000"/>
            <a:ext cx="1905000" cy="990600"/>
          </a:xfrm>
          <a:prstGeom prst="rect">
            <a:avLst/>
          </a:prstGeom>
          <a:solidFill>
            <a:srgbClr val="00B0F0">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Maintain existing gains</a:t>
            </a:r>
          </a:p>
        </p:txBody>
      </p:sp>
      <p:sp>
        <p:nvSpPr>
          <p:cNvPr id="12" name="Rectangle 11">
            <a:extLst>
              <a:ext uri="{FF2B5EF4-FFF2-40B4-BE49-F238E27FC236}">
                <a16:creationId xmlns:a16="http://schemas.microsoft.com/office/drawing/2014/main" id="{74B0DF78-B3C0-4DEF-A86E-1C8921C45A0C}"/>
              </a:ext>
            </a:extLst>
          </p:cNvPr>
          <p:cNvSpPr/>
          <p:nvPr/>
        </p:nvSpPr>
        <p:spPr>
          <a:xfrm>
            <a:off x="10363200" y="4419600"/>
            <a:ext cx="1524000" cy="1204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Improve and develop new services</a:t>
            </a:r>
          </a:p>
        </p:txBody>
      </p:sp>
    </p:spTree>
    <p:extLst>
      <p:ext uri="{BB962C8B-B14F-4D97-AF65-F5344CB8AC3E}">
        <p14:creationId xmlns:p14="http://schemas.microsoft.com/office/powerpoint/2010/main" val="80307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11214" y="953050"/>
            <a:ext cx="6136994" cy="528066"/>
          </a:xfrm>
          <a:prstGeom prst="rect">
            <a:avLst/>
          </a:prstGeom>
        </p:spPr>
        <p:txBody>
          <a:bodyPr vert="horz" lIns="68580" tIns="34290" rIns="68580" bIns="34290" rtlCol="0" anchor="ctr">
            <a:normAutofit fontScale="92500"/>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defTabSz="342900">
              <a:defRPr/>
            </a:pPr>
            <a:r>
              <a:rPr lang="en-AU" sz="2400" b="1" dirty="0">
                <a:solidFill>
                  <a:prstClr val="white"/>
                </a:solidFill>
                <a:latin typeface="Arial"/>
                <a:cs typeface="Arial"/>
              </a:rPr>
              <a:t>UNICEF Enabling Environment Framework</a:t>
            </a:r>
          </a:p>
        </p:txBody>
      </p:sp>
      <p:sp>
        <p:nvSpPr>
          <p:cNvPr id="6" name="Title 2">
            <a:extLst>
              <a:ext uri="{FF2B5EF4-FFF2-40B4-BE49-F238E27FC236}">
                <a16:creationId xmlns:a16="http://schemas.microsoft.com/office/drawing/2014/main" id="{B8600E9F-5F12-491D-97B9-E8F6D5BE4A56}"/>
              </a:ext>
            </a:extLst>
          </p:cNvPr>
          <p:cNvSpPr txBox="1">
            <a:spLocks/>
          </p:cNvSpPr>
          <p:nvPr/>
        </p:nvSpPr>
        <p:spPr>
          <a:xfrm>
            <a:off x="304800" y="32657"/>
            <a:ext cx="10932715"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defRPr/>
            </a:pPr>
            <a:r>
              <a:rPr lang="en-GB" sz="3700" b="1" dirty="0">
                <a:solidFill>
                  <a:schemeClr val="bg1">
                    <a:lumMod val="95000"/>
                  </a:schemeClr>
                </a:solidFill>
                <a:latin typeface="Arial" panose="020B0604020202020204" pitchFamily="34" charset="0"/>
                <a:cs typeface="Arial" panose="020B0604020202020204" pitchFamily="34" charset="0"/>
              </a:rPr>
              <a:t>Capital Maintenance challenge</a:t>
            </a:r>
            <a:endParaRPr lang="en-AU" sz="3700" b="1" dirty="0">
              <a:solidFill>
                <a:schemeClr val="bg1">
                  <a:lumMod val="9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6D2C283-EFC6-4C86-A949-4FE15A85EFE0}"/>
              </a:ext>
            </a:extLst>
          </p:cNvPr>
          <p:cNvPicPr>
            <a:picLocks noChangeAspect="1"/>
          </p:cNvPicPr>
          <p:nvPr/>
        </p:nvPicPr>
        <p:blipFill>
          <a:blip r:embed="rId2"/>
          <a:stretch>
            <a:fillRect/>
          </a:stretch>
        </p:blipFill>
        <p:spPr>
          <a:xfrm>
            <a:off x="1847528" y="1150055"/>
            <a:ext cx="8581404" cy="4037433"/>
          </a:xfrm>
          <a:prstGeom prst="rect">
            <a:avLst/>
          </a:prstGeom>
        </p:spPr>
      </p:pic>
      <p:sp>
        <p:nvSpPr>
          <p:cNvPr id="8" name="Content Placeholder 6">
            <a:extLst>
              <a:ext uri="{FF2B5EF4-FFF2-40B4-BE49-F238E27FC236}">
                <a16:creationId xmlns:a16="http://schemas.microsoft.com/office/drawing/2014/main" id="{BDCA24AC-B18C-473E-9DE5-27BB8347E95B}"/>
              </a:ext>
            </a:extLst>
          </p:cNvPr>
          <p:cNvSpPr txBox="1">
            <a:spLocks/>
          </p:cNvSpPr>
          <p:nvPr/>
        </p:nvSpPr>
        <p:spPr>
          <a:xfrm>
            <a:off x="1775818" y="5384493"/>
            <a:ext cx="8724824" cy="1363167"/>
          </a:xfrm>
          <a:prstGeom prst="rect">
            <a:avLst/>
          </a:prstGeom>
          <a:solidFill>
            <a:sysClr val="window" lastClr="FF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Is this picture familiar to you?... 10-40% of WASH </a:t>
            </a:r>
            <a:r>
              <a:rPr lang="en-GB" sz="2000" dirty="0">
                <a:solidFill>
                  <a:sysClr val="windowText" lastClr="000000"/>
                </a:solidFill>
              </a:rPr>
              <a:t>in School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systems broken down;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does this say about the efficiency and effectiveness of current sector financing?</a:t>
            </a: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1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11214" y="953050"/>
            <a:ext cx="6136994" cy="528066"/>
          </a:xfrm>
          <a:prstGeom prst="rect">
            <a:avLst/>
          </a:prstGeom>
        </p:spPr>
        <p:txBody>
          <a:bodyPr vert="horz" lIns="68580" tIns="34290" rIns="68580" bIns="34290" rtlCol="0" anchor="ctr">
            <a:normAutofit fontScale="92500"/>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Arial"/>
                <a:ea typeface="+mj-ea"/>
                <a:cs typeface="Arial"/>
              </a:rPr>
              <a:t>UNICEF Enabling Environment Framework</a:t>
            </a:r>
          </a:p>
        </p:txBody>
      </p:sp>
      <p:sp>
        <p:nvSpPr>
          <p:cNvPr id="6" name="Title 2">
            <a:extLst>
              <a:ext uri="{FF2B5EF4-FFF2-40B4-BE49-F238E27FC236}">
                <a16:creationId xmlns:a16="http://schemas.microsoft.com/office/drawing/2014/main" id="{B8600E9F-5F12-491D-97B9-E8F6D5BE4A56}"/>
              </a:ext>
            </a:extLst>
          </p:cNvPr>
          <p:cNvSpPr txBox="1">
            <a:spLocks/>
          </p:cNvSpPr>
          <p:nvPr/>
        </p:nvSpPr>
        <p:spPr>
          <a:xfrm>
            <a:off x="76200" y="64332"/>
            <a:ext cx="10932715"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AU" sz="37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j-ea"/>
                <a:cs typeface="Arial" panose="020B0604020202020204" pitchFamily="34" charset="0"/>
              </a:rPr>
              <a:t>WASH in School: Life cycle approach</a:t>
            </a:r>
          </a:p>
        </p:txBody>
      </p:sp>
      <p:graphicFrame>
        <p:nvGraphicFramePr>
          <p:cNvPr id="7" name="Content Placeholder 6">
            <a:extLst>
              <a:ext uri="{FF2B5EF4-FFF2-40B4-BE49-F238E27FC236}">
                <a16:creationId xmlns:a16="http://schemas.microsoft.com/office/drawing/2014/main" id="{C70C3EB6-17B4-4D71-936A-36E706A89911}"/>
              </a:ext>
            </a:extLst>
          </p:cNvPr>
          <p:cNvGraphicFramePr>
            <a:graphicFrameLocks/>
          </p:cNvGraphicFramePr>
          <p:nvPr>
            <p:extLst>
              <p:ext uri="{D42A27DB-BD31-4B8C-83A1-F6EECF244321}">
                <p14:modId xmlns:p14="http://schemas.microsoft.com/office/powerpoint/2010/main" val="1751623600"/>
              </p:ext>
            </p:extLst>
          </p:nvPr>
        </p:nvGraphicFramePr>
        <p:xfrm>
          <a:off x="381000" y="1230387"/>
          <a:ext cx="6400800" cy="5582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BD64329-8A6F-4C4C-AF66-C757D01EF1D8}"/>
              </a:ext>
            </a:extLst>
          </p:cNvPr>
          <p:cNvSpPr txBox="1"/>
          <p:nvPr/>
        </p:nvSpPr>
        <p:spPr>
          <a:xfrm>
            <a:off x="6419243" y="1091815"/>
            <a:ext cx="5772757" cy="5755422"/>
          </a:xfrm>
          <a:prstGeom prst="rect">
            <a:avLst/>
          </a:prstGeom>
          <a:noFill/>
        </p:spPr>
        <p:txBody>
          <a:bodyPr wrap="square" rtlCol="0">
            <a:spAutoFit/>
          </a:bodyPr>
          <a:lstStyle/>
          <a:p>
            <a:pPr marL="380990" indent="-380990" defTabSz="1219170">
              <a:buFont typeface="Arial" panose="020B0604020202020204" pitchFamily="34" charset="0"/>
              <a:buChar char="•"/>
              <a:defRPr/>
            </a:pPr>
            <a:r>
              <a:rPr lang="en-US" sz="1600" b="1" kern="0" dirty="0">
                <a:solidFill>
                  <a:prstClr val="black"/>
                </a:solidFill>
                <a:latin typeface="Calibri" panose="020F0502020204030204"/>
              </a:rPr>
              <a:t>Capital expenditure</a:t>
            </a:r>
            <a:r>
              <a:rPr lang="en-US" sz="1600" kern="0" dirty="0">
                <a:solidFill>
                  <a:prstClr val="black"/>
                </a:solidFill>
                <a:latin typeface="Calibri" panose="020F0502020204030204"/>
              </a:rPr>
              <a:t> – </a:t>
            </a:r>
            <a:r>
              <a:rPr lang="en-US" sz="1600" b="1" kern="0" dirty="0">
                <a:solidFill>
                  <a:prstClr val="black"/>
                </a:solidFill>
                <a:latin typeface="Calibri" panose="020F0502020204030204"/>
              </a:rPr>
              <a:t>hardware and software (</a:t>
            </a:r>
            <a:r>
              <a:rPr lang="en-US" sz="1600" b="1" kern="0" dirty="0" err="1">
                <a:solidFill>
                  <a:prstClr val="black"/>
                </a:solidFill>
                <a:latin typeface="Calibri" panose="020F0502020204030204"/>
              </a:rPr>
              <a:t>CapEx</a:t>
            </a:r>
            <a:r>
              <a:rPr lang="en-US" sz="1600" b="1" kern="0" dirty="0">
                <a:solidFill>
                  <a:prstClr val="black"/>
                </a:solidFill>
                <a:latin typeface="Calibri" panose="020F0502020204030204"/>
              </a:rPr>
              <a:t>)</a:t>
            </a:r>
            <a:r>
              <a:rPr lang="en-US" sz="1600" kern="0" dirty="0">
                <a:solidFill>
                  <a:prstClr val="black"/>
                </a:solidFill>
                <a:latin typeface="Calibri" panose="020F0502020204030204"/>
              </a:rPr>
              <a:t>: </a:t>
            </a:r>
          </a:p>
          <a:p>
            <a:pPr marL="383108" defTabSz="1219170">
              <a:defRPr/>
            </a:pPr>
            <a:r>
              <a:rPr lang="en-US" sz="1600" kern="0" dirty="0">
                <a:solidFill>
                  <a:prstClr val="black"/>
                </a:solidFill>
                <a:latin typeface="Calibri" panose="020F0502020204030204"/>
              </a:rPr>
              <a:t>The initial investment in the development of a water or sanitation system, referring to both the investment costs into infrastructure as well as costs related to the mobilization of the community.</a:t>
            </a:r>
          </a:p>
          <a:p>
            <a:pPr marL="380990" indent="-380990" defTabSz="1219170">
              <a:buFont typeface="Arial" panose="020B0604020202020204" pitchFamily="34" charset="0"/>
              <a:buChar char="•"/>
              <a:defRPr/>
            </a:pPr>
            <a:r>
              <a:rPr lang="en-US" sz="1600" b="1" kern="0" dirty="0">
                <a:solidFill>
                  <a:prstClr val="black"/>
                </a:solidFill>
                <a:latin typeface="Calibri" panose="020F0502020204030204"/>
              </a:rPr>
              <a:t>Cost of capital:</a:t>
            </a:r>
          </a:p>
          <a:p>
            <a:pPr marL="383108" defTabSz="1219170">
              <a:defRPr/>
            </a:pPr>
            <a:r>
              <a:rPr lang="en-US" sz="1600" kern="0" dirty="0">
                <a:solidFill>
                  <a:prstClr val="black"/>
                </a:solidFill>
                <a:latin typeface="Calibri" panose="020F0502020204030204"/>
              </a:rPr>
              <a:t>The rate of return required by the financiers that funded the capital expenditure.</a:t>
            </a:r>
          </a:p>
          <a:p>
            <a:pPr marL="380990" indent="-380990" defTabSz="1219170">
              <a:buFont typeface="Arial" panose="020B0604020202020204" pitchFamily="34" charset="0"/>
              <a:buChar char="•"/>
              <a:defRPr/>
            </a:pPr>
            <a:r>
              <a:rPr lang="en-US" sz="1600" b="1" kern="0" dirty="0">
                <a:solidFill>
                  <a:prstClr val="black"/>
                </a:solidFill>
                <a:latin typeface="Calibri" panose="020F0502020204030204"/>
              </a:rPr>
              <a:t>Operating expenditure</a:t>
            </a:r>
            <a:r>
              <a:rPr lang="en-US" sz="1600" kern="0" dirty="0">
                <a:solidFill>
                  <a:prstClr val="black"/>
                </a:solidFill>
                <a:latin typeface="Calibri" panose="020F0502020204030204"/>
              </a:rPr>
              <a:t>  </a:t>
            </a:r>
            <a:r>
              <a:rPr lang="en-US" sz="1600" b="1" kern="0" dirty="0">
                <a:solidFill>
                  <a:prstClr val="black"/>
                </a:solidFill>
                <a:latin typeface="Calibri" panose="020F0502020204030204"/>
              </a:rPr>
              <a:t>(</a:t>
            </a:r>
            <a:r>
              <a:rPr lang="en-US" sz="1600" b="1" kern="0" dirty="0" err="1">
                <a:solidFill>
                  <a:prstClr val="black"/>
                </a:solidFill>
                <a:latin typeface="Calibri" panose="020F0502020204030204"/>
              </a:rPr>
              <a:t>OpEx</a:t>
            </a:r>
            <a:r>
              <a:rPr lang="en-US" sz="1600" b="1" kern="0" dirty="0">
                <a:solidFill>
                  <a:prstClr val="black"/>
                </a:solidFill>
                <a:latin typeface="Calibri" panose="020F0502020204030204"/>
              </a:rPr>
              <a:t>)</a:t>
            </a:r>
            <a:r>
              <a:rPr lang="en-US" sz="1600" kern="0" dirty="0">
                <a:solidFill>
                  <a:prstClr val="black"/>
                </a:solidFill>
                <a:latin typeface="Calibri" panose="020F0502020204030204"/>
              </a:rPr>
              <a:t>: </a:t>
            </a:r>
          </a:p>
          <a:p>
            <a:pPr marL="383108" defTabSz="1219170">
              <a:defRPr/>
            </a:pPr>
            <a:r>
              <a:rPr lang="en-US" sz="1600" kern="0" dirty="0">
                <a:solidFill>
                  <a:prstClr val="black"/>
                </a:solidFill>
                <a:latin typeface="Calibri" panose="020F0502020204030204"/>
              </a:rPr>
              <a:t>Recurrent (regular, ongoing) expenditure on </a:t>
            </a:r>
            <a:r>
              <a:rPr lang="en-US" sz="1600" kern="0" dirty="0" err="1">
                <a:solidFill>
                  <a:prstClr val="black"/>
                </a:solidFill>
                <a:latin typeface="Calibri" panose="020F0502020204030204"/>
              </a:rPr>
              <a:t>labour</a:t>
            </a:r>
            <a:r>
              <a:rPr lang="en-US" sz="1600" kern="0" dirty="0">
                <a:solidFill>
                  <a:prstClr val="black"/>
                </a:solidFill>
                <a:latin typeface="Calibri" panose="020F0502020204030204"/>
              </a:rPr>
              <a:t> (salary for staff), costs for management (transport, fuel), energy and chemicals, materials, and minor repairs of the infrastructure.</a:t>
            </a:r>
          </a:p>
          <a:p>
            <a:pPr marL="380990" indent="-380990" defTabSz="1219170">
              <a:buFont typeface="Arial" panose="020B0604020202020204" pitchFamily="34" charset="0"/>
              <a:buChar char="•"/>
              <a:defRPr/>
            </a:pPr>
            <a:r>
              <a:rPr lang="en-US" sz="1600" b="1" kern="0" dirty="0">
                <a:solidFill>
                  <a:prstClr val="black"/>
                </a:solidFill>
                <a:latin typeface="Calibri" panose="020F0502020204030204"/>
              </a:rPr>
              <a:t>Capital maintenance expenditure</a:t>
            </a:r>
            <a:r>
              <a:rPr lang="en-US" sz="1600" kern="0" dirty="0">
                <a:solidFill>
                  <a:prstClr val="black"/>
                </a:solidFill>
                <a:latin typeface="Calibri" panose="020F0502020204030204"/>
              </a:rPr>
              <a:t> (</a:t>
            </a:r>
            <a:r>
              <a:rPr lang="en-US" sz="1600" b="1" kern="0" dirty="0" err="1">
                <a:solidFill>
                  <a:prstClr val="black"/>
                </a:solidFill>
                <a:latin typeface="Calibri" panose="020F0502020204030204"/>
              </a:rPr>
              <a:t>CapManEx</a:t>
            </a:r>
            <a:r>
              <a:rPr lang="en-US" sz="1600" b="1" kern="0" dirty="0">
                <a:solidFill>
                  <a:prstClr val="black"/>
                </a:solidFill>
                <a:latin typeface="Calibri" panose="020F0502020204030204"/>
              </a:rPr>
              <a:t>):</a:t>
            </a:r>
            <a:r>
              <a:rPr lang="en-US" sz="1600" kern="0" dirty="0">
                <a:solidFill>
                  <a:prstClr val="black"/>
                </a:solidFill>
                <a:latin typeface="Calibri" panose="020F0502020204030204"/>
              </a:rPr>
              <a:t> </a:t>
            </a:r>
          </a:p>
          <a:p>
            <a:pPr marL="383108" defTabSz="1219170">
              <a:defRPr/>
            </a:pPr>
            <a:r>
              <a:rPr lang="en-US" sz="1600" kern="0" dirty="0">
                <a:solidFill>
                  <a:prstClr val="black"/>
                </a:solidFill>
                <a:latin typeface="Calibri" panose="020F0502020204030204"/>
              </a:rPr>
              <a:t>Expenditure on asset renewal, replacement and rehabilitation of the infrastructure.</a:t>
            </a:r>
          </a:p>
          <a:p>
            <a:pPr marL="380990" indent="-380990" defTabSz="1219170">
              <a:buFont typeface="Arial" panose="020B0604020202020204" pitchFamily="34" charset="0"/>
              <a:buChar char="•"/>
              <a:defRPr/>
            </a:pPr>
            <a:r>
              <a:rPr lang="en-US" sz="1600" b="1" kern="0" dirty="0">
                <a:solidFill>
                  <a:prstClr val="black"/>
                </a:solidFill>
                <a:latin typeface="Calibri" panose="020F0502020204030204"/>
              </a:rPr>
              <a:t>Expenditure on direct support (</a:t>
            </a:r>
            <a:r>
              <a:rPr lang="en-US" sz="1600" b="1" kern="0" dirty="0" err="1">
                <a:solidFill>
                  <a:prstClr val="black"/>
                </a:solidFill>
                <a:latin typeface="Calibri" panose="020F0502020204030204"/>
              </a:rPr>
              <a:t>ExpDS</a:t>
            </a:r>
            <a:r>
              <a:rPr lang="en-US" sz="1600" b="1" kern="0" dirty="0">
                <a:solidFill>
                  <a:prstClr val="black"/>
                </a:solidFill>
                <a:latin typeface="Calibri" panose="020F0502020204030204"/>
              </a:rPr>
              <a:t>)</a:t>
            </a:r>
            <a:r>
              <a:rPr lang="en-US" sz="1600" kern="0" dirty="0">
                <a:solidFill>
                  <a:prstClr val="black"/>
                </a:solidFill>
                <a:latin typeface="Calibri" panose="020F0502020204030204"/>
              </a:rPr>
              <a:t>: </a:t>
            </a:r>
          </a:p>
          <a:p>
            <a:pPr marL="383108" defTabSz="1219170">
              <a:defRPr/>
            </a:pPr>
            <a:r>
              <a:rPr lang="en-US" sz="1600" kern="0" dirty="0">
                <a:solidFill>
                  <a:prstClr val="black"/>
                </a:solidFill>
                <a:latin typeface="Calibri" panose="020F0502020204030204"/>
              </a:rPr>
              <a:t>Expenditure on both pre- and post-construction support activities directed to local-level stakeholders, users or user groups</a:t>
            </a:r>
          </a:p>
          <a:p>
            <a:pPr marL="383108" defTabSz="1219170">
              <a:defRPr/>
            </a:pPr>
            <a:endParaRPr lang="en-US" sz="1600" b="1" kern="0" dirty="0">
              <a:solidFill>
                <a:prstClr val="black"/>
              </a:solidFill>
              <a:latin typeface="Calibri" panose="020F0502020204030204"/>
            </a:endParaRPr>
          </a:p>
          <a:p>
            <a:pPr marL="383108" defTabSz="1219170">
              <a:defRPr/>
            </a:pPr>
            <a:r>
              <a:rPr lang="en-US" sz="1600" b="1" kern="0" dirty="0">
                <a:solidFill>
                  <a:prstClr val="black"/>
                </a:solidFill>
                <a:latin typeface="Calibri" panose="020F0502020204030204"/>
              </a:rPr>
              <a:t>Expenditure on indirect supports: (Exo IDS): </a:t>
            </a:r>
            <a:r>
              <a:rPr lang="en-US" sz="1600" kern="0" dirty="0">
                <a:solidFill>
                  <a:prstClr val="black"/>
                </a:solidFill>
                <a:latin typeface="Calibri" panose="020F0502020204030204"/>
              </a:rPr>
              <a:t>Macro level cost, policy development, capacity building, Monitoring</a:t>
            </a:r>
          </a:p>
          <a:p>
            <a:pPr marL="383108" defTabSz="1219170">
              <a:defRPr/>
            </a:pPr>
            <a:endParaRPr lang="en-US" sz="1600" kern="0" dirty="0">
              <a:solidFill>
                <a:prstClr val="black"/>
              </a:solidFill>
              <a:latin typeface="Calibri" panose="020F0502020204030204"/>
            </a:endParaRPr>
          </a:p>
        </p:txBody>
      </p:sp>
    </p:spTree>
    <p:extLst>
      <p:ext uri="{BB962C8B-B14F-4D97-AF65-F5344CB8AC3E}">
        <p14:creationId xmlns:p14="http://schemas.microsoft.com/office/powerpoint/2010/main" val="51185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8600E9F-5F12-491D-97B9-E8F6D5BE4A56}"/>
              </a:ext>
            </a:extLst>
          </p:cNvPr>
          <p:cNvSpPr txBox="1">
            <a:spLocks/>
          </p:cNvSpPr>
          <p:nvPr/>
        </p:nvSpPr>
        <p:spPr>
          <a:xfrm>
            <a:off x="0" y="81927"/>
            <a:ext cx="12954000"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defRPr/>
            </a:pPr>
            <a:r>
              <a:rPr lang="en-AU" sz="2800" b="1" dirty="0">
                <a:solidFill>
                  <a:schemeClr val="bg1">
                    <a:lumMod val="95000"/>
                  </a:schemeClr>
                </a:solidFill>
                <a:latin typeface="Arial" panose="020B0604020202020204" pitchFamily="34" charset="0"/>
                <a:cs typeface="Arial" panose="020B0604020202020204" pitchFamily="34" charset="0"/>
              </a:rPr>
              <a:t>Where the WASH in School Financing comes from?</a:t>
            </a:r>
          </a:p>
        </p:txBody>
      </p:sp>
      <p:grpSp>
        <p:nvGrpSpPr>
          <p:cNvPr id="10" name="Group 9">
            <a:extLst>
              <a:ext uri="{FF2B5EF4-FFF2-40B4-BE49-F238E27FC236}">
                <a16:creationId xmlns:a16="http://schemas.microsoft.com/office/drawing/2014/main" id="{4BC7549F-88C8-480B-8B47-F01B42E64564}"/>
              </a:ext>
            </a:extLst>
          </p:cNvPr>
          <p:cNvGrpSpPr/>
          <p:nvPr/>
        </p:nvGrpSpPr>
        <p:grpSpPr>
          <a:xfrm>
            <a:off x="2133600" y="4096269"/>
            <a:ext cx="3429001" cy="856488"/>
            <a:chOff x="304800" y="6459"/>
            <a:chExt cx="4267201" cy="915120"/>
          </a:xfrm>
        </p:grpSpPr>
        <p:sp>
          <p:nvSpPr>
            <p:cNvPr id="11" name="Rectangle: Rounded Corners 10">
              <a:extLst>
                <a:ext uri="{FF2B5EF4-FFF2-40B4-BE49-F238E27FC236}">
                  <a16:creationId xmlns:a16="http://schemas.microsoft.com/office/drawing/2014/main" id="{6399EB1E-D16F-4EAB-B81C-66C5AFCAD0BF}"/>
                </a:ext>
              </a:extLst>
            </p:cNvPr>
            <p:cNvSpPr/>
            <p:nvPr/>
          </p:nvSpPr>
          <p:spPr>
            <a:xfrm>
              <a:off x="304800" y="6459"/>
              <a:ext cx="4267201" cy="91512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A7F2CD9E-6A0C-4C85-8C5E-776389AC6210}"/>
                </a:ext>
              </a:extLst>
            </p:cNvPr>
            <p:cNvSpPr txBox="1"/>
            <p:nvPr/>
          </p:nvSpPr>
          <p:spPr>
            <a:xfrm>
              <a:off x="349472" y="5113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Taxes</a:t>
              </a:r>
            </a:p>
          </p:txBody>
        </p:sp>
      </p:grpSp>
      <p:sp>
        <p:nvSpPr>
          <p:cNvPr id="3" name="Rectangle 2">
            <a:extLst>
              <a:ext uri="{FF2B5EF4-FFF2-40B4-BE49-F238E27FC236}">
                <a16:creationId xmlns:a16="http://schemas.microsoft.com/office/drawing/2014/main" id="{B70CDE1F-3BAB-4BBF-91D2-68E0400160EB}"/>
              </a:ext>
            </a:extLst>
          </p:cNvPr>
          <p:cNvSpPr/>
          <p:nvPr/>
        </p:nvSpPr>
        <p:spPr>
          <a:xfrm rot="16200000">
            <a:off x="-417178" y="3815544"/>
            <a:ext cx="4502072" cy="68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Financing (3 Ts)</a:t>
            </a:r>
          </a:p>
        </p:txBody>
      </p:sp>
      <p:sp>
        <p:nvSpPr>
          <p:cNvPr id="13" name="Rectangle 12">
            <a:extLst>
              <a:ext uri="{FF2B5EF4-FFF2-40B4-BE49-F238E27FC236}">
                <a16:creationId xmlns:a16="http://schemas.microsoft.com/office/drawing/2014/main" id="{04BD8DAC-D64D-4D23-9882-D675A5C532C6}"/>
              </a:ext>
            </a:extLst>
          </p:cNvPr>
          <p:cNvSpPr/>
          <p:nvPr/>
        </p:nvSpPr>
        <p:spPr>
          <a:xfrm rot="5400000">
            <a:off x="8228629" y="3815545"/>
            <a:ext cx="4502070" cy="68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in School Financing</a:t>
            </a:r>
          </a:p>
        </p:txBody>
      </p:sp>
      <p:grpSp>
        <p:nvGrpSpPr>
          <p:cNvPr id="14" name="Group 13">
            <a:extLst>
              <a:ext uri="{FF2B5EF4-FFF2-40B4-BE49-F238E27FC236}">
                <a16:creationId xmlns:a16="http://schemas.microsoft.com/office/drawing/2014/main" id="{17B7C6E8-27F7-45A6-A089-879503290F7E}"/>
              </a:ext>
            </a:extLst>
          </p:cNvPr>
          <p:cNvGrpSpPr/>
          <p:nvPr/>
        </p:nvGrpSpPr>
        <p:grpSpPr>
          <a:xfrm>
            <a:off x="6702085" y="1911330"/>
            <a:ext cx="3429000" cy="478681"/>
            <a:chOff x="304800" y="6459"/>
            <a:chExt cx="4267200" cy="915120"/>
          </a:xfrm>
          <a:solidFill>
            <a:srgbClr val="00B0F0"/>
          </a:solidFill>
        </p:grpSpPr>
        <p:sp>
          <p:nvSpPr>
            <p:cNvPr id="15" name="Rectangle: Rounded Corners 14">
              <a:extLst>
                <a:ext uri="{FF2B5EF4-FFF2-40B4-BE49-F238E27FC236}">
                  <a16:creationId xmlns:a16="http://schemas.microsoft.com/office/drawing/2014/main" id="{3E5D36C3-356A-4A5A-8123-BE92CFEE7C90}"/>
                </a:ext>
              </a:extLst>
            </p:cNvPr>
            <p:cNvSpPr/>
            <p:nvPr/>
          </p:nvSpPr>
          <p:spPr>
            <a:xfrm>
              <a:off x="304800" y="6459"/>
              <a:ext cx="4267200" cy="915120"/>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5B1592DD-6C62-4E95-9C1C-3E30D10CB745}"/>
                </a:ext>
              </a:extLst>
            </p:cNvPr>
            <p:cNvSpPr txBox="1"/>
            <p:nvPr/>
          </p:nvSpPr>
          <p:spPr>
            <a:xfrm>
              <a:off x="349472" y="51131"/>
              <a:ext cx="4177856" cy="825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Governments/community</a:t>
              </a:r>
            </a:p>
          </p:txBody>
        </p:sp>
      </p:grpSp>
      <p:grpSp>
        <p:nvGrpSpPr>
          <p:cNvPr id="17" name="Group 16">
            <a:extLst>
              <a:ext uri="{FF2B5EF4-FFF2-40B4-BE49-F238E27FC236}">
                <a16:creationId xmlns:a16="http://schemas.microsoft.com/office/drawing/2014/main" id="{DC7260E2-53F0-40D7-8070-5B1BCB00FFD5}"/>
              </a:ext>
            </a:extLst>
          </p:cNvPr>
          <p:cNvGrpSpPr/>
          <p:nvPr/>
        </p:nvGrpSpPr>
        <p:grpSpPr>
          <a:xfrm>
            <a:off x="6683035" y="2447785"/>
            <a:ext cx="3467100" cy="478681"/>
            <a:chOff x="247650" y="53179"/>
            <a:chExt cx="3467100" cy="708480"/>
          </a:xfrm>
          <a:solidFill>
            <a:srgbClr val="00B0F0"/>
          </a:solidFill>
        </p:grpSpPr>
        <p:sp>
          <p:nvSpPr>
            <p:cNvPr id="18" name="Rectangle: Rounded Corners 17">
              <a:extLst>
                <a:ext uri="{FF2B5EF4-FFF2-40B4-BE49-F238E27FC236}">
                  <a16:creationId xmlns:a16="http://schemas.microsoft.com/office/drawing/2014/main" id="{9EDFB146-2940-4FB7-BF95-BDC808F177D8}"/>
                </a:ext>
              </a:extLst>
            </p:cNvPr>
            <p:cNvSpPr/>
            <p:nvPr/>
          </p:nvSpPr>
          <p:spPr>
            <a:xfrm>
              <a:off x="247650" y="53179"/>
              <a:ext cx="3467100" cy="708480"/>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9" name="Rectangle: Rounded Corners 4">
              <a:extLst>
                <a:ext uri="{FF2B5EF4-FFF2-40B4-BE49-F238E27FC236}">
                  <a16:creationId xmlns:a16="http://schemas.microsoft.com/office/drawing/2014/main" id="{30EBAF3F-6E4D-47CC-9062-845F71032FA5}"/>
                </a:ext>
              </a:extLst>
            </p:cNvPr>
            <p:cNvSpPr txBox="1"/>
            <p:nvPr/>
          </p:nvSpPr>
          <p:spPr>
            <a:xfrm>
              <a:off x="282235" y="87764"/>
              <a:ext cx="3397930" cy="6393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1048" tIns="0" rIns="131048" bIns="0" numCol="1" spcCol="1270" anchor="ctr" anchorCtr="0">
              <a:noAutofit/>
            </a:bodyPr>
            <a:lstStyle/>
            <a:p>
              <a:pPr marL="0" lvl="0" indent="0" algn="l" defTabSz="10668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Voluntary Contributions</a:t>
              </a:r>
            </a:p>
          </p:txBody>
        </p:sp>
      </p:grpSp>
      <p:grpSp>
        <p:nvGrpSpPr>
          <p:cNvPr id="20" name="Group 19">
            <a:extLst>
              <a:ext uri="{FF2B5EF4-FFF2-40B4-BE49-F238E27FC236}">
                <a16:creationId xmlns:a16="http://schemas.microsoft.com/office/drawing/2014/main" id="{36F9C7EF-4CD7-4AE1-AFEC-E833820E9F33}"/>
              </a:ext>
            </a:extLst>
          </p:cNvPr>
          <p:cNvGrpSpPr/>
          <p:nvPr/>
        </p:nvGrpSpPr>
        <p:grpSpPr>
          <a:xfrm>
            <a:off x="6667500" y="5733421"/>
            <a:ext cx="3467100" cy="708480"/>
            <a:chOff x="247650" y="53179"/>
            <a:chExt cx="3467100" cy="708480"/>
          </a:xfrm>
          <a:solidFill>
            <a:srgbClr val="00B0F0"/>
          </a:solidFill>
        </p:grpSpPr>
        <p:sp>
          <p:nvSpPr>
            <p:cNvPr id="21" name="Rectangle: Rounded Corners 20">
              <a:extLst>
                <a:ext uri="{FF2B5EF4-FFF2-40B4-BE49-F238E27FC236}">
                  <a16:creationId xmlns:a16="http://schemas.microsoft.com/office/drawing/2014/main" id="{949BFD54-FB2F-4923-B936-6B7013D4292A}"/>
                </a:ext>
              </a:extLst>
            </p:cNvPr>
            <p:cNvSpPr/>
            <p:nvPr/>
          </p:nvSpPr>
          <p:spPr>
            <a:xfrm>
              <a:off x="247650" y="53179"/>
              <a:ext cx="3467100" cy="708480"/>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2" name="Rectangle: Rounded Corners 4">
              <a:extLst>
                <a:ext uri="{FF2B5EF4-FFF2-40B4-BE49-F238E27FC236}">
                  <a16:creationId xmlns:a16="http://schemas.microsoft.com/office/drawing/2014/main" id="{95815162-D3FD-46CA-9E45-34CF02523714}"/>
                </a:ext>
              </a:extLst>
            </p:cNvPr>
            <p:cNvSpPr txBox="1"/>
            <p:nvPr/>
          </p:nvSpPr>
          <p:spPr>
            <a:xfrm>
              <a:off x="316820" y="87764"/>
              <a:ext cx="3397930"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1048" tIns="0" rIns="13104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School fees, Household contribution</a:t>
              </a:r>
            </a:p>
          </p:txBody>
        </p:sp>
      </p:grpSp>
      <p:grpSp>
        <p:nvGrpSpPr>
          <p:cNvPr id="23" name="Group 22">
            <a:extLst>
              <a:ext uri="{FF2B5EF4-FFF2-40B4-BE49-F238E27FC236}">
                <a16:creationId xmlns:a16="http://schemas.microsoft.com/office/drawing/2014/main" id="{1BA019AE-38E7-4257-B072-41CAEE0FF948}"/>
              </a:ext>
            </a:extLst>
          </p:cNvPr>
          <p:cNvGrpSpPr/>
          <p:nvPr/>
        </p:nvGrpSpPr>
        <p:grpSpPr>
          <a:xfrm>
            <a:off x="2133600" y="1905244"/>
            <a:ext cx="3429000" cy="856488"/>
            <a:chOff x="304800" y="6459"/>
            <a:chExt cx="4267200" cy="915120"/>
          </a:xfrm>
        </p:grpSpPr>
        <p:sp>
          <p:nvSpPr>
            <p:cNvPr id="24" name="Rectangle: Rounded Corners 23">
              <a:extLst>
                <a:ext uri="{FF2B5EF4-FFF2-40B4-BE49-F238E27FC236}">
                  <a16:creationId xmlns:a16="http://schemas.microsoft.com/office/drawing/2014/main" id="{644D02CC-D96D-4E96-B204-D3459313022B}"/>
                </a:ext>
              </a:extLst>
            </p:cNvPr>
            <p:cNvSpPr/>
            <p:nvPr/>
          </p:nvSpPr>
          <p:spPr>
            <a:xfrm>
              <a:off x="304800" y="6459"/>
              <a:ext cx="4267200" cy="91512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5" name="Rectangle: Rounded Corners 4">
              <a:extLst>
                <a:ext uri="{FF2B5EF4-FFF2-40B4-BE49-F238E27FC236}">
                  <a16:creationId xmlns:a16="http://schemas.microsoft.com/office/drawing/2014/main" id="{7708D9EB-1555-47D4-B239-40C7B3DFBFBE}"/>
                </a:ext>
              </a:extLst>
            </p:cNvPr>
            <p:cNvSpPr txBox="1"/>
            <p:nvPr/>
          </p:nvSpPr>
          <p:spPr>
            <a:xfrm>
              <a:off x="349472" y="5113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Transfers</a:t>
              </a:r>
            </a:p>
          </p:txBody>
        </p:sp>
      </p:grpSp>
      <p:grpSp>
        <p:nvGrpSpPr>
          <p:cNvPr id="26" name="Group 25">
            <a:extLst>
              <a:ext uri="{FF2B5EF4-FFF2-40B4-BE49-F238E27FC236}">
                <a16:creationId xmlns:a16="http://schemas.microsoft.com/office/drawing/2014/main" id="{F65082E1-7B9C-475E-A419-D2234CD115D1}"/>
              </a:ext>
            </a:extLst>
          </p:cNvPr>
          <p:cNvGrpSpPr/>
          <p:nvPr/>
        </p:nvGrpSpPr>
        <p:grpSpPr>
          <a:xfrm>
            <a:off x="2133600" y="5550828"/>
            <a:ext cx="3502143" cy="856488"/>
            <a:chOff x="304800" y="6459"/>
            <a:chExt cx="4267200" cy="915120"/>
          </a:xfrm>
        </p:grpSpPr>
        <p:sp>
          <p:nvSpPr>
            <p:cNvPr id="27" name="Rectangle: Rounded Corners 26">
              <a:extLst>
                <a:ext uri="{FF2B5EF4-FFF2-40B4-BE49-F238E27FC236}">
                  <a16:creationId xmlns:a16="http://schemas.microsoft.com/office/drawing/2014/main" id="{1C28465F-E403-46B6-8F9E-367E90347422}"/>
                </a:ext>
              </a:extLst>
            </p:cNvPr>
            <p:cNvSpPr/>
            <p:nvPr/>
          </p:nvSpPr>
          <p:spPr>
            <a:xfrm>
              <a:off x="304800" y="6459"/>
              <a:ext cx="4267200" cy="91512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8" name="Rectangle: Rounded Corners 4">
              <a:extLst>
                <a:ext uri="{FF2B5EF4-FFF2-40B4-BE49-F238E27FC236}">
                  <a16:creationId xmlns:a16="http://schemas.microsoft.com/office/drawing/2014/main" id="{72BE2C9B-944D-4BF0-8A50-92BD7B5655FF}"/>
                </a:ext>
              </a:extLst>
            </p:cNvPr>
            <p:cNvSpPr txBox="1"/>
            <p:nvPr/>
          </p:nvSpPr>
          <p:spPr>
            <a:xfrm>
              <a:off x="349472" y="5113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Tariff</a:t>
              </a:r>
            </a:p>
          </p:txBody>
        </p:sp>
      </p:grpSp>
      <p:grpSp>
        <p:nvGrpSpPr>
          <p:cNvPr id="29" name="Group 28">
            <a:extLst>
              <a:ext uri="{FF2B5EF4-FFF2-40B4-BE49-F238E27FC236}">
                <a16:creationId xmlns:a16="http://schemas.microsoft.com/office/drawing/2014/main" id="{73DC37A7-DDDA-4F02-AE1A-B206D07061F3}"/>
              </a:ext>
            </a:extLst>
          </p:cNvPr>
          <p:cNvGrpSpPr/>
          <p:nvPr/>
        </p:nvGrpSpPr>
        <p:grpSpPr>
          <a:xfrm>
            <a:off x="6698064" y="3089525"/>
            <a:ext cx="3536869" cy="1006744"/>
            <a:chOff x="229443" y="53179"/>
            <a:chExt cx="3485307" cy="708480"/>
          </a:xfrm>
          <a:solidFill>
            <a:srgbClr val="00B0F0"/>
          </a:solidFill>
        </p:grpSpPr>
        <p:sp>
          <p:nvSpPr>
            <p:cNvPr id="30" name="Rectangle: Rounded Corners 29">
              <a:extLst>
                <a:ext uri="{FF2B5EF4-FFF2-40B4-BE49-F238E27FC236}">
                  <a16:creationId xmlns:a16="http://schemas.microsoft.com/office/drawing/2014/main" id="{C138A1EB-7CE9-497B-85BB-1765A5E790D1}"/>
                </a:ext>
              </a:extLst>
            </p:cNvPr>
            <p:cNvSpPr/>
            <p:nvPr/>
          </p:nvSpPr>
          <p:spPr>
            <a:xfrm>
              <a:off x="247650" y="53179"/>
              <a:ext cx="3467100" cy="708480"/>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1" name="Rectangle: Rounded Corners 4">
              <a:extLst>
                <a:ext uri="{FF2B5EF4-FFF2-40B4-BE49-F238E27FC236}">
                  <a16:creationId xmlns:a16="http://schemas.microsoft.com/office/drawing/2014/main" id="{69CF777E-2208-48DE-B140-CC9789DF8FFB}"/>
                </a:ext>
              </a:extLst>
            </p:cNvPr>
            <p:cNvSpPr txBox="1"/>
            <p:nvPr/>
          </p:nvSpPr>
          <p:spPr>
            <a:xfrm>
              <a:off x="229443" y="67854"/>
              <a:ext cx="3397930" cy="6393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1048" tIns="0" rIns="131048" bIns="0" numCol="1" spcCol="1270" anchor="ctr" anchorCtr="0">
              <a:noAutofit/>
            </a:bodyPr>
            <a:lstStyle/>
            <a:p>
              <a:pPr defTabSz="1066800">
                <a:lnSpc>
                  <a:spcPct val="90000"/>
                </a:lnSpc>
                <a:spcBef>
                  <a:spcPct val="0"/>
                </a:spcBef>
                <a:spcAft>
                  <a:spcPct val="35000"/>
                </a:spcAft>
              </a:pPr>
              <a:r>
                <a:rPr lang="en-US" sz="2000" dirty="0">
                  <a:solidFill>
                    <a:sysClr val="window" lastClr="FFFFFF"/>
                  </a:solidFill>
                  <a:latin typeface="Calibri" panose="020F0502020204030204"/>
                </a:rPr>
                <a:t>NGO and private sector </a:t>
              </a:r>
            </a:p>
          </p:txBody>
        </p:sp>
      </p:grpSp>
      <p:sp>
        <p:nvSpPr>
          <p:cNvPr id="32" name="Rectangle 31">
            <a:extLst>
              <a:ext uri="{FF2B5EF4-FFF2-40B4-BE49-F238E27FC236}">
                <a16:creationId xmlns:a16="http://schemas.microsoft.com/office/drawing/2014/main" id="{F83A13A9-32D5-46FB-A323-D9DECB5CE0F0}"/>
              </a:ext>
            </a:extLst>
          </p:cNvPr>
          <p:cNvSpPr/>
          <p:nvPr/>
        </p:nvSpPr>
        <p:spPr>
          <a:xfrm>
            <a:off x="9182100" y="5823912"/>
            <a:ext cx="3276600" cy="1046440"/>
          </a:xfrm>
          <a:prstGeom prst="rect">
            <a:avLst/>
          </a:prstGeom>
        </p:spPr>
        <p:txBody>
          <a:bodyPr wrap="square">
            <a:spAutoFit/>
          </a:bodyPr>
          <a:lstStyle/>
          <a:p>
            <a:r>
              <a:rPr lang="en-US" sz="1100" dirty="0"/>
              <a:t>user fees, costs for beneficiaries, community financing, credit, school budget,</a:t>
            </a:r>
          </a:p>
          <a:p>
            <a:r>
              <a:rPr lang="en-US" sz="1100" dirty="0"/>
              <a:t>parent-teacher association, fees for parents, service charge, and volumetric based water charges</a:t>
            </a:r>
            <a:r>
              <a:rPr lang="en-US" dirty="0"/>
              <a:t>.</a:t>
            </a:r>
          </a:p>
        </p:txBody>
      </p:sp>
    </p:spTree>
    <p:extLst>
      <p:ext uri="{BB962C8B-B14F-4D97-AF65-F5344CB8AC3E}">
        <p14:creationId xmlns:p14="http://schemas.microsoft.com/office/powerpoint/2010/main" val="178309429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M White Powerpoint Template October 201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PM White PowerPoint Template - Nov 2016" id="{8144960E-79FB-4949-9428-363FBCB48306}" vid="{7B687C58-9B15-49E4-A693-67659C79C128}"/>
    </a:ext>
  </a:extLst>
</a:theme>
</file>

<file path=ppt/theme/theme3.xml><?xml version="1.0" encoding="utf-8"?>
<a:theme xmlns:a="http://schemas.openxmlformats.org/drawingml/2006/main" name="1_Text Slides">
  <a:themeElements>
    <a:clrScheme name="World Bank Water">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NICEF Power Point Template 2016 Ver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Power Point Template 2016 Ver1" id="{3F7F5D43-EC16-5045-BC90-0F8BCAFD8F35}" vid="{73FB6540-1E4B-F845-8043-FEB8B9ECE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3918</TotalTime>
  <Words>1093</Words>
  <Application>Microsoft Office PowerPoint</Application>
  <PresentationFormat>Widescreen</PresentationFormat>
  <Paragraphs>232</Paragraphs>
  <Slides>15</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MS PGothic</vt:lpstr>
      <vt:lpstr>Arial</vt:lpstr>
      <vt:lpstr>Arial Hebrew</vt:lpstr>
      <vt:lpstr>Calibri</vt:lpstr>
      <vt:lpstr>Calibri Light</vt:lpstr>
      <vt:lpstr>Georgia</vt:lpstr>
      <vt:lpstr>Times New Roman</vt:lpstr>
      <vt:lpstr>Trebuchet MS</vt:lpstr>
      <vt:lpstr>Wingdings</vt:lpstr>
      <vt:lpstr>Wingdings 2</vt:lpstr>
      <vt:lpstr>Office Theme</vt:lpstr>
      <vt:lpstr>1_OPM White Powerpoint Template October 2011</vt:lpstr>
      <vt:lpstr>1_Text Slides</vt:lpstr>
      <vt:lpstr>UNICEF Power Point Template 2016 Ver1</vt:lpstr>
      <vt:lpstr>PowerPoint Presentation</vt:lpstr>
      <vt:lpstr>PowerPoint Presentation</vt:lpstr>
      <vt:lpstr>PowerPoint Presentation</vt:lpstr>
      <vt:lpstr>PowerPoint Presentation</vt:lpstr>
      <vt:lpstr>SDG implication in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Financing</dc:title>
  <dc:creator>Liang Zhao</dc:creator>
  <cp:lastModifiedBy>Evariste Kouassi Komlan</cp:lastModifiedBy>
  <cp:revision>69</cp:revision>
  <dcterms:created xsi:type="dcterms:W3CDTF">2018-05-11T19:47:19Z</dcterms:created>
  <dcterms:modified xsi:type="dcterms:W3CDTF">2019-11-10T11:39:20Z</dcterms:modified>
</cp:coreProperties>
</file>