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81" r:id="rId2"/>
  </p:sldMasterIdLst>
  <p:notesMasterIdLst>
    <p:notesMasterId r:id="rId11"/>
  </p:notesMasterIdLst>
  <p:sldIdLst>
    <p:sldId id="321" r:id="rId3"/>
    <p:sldId id="350" r:id="rId4"/>
    <p:sldId id="416" r:id="rId5"/>
    <p:sldId id="424" r:id="rId6"/>
    <p:sldId id="428" r:id="rId7"/>
    <p:sldId id="425" r:id="rId8"/>
    <p:sldId id="427" r:id="rId9"/>
    <p:sldId id="41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B98"/>
    <a:srgbClr val="4478B6"/>
    <a:srgbClr val="0000CC"/>
    <a:srgbClr val="547E00"/>
    <a:srgbClr val="E2FFA7"/>
    <a:srgbClr val="C6ECD9"/>
    <a:srgbClr val="385D8A"/>
    <a:srgbClr val="DBEEF4"/>
    <a:srgbClr val="F6F5EE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545" autoAdjust="0"/>
  </p:normalViewPr>
  <p:slideViewPr>
    <p:cSldViewPr snapToGrid="0" showGuides="1">
      <p:cViewPr varScale="1">
        <p:scale>
          <a:sx n="59" d="100"/>
          <a:sy n="59" d="100"/>
        </p:scale>
        <p:origin x="744" y="60"/>
      </p:cViewPr>
      <p:guideLst>
        <p:guide orient="horz" pos="1008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A59D-C26D-45EF-8C60-740F724B87B1}" type="datetimeFigureOut">
              <a:rPr lang="en-PH" smtClean="0"/>
              <a:t>11/11/2019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A491-95F2-4621-8D00-E3985240FB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28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/>
              <a:t>WinS</a:t>
            </a:r>
            <a:r>
              <a:rPr lang="en-PH" dirty="0"/>
              <a:t> Policy (DO 10 s 2016) is implemented through the 3-star approach whose backbone is data and performance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A491-95F2-4621-8D00-E3985240FB2E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923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A491-95F2-4621-8D00-E3985240FB2E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946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The data collected from TSA feeds into several school, division, and national management </a:t>
            </a:r>
            <a:r>
              <a:rPr lang="en-PH" dirty="0" err="1"/>
              <a:t>processs</a:t>
            </a:r>
            <a:r>
              <a:rPr lang="en-PH" dirty="0"/>
              <a:t> (red boxes)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A491-95F2-4621-8D00-E3985240FB2E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77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Impact of having </a:t>
            </a:r>
            <a:r>
              <a:rPr lang="en-PH" dirty="0" err="1"/>
              <a:t>WinS</a:t>
            </a:r>
            <a:r>
              <a:rPr lang="en-PH" dirty="0"/>
              <a:t> data: improvement in star rating with 19% reaching at least 1 star, from a baseline of 9% the previous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CA491-95F2-4621-8D00-E3985240FB2E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6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A491-95F2-4621-8D00-E3985240FB2E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798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A491-95F2-4621-8D00-E3985240FB2E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972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0782" tIns="30392" rIns="60782" bIns="30392" rtlCol="0" anchor="ctr"/>
          <a:lstStyle/>
          <a:p>
            <a:pPr algn="ctr" defTabSz="607806">
              <a:defRPr/>
            </a:pPr>
            <a:endParaRPr lang="fil-PH" sz="1200" ker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376000"/>
            <a:ext cx="4477375" cy="171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2376000"/>
            <a:ext cx="4572002" cy="1714740"/>
          </a:xfrm>
          <a:ln>
            <a:noFill/>
          </a:ln>
        </p:spPr>
        <p:txBody>
          <a:bodyPr>
            <a:normAutofit/>
          </a:bodyPr>
          <a:lstStyle>
            <a:lvl1pPr algn="l">
              <a:defRPr sz="2475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18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709" y="8"/>
            <a:ext cx="991295" cy="1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7920" y="0"/>
            <a:ext cx="826080" cy="10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9144000" cy="1010653"/>
            <a:chOff x="0" y="0"/>
            <a:chExt cx="9144000" cy="99062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9906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 defTabSz="607806"/>
              <a:endParaRPr lang="fil-PH" sz="1200">
                <a:solidFill>
                  <a:prstClr val="white"/>
                </a:solidFill>
              </a:endParaRPr>
            </a:p>
          </p:txBody>
        </p:sp>
        <p:pic>
          <p:nvPicPr>
            <p:cNvPr id="9" name="Picture 2" descr="E:\Abigail Godoy\DepEd Style Guide\DepEd Seal_small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442" y="60157"/>
              <a:ext cx="926432" cy="86466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-9144"/>
            <a:ext cx="7531769" cy="1019797"/>
          </a:xfrm>
        </p:spPr>
        <p:txBody>
          <a:bodyPr>
            <a:normAutofit/>
          </a:bodyPr>
          <a:lstStyle>
            <a:lvl1pPr>
              <a:defRPr sz="27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510"/>
            <a:ext cx="8229600" cy="154069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94639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7510"/>
            <a:ext cx="4038600" cy="4918663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7510"/>
            <a:ext cx="4038600" cy="4918663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3"/>
            <a:ext cx="9144000" cy="1010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2" tIns="30392" rIns="60782" bIns="30392" rtlCol="0" anchor="ctr"/>
          <a:lstStyle/>
          <a:p>
            <a:pPr algn="ctr" defTabSz="607806"/>
            <a:endParaRPr lang="fil-PH" sz="1200">
              <a:solidFill>
                <a:prstClr val="white"/>
              </a:solidFill>
            </a:endParaRPr>
          </a:p>
        </p:txBody>
      </p:sp>
      <p:pic>
        <p:nvPicPr>
          <p:cNvPr id="20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445" y="61375"/>
            <a:ext cx="926432" cy="882153"/>
          </a:xfrm>
          <a:prstGeom prst="rect">
            <a:avLst/>
          </a:prstGeom>
          <a:noFill/>
        </p:spPr>
      </p:pic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5" y="-9144"/>
            <a:ext cx="7531769" cy="1019797"/>
          </a:xfrm>
        </p:spPr>
        <p:txBody>
          <a:bodyPr>
            <a:normAutofit/>
          </a:bodyPr>
          <a:lstStyle>
            <a:lvl1pPr>
              <a:defRPr sz="27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54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9275"/>
            <a:ext cx="4040188" cy="39512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919275"/>
            <a:ext cx="4041775" cy="39512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24650"/>
            <a:ext cx="4040188" cy="63976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3902" indent="0">
              <a:buNone/>
              <a:defRPr sz="1350" b="1"/>
            </a:lvl2pPr>
            <a:lvl3pPr marL="607806" indent="0">
              <a:buNone/>
              <a:defRPr sz="1200" b="1"/>
            </a:lvl3pPr>
            <a:lvl4pPr marL="911709" indent="0">
              <a:buNone/>
              <a:defRPr sz="1050" b="1"/>
            </a:lvl4pPr>
            <a:lvl5pPr marL="1215611" indent="0">
              <a:buNone/>
              <a:defRPr sz="1050" b="1"/>
            </a:lvl5pPr>
            <a:lvl6pPr marL="1519515" indent="0">
              <a:buNone/>
              <a:defRPr sz="1050" b="1"/>
            </a:lvl6pPr>
            <a:lvl7pPr marL="1823417" indent="0">
              <a:buNone/>
              <a:defRPr sz="1050" b="1"/>
            </a:lvl7pPr>
            <a:lvl8pPr marL="2127321" indent="0">
              <a:buNone/>
              <a:defRPr sz="1050" b="1"/>
            </a:lvl8pPr>
            <a:lvl9pPr marL="2431223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32" y="1224650"/>
            <a:ext cx="4041775" cy="63976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3902" indent="0">
              <a:buNone/>
              <a:defRPr sz="1350" b="1"/>
            </a:lvl2pPr>
            <a:lvl3pPr marL="607806" indent="0">
              <a:buNone/>
              <a:defRPr sz="1200" b="1"/>
            </a:lvl3pPr>
            <a:lvl4pPr marL="911709" indent="0">
              <a:buNone/>
              <a:defRPr sz="1050" b="1"/>
            </a:lvl4pPr>
            <a:lvl5pPr marL="1215611" indent="0">
              <a:buNone/>
              <a:defRPr sz="1050" b="1"/>
            </a:lvl5pPr>
            <a:lvl6pPr marL="1519515" indent="0">
              <a:buNone/>
              <a:defRPr sz="1050" b="1"/>
            </a:lvl6pPr>
            <a:lvl7pPr marL="1823417" indent="0">
              <a:buNone/>
              <a:defRPr sz="1050" b="1"/>
            </a:lvl7pPr>
            <a:lvl8pPr marL="2127321" indent="0">
              <a:buNone/>
              <a:defRPr sz="1050" b="1"/>
            </a:lvl8pPr>
            <a:lvl9pPr marL="2431223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"/>
            <a:ext cx="9144000" cy="1010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2" tIns="30392" rIns="60782" bIns="30392" rtlCol="0" anchor="ctr"/>
          <a:lstStyle/>
          <a:p>
            <a:pPr algn="ctr" defTabSz="607806"/>
            <a:endParaRPr lang="fil-PH" sz="1200">
              <a:solidFill>
                <a:prstClr val="white"/>
              </a:solidFill>
            </a:endParaRPr>
          </a:p>
        </p:txBody>
      </p:sp>
      <p:pic>
        <p:nvPicPr>
          <p:cNvPr id="16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445" y="61375"/>
            <a:ext cx="926432" cy="882153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5" y="-9144"/>
            <a:ext cx="7531769" cy="1019797"/>
          </a:xfrm>
        </p:spPr>
        <p:txBody>
          <a:bodyPr>
            <a:normAutofit/>
          </a:bodyPr>
          <a:lstStyle>
            <a:lvl1pPr>
              <a:defRPr sz="27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2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48372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2"/>
            <a:ext cx="5111750" cy="5853113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900"/>
            </a:lvl1pPr>
            <a:lvl2pPr marL="303902" indent="0">
              <a:buNone/>
              <a:defRPr sz="825"/>
            </a:lvl2pPr>
            <a:lvl3pPr marL="607806" indent="0">
              <a:buNone/>
              <a:defRPr sz="675"/>
            </a:lvl3pPr>
            <a:lvl4pPr marL="911709" indent="0">
              <a:buNone/>
              <a:defRPr sz="600"/>
            </a:lvl4pPr>
            <a:lvl5pPr marL="1215611" indent="0">
              <a:buNone/>
              <a:defRPr sz="600"/>
            </a:lvl5pPr>
            <a:lvl6pPr marL="1519515" indent="0">
              <a:buNone/>
              <a:defRPr sz="600"/>
            </a:lvl6pPr>
            <a:lvl7pPr marL="1823417" indent="0">
              <a:buNone/>
              <a:defRPr sz="600"/>
            </a:lvl7pPr>
            <a:lvl8pPr marL="2127321" indent="0">
              <a:buNone/>
              <a:defRPr sz="600"/>
            </a:lvl8pPr>
            <a:lvl9pPr marL="2431223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80419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03902" indent="0">
              <a:buNone/>
              <a:defRPr sz="1875"/>
            </a:lvl2pPr>
            <a:lvl3pPr marL="607806" indent="0">
              <a:buNone/>
              <a:defRPr sz="1575"/>
            </a:lvl3pPr>
            <a:lvl4pPr marL="911709" indent="0">
              <a:buNone/>
              <a:defRPr sz="1350"/>
            </a:lvl4pPr>
            <a:lvl5pPr marL="1215611" indent="0">
              <a:buNone/>
              <a:defRPr sz="1350"/>
            </a:lvl5pPr>
            <a:lvl6pPr marL="1519515" indent="0">
              <a:buNone/>
              <a:defRPr sz="1350"/>
            </a:lvl6pPr>
            <a:lvl7pPr marL="1823417" indent="0">
              <a:buNone/>
              <a:defRPr sz="1350"/>
            </a:lvl7pPr>
            <a:lvl8pPr marL="2127321" indent="0">
              <a:buNone/>
              <a:defRPr sz="1350"/>
            </a:lvl8pPr>
            <a:lvl9pPr marL="2431223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00"/>
            </a:lvl1pPr>
            <a:lvl2pPr marL="303902" indent="0">
              <a:buNone/>
              <a:defRPr sz="825"/>
            </a:lvl2pPr>
            <a:lvl3pPr marL="607806" indent="0">
              <a:buNone/>
              <a:defRPr sz="675"/>
            </a:lvl3pPr>
            <a:lvl4pPr marL="911709" indent="0">
              <a:buNone/>
              <a:defRPr sz="600"/>
            </a:lvl4pPr>
            <a:lvl5pPr marL="1215611" indent="0">
              <a:buNone/>
              <a:defRPr sz="600"/>
            </a:lvl5pPr>
            <a:lvl6pPr marL="1519515" indent="0">
              <a:buNone/>
              <a:defRPr sz="600"/>
            </a:lvl6pPr>
            <a:lvl7pPr marL="1823417" indent="0">
              <a:buNone/>
              <a:defRPr sz="600"/>
            </a:lvl7pPr>
            <a:lvl8pPr marL="2127321" indent="0">
              <a:buNone/>
              <a:defRPr sz="600"/>
            </a:lvl8pPr>
            <a:lvl9pPr marL="2431223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8189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7507"/>
            <a:ext cx="8229600" cy="4882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1010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2" tIns="30392" rIns="60782" bIns="30392" rtlCol="0" anchor="ctr"/>
          <a:lstStyle/>
          <a:p>
            <a:pPr algn="ctr" defTabSz="607806"/>
            <a:endParaRPr lang="fil-PH" sz="1200">
              <a:solidFill>
                <a:prstClr val="white"/>
              </a:solidFill>
            </a:endParaRPr>
          </a:p>
        </p:txBody>
      </p:sp>
      <p:pic>
        <p:nvPicPr>
          <p:cNvPr id="13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445" y="61375"/>
            <a:ext cx="926432" cy="88215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5" y="-9144"/>
            <a:ext cx="7531769" cy="1019797"/>
          </a:xfrm>
        </p:spPr>
        <p:txBody>
          <a:bodyPr>
            <a:normAutofit/>
          </a:bodyPr>
          <a:lstStyle>
            <a:lvl1pPr>
              <a:defRPr sz="27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33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7848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0782" tIns="30392" rIns="60782" bIns="30392" rtlCol="0" anchor="ctr"/>
          <a:lstStyle/>
          <a:p>
            <a:pPr algn="ctr" defTabSz="607806">
              <a:defRPr/>
            </a:pPr>
            <a:endParaRPr lang="fil-PH" sz="1200" ker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376003"/>
            <a:ext cx="3940090" cy="1508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611" y="2375990"/>
            <a:ext cx="5101392" cy="1508984"/>
          </a:xfrm>
          <a:ln>
            <a:noFill/>
          </a:ln>
        </p:spPr>
        <p:txBody>
          <a:bodyPr>
            <a:normAutofit/>
          </a:bodyPr>
          <a:lstStyle>
            <a:lvl1pPr algn="l">
              <a:defRPr sz="2475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42901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33800"/>
            <a:ext cx="7772400" cy="914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48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(optional)</a:t>
            </a:r>
            <a:endParaRPr lang="fil-PH" dirty="0"/>
          </a:p>
        </p:txBody>
      </p:sp>
      <p:pic>
        <p:nvPicPr>
          <p:cNvPr id="7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5" y="1143000"/>
            <a:ext cx="2286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91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 cap="small" baseline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245"/>
            <a:ext cx="8229600" cy="4830763"/>
          </a:xfrm>
        </p:spPr>
        <p:txBody>
          <a:bodyPr/>
          <a:lstStyle>
            <a:lvl1pPr marL="257168" indent="-257168">
              <a:buClr>
                <a:srgbClr val="0000CC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0000CC"/>
              </a:buClr>
              <a:defRPr/>
            </a:lvl2pPr>
            <a:lvl3pPr>
              <a:buClr>
                <a:srgbClr val="0000CC"/>
              </a:buClr>
              <a:defRPr/>
            </a:lvl3pPr>
            <a:lvl4pPr>
              <a:buClr>
                <a:srgbClr val="0000CC"/>
              </a:buClr>
              <a:defRPr/>
            </a:lvl4pPr>
            <a:lvl5pPr>
              <a:buClr>
                <a:srgbClr val="0000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l-PH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124200" y="6565238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b="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8473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l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2286000" cy="2286000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99985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l-P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1859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85800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6"/>
            <a:ext cx="4040188" cy="4144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l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95400"/>
            <a:ext cx="4041775" cy="685800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1206"/>
            <a:ext cx="4041775" cy="4144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4999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2115" y="0"/>
            <a:ext cx="7620000" cy="914400"/>
          </a:xfrm>
        </p:spPr>
        <p:txBody>
          <a:bodyPr/>
          <a:lstStyle>
            <a:lvl1pPr marL="53975" indent="0">
              <a:defRPr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spc="100" baseline="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  <p:pic>
        <p:nvPicPr>
          <p:cNvPr id="9" name="Picture 8" descr="DepEd Seal Full 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" y="-1518"/>
            <a:ext cx="1322037" cy="13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5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631" y="0"/>
            <a:ext cx="8650705" cy="914400"/>
          </a:xfrm>
        </p:spPr>
        <p:txBody>
          <a:bodyPr/>
          <a:lstStyle>
            <a:lvl1pPr>
              <a:defRPr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7020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30968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75800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endParaRPr lang="fil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il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9663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0782" tIns="30392" rIns="60782" bIns="30392" rtlCol="0" anchor="ctr"/>
          <a:lstStyle/>
          <a:p>
            <a:pPr algn="ctr" defTabSz="607806">
              <a:defRPr/>
            </a:pPr>
            <a:endParaRPr lang="fil-PH" sz="1200" ker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12" y="2261937"/>
            <a:ext cx="5787192" cy="2406316"/>
          </a:xfrm>
          <a:ln>
            <a:noFill/>
          </a:ln>
        </p:spPr>
        <p:txBody>
          <a:bodyPr lIns="182880" rIns="182880">
            <a:normAutofit/>
          </a:bodyPr>
          <a:lstStyle>
            <a:lvl1pPr algn="l">
              <a:defRPr sz="26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5" y="1715714"/>
            <a:ext cx="351769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4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fil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41809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24200" y="6553206"/>
            <a:ext cx="2895600" cy="304801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fil-PH" sz="900" dirty="0">
                <a:solidFill>
                  <a:prstClr val="white"/>
                </a:solidFill>
                <a:latin typeface="Bookman Old Style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730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0782" tIns="30392" rIns="60782" bIns="30392" rtlCol="0" anchor="ctr"/>
          <a:lstStyle/>
          <a:p>
            <a:pPr algn="ctr" defTabSz="607806">
              <a:defRPr/>
            </a:pPr>
            <a:endParaRPr lang="fil-PH" sz="1200" ker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4443"/>
            <a:ext cx="7701085" cy="2949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518" y="739704"/>
            <a:ext cx="5137486" cy="1714740"/>
          </a:xfrm>
          <a:ln>
            <a:noFill/>
          </a:ln>
        </p:spPr>
        <p:txBody>
          <a:bodyPr>
            <a:normAutofit/>
          </a:bodyPr>
          <a:lstStyle>
            <a:lvl1pPr algn="l">
              <a:defRPr sz="2475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0841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5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3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E8B5-3243-4675-9192-0A2C00111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935-4577-4D38-97B5-E0E0364DB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58" y="158665"/>
            <a:ext cx="1828888" cy="182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039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780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117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5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195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34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273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12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2286000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83735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26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0782" tIns="30392" rIns="60782" bIns="30392" rtlCol="0" anchor="ctr"/>
          <a:lstStyle/>
          <a:p>
            <a:pPr algn="ctr" defTabSz="607806">
              <a:defRPr/>
            </a:pPr>
            <a:endParaRPr lang="fil-PH" sz="1200" ker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143260"/>
            <a:ext cx="4477375" cy="171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6765" y="5255472"/>
            <a:ext cx="2380800" cy="15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48"/>
            <a:ext cx="8229600" cy="1012741"/>
          </a:xfrm>
        </p:spPr>
        <p:txBody>
          <a:bodyPr>
            <a:normAutofit/>
          </a:bodyPr>
          <a:lstStyle>
            <a:lvl1pPr>
              <a:defRPr sz="2850" b="1" cap="small" baseline="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35877"/>
            <a:ext cx="8229600" cy="1681871"/>
          </a:xfrm>
        </p:spPr>
        <p:txBody>
          <a:bodyPr lIns="91440" tIns="45720" rIns="73152" bIns="45720">
            <a:spAutoFit/>
          </a:bodyPr>
          <a:lstStyle>
            <a:lvl1pPr marL="227927" indent="-227927">
              <a:lnSpc>
                <a:spcPct val="105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lvl1pPr>
            <a:lvl2pPr>
              <a:lnSpc>
                <a:spcPct val="105000"/>
              </a:lnSpc>
              <a:spcBef>
                <a:spcPts val="450"/>
              </a:spcBef>
              <a:defRPr/>
            </a:lvl2pPr>
            <a:lvl3pPr>
              <a:lnSpc>
                <a:spcPct val="105000"/>
              </a:lnSpc>
              <a:spcBef>
                <a:spcPts val="450"/>
              </a:spcBef>
              <a:defRPr/>
            </a:lvl3pPr>
            <a:lvl4pPr>
              <a:lnSpc>
                <a:spcPct val="105000"/>
              </a:lnSpc>
              <a:spcBef>
                <a:spcPts val="450"/>
              </a:spcBef>
              <a:defRPr/>
            </a:lvl4pPr>
            <a:lvl5pPr>
              <a:lnSpc>
                <a:spcPct val="105000"/>
              </a:lnSpc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381645"/>
            <a:ext cx="8229600" cy="0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8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6553212"/>
            <a:ext cx="2895600" cy="304801"/>
          </a:xfrm>
          <a:prstGeom prst="rect">
            <a:avLst/>
          </a:prstGeom>
        </p:spPr>
        <p:txBody>
          <a:bodyPr wrap="square" lIns="60782" tIns="30392" rIns="60782" bIns="30392" anchor="ctr" anchorCtr="0">
            <a:normAutofit/>
          </a:bodyPr>
          <a:lstStyle/>
          <a:p>
            <a:pPr algn="ctr" defTabSz="607806"/>
            <a:r>
              <a:rPr lang="fil-PH" sz="825" dirty="0">
                <a:solidFill>
                  <a:prstClr val="white"/>
                </a:solidFill>
              </a:rPr>
              <a:t>DEPARTMENT OF EDUCATION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54" y="36106"/>
            <a:ext cx="1455546" cy="6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1043" tIns="40522" rIns="81043" bIns="405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81043" tIns="40522" rIns="81043" bIns="405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806"/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ct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806"/>
            <a:r>
              <a:rPr lang="fil-PH">
                <a:solidFill>
                  <a:prstClr val="black">
                    <a:tint val="75000"/>
                  </a:prstClr>
                </a:solidFill>
              </a:rPr>
              <a:t>DEPARTMENT OF EDUCATION</a:t>
            </a:r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806"/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 defTabSz="607806"/>
              <a:t>‹#›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830" r:id="rId2"/>
    <p:sldLayoutId id="2147483829" r:id="rId3"/>
    <p:sldLayoutId id="2147483680" r:id="rId4"/>
    <p:sldLayoutId id="2147483682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dt="0"/>
  <p:txStyles>
    <p:titleStyle>
      <a:lvl1pPr algn="ctr" defTabSz="607806" rtl="0" eaLnBrk="1" latinLnBrk="0" hangingPunct="1">
        <a:spcBef>
          <a:spcPct val="0"/>
        </a:spcBef>
        <a:buNone/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27" indent="-227927" algn="l" defTabSz="6078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43" indent="-189939" algn="l" defTabSz="607806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59757" indent="-151952" algn="l" defTabSz="60780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3661" indent="-151952" algn="l" defTabSz="607806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3" indent="-151952" algn="l" defTabSz="607806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71467" indent="-151952" algn="l" defTabSz="60780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75369" indent="-151952" algn="l" defTabSz="60780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79273" indent="-151952" algn="l" defTabSz="60780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83175" indent="-151952" algn="l" defTabSz="60780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902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806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709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5611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9515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3417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7321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1223" algn="l" defTabSz="60780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l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3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l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fld id="{40CEB23D-5D9C-424D-A4B8-74E3F10BC318}" type="slidenum">
              <a:rPr lang="fil-PH" smtClean="0">
                <a:solidFill>
                  <a:prstClr val="white"/>
                </a:solidFill>
              </a:rPr>
              <a:pPr/>
              <a:t>‹#›</a:t>
            </a:fld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5"/>
            <a:ext cx="2895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fil-PH" dirty="0">
                <a:solidFill>
                  <a:prstClr val="white"/>
                </a:solidFill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9979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831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l-PH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324" y="3729193"/>
            <a:ext cx="7486651" cy="954107"/>
          </a:xfrm>
        </p:spPr>
        <p:txBody>
          <a:bodyPr wrap="square">
            <a:spAutoFit/>
          </a:bodyPr>
          <a:lstStyle/>
          <a:p>
            <a:r>
              <a:rPr lang="en-PH" sz="2800" b="1" cap="small" spc="300" dirty="0" err="1">
                <a:solidFill>
                  <a:srgbClr val="C9E6EF"/>
                </a:solidFill>
              </a:rPr>
              <a:t>WinS</a:t>
            </a:r>
            <a:r>
              <a:rPr lang="en-PH" sz="2800" b="1" cap="small" spc="300" dirty="0">
                <a:solidFill>
                  <a:srgbClr val="C9E6EF"/>
                </a:solidFill>
              </a:rPr>
              <a:t> Data and Performance Management in the Philippines</a:t>
            </a:r>
            <a:endParaRPr lang="en-PH" sz="2800" cap="small" spc="300" dirty="0">
              <a:solidFill>
                <a:srgbClr val="C9E6E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970" y="5765843"/>
            <a:ext cx="5971358" cy="369332"/>
          </a:xfr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</a:pPr>
            <a:r>
              <a:rPr lang="en-US" sz="1800" b="1" cap="small" dirty="0"/>
              <a:t>7</a:t>
            </a:r>
            <a:r>
              <a:rPr lang="en-US" sz="1800" b="1" cap="small" baseline="30000" dirty="0"/>
              <a:t>th</a:t>
            </a:r>
            <a:r>
              <a:rPr lang="en-US" sz="1800" b="1" cap="small" dirty="0"/>
              <a:t> WASH in Schools International Learning Exchange</a:t>
            </a:r>
            <a:endParaRPr lang="en-PH" sz="1800" b="1" cap="small" dirty="0"/>
          </a:p>
        </p:txBody>
      </p:sp>
      <p:sp>
        <p:nvSpPr>
          <p:cNvPr id="6" name="Parallelogram 5"/>
          <p:cNvSpPr/>
          <p:nvPr/>
        </p:nvSpPr>
        <p:spPr>
          <a:xfrm>
            <a:off x="1147580" y="4819512"/>
            <a:ext cx="6858000" cy="27432"/>
          </a:xfrm>
          <a:prstGeom prst="parallelogram">
            <a:avLst>
              <a:gd name="adj" fmla="val 605308"/>
            </a:avLst>
          </a:prstGeom>
          <a:solidFill>
            <a:srgbClr val="CCFFFF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254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806"/>
            <a:endParaRPr lang="en-PH" sz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806" y="6114153"/>
            <a:ext cx="505532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cap="small" spc="75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Crowne Plaza Ortigas, Pasig City, Philippines</a:t>
            </a:r>
          </a:p>
          <a:p>
            <a:pPr algn="ctr"/>
            <a:r>
              <a:rPr lang="en-US" sz="1400" cap="small" spc="75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11 Nov 2019</a:t>
            </a:r>
          </a:p>
        </p:txBody>
      </p:sp>
    </p:spTree>
    <p:extLst>
      <p:ext uri="{BB962C8B-B14F-4D97-AF65-F5344CB8AC3E}">
        <p14:creationId xmlns:p14="http://schemas.microsoft.com/office/powerpoint/2010/main" val="106343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0" y="2376000"/>
            <a:ext cx="4602483" cy="1714740"/>
          </a:xfrm>
        </p:spPr>
        <p:txBody>
          <a:bodyPr>
            <a:normAutofit/>
          </a:bodyPr>
          <a:lstStyle/>
          <a:p>
            <a:pPr algn="ctr">
              <a:spcBef>
                <a:spcPts val="1350"/>
              </a:spcBef>
            </a:pPr>
            <a:r>
              <a:rPr lang="en-PH" sz="3100" spc="75" dirty="0"/>
              <a:t>WASH in Schools</a:t>
            </a:r>
            <a:br>
              <a:rPr lang="en-PH" sz="3600" spc="75" dirty="0"/>
            </a:br>
            <a:r>
              <a:rPr lang="en-PH" sz="3600" b="1" spc="75" dirty="0"/>
              <a:t>three star approach</a:t>
            </a:r>
            <a:endParaRPr lang="en-PH" sz="3300" b="1" spc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2511" b="2731"/>
          <a:stretch/>
        </p:blipFill>
        <p:spPr>
          <a:xfrm>
            <a:off x="880109" y="240030"/>
            <a:ext cx="6923121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9637A170-EC2F-4290-8A5D-44546BAD9FC1}"/>
              </a:ext>
            </a:extLst>
          </p:cNvPr>
          <p:cNvSpPr txBox="1"/>
          <p:nvPr/>
        </p:nvSpPr>
        <p:spPr>
          <a:xfrm>
            <a:off x="7349287" y="4308348"/>
            <a:ext cx="1507054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29390"/>
            <a:r>
              <a:rPr lang="en-US" sz="1440" b="1" i="1" dirty="0">
                <a:solidFill>
                  <a:prstClr val="black"/>
                </a:solidFill>
              </a:rPr>
              <a:t>National Planning &amp; Budgeting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59617" y="2189427"/>
            <a:ext cx="2203136" cy="907155"/>
            <a:chOff x="533400" y="4087590"/>
            <a:chExt cx="2194695" cy="987987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643105" y="4424355"/>
              <a:ext cx="2084990" cy="651222"/>
            </a:xfrm>
            <a:prstGeom prst="roundRect">
              <a:avLst>
                <a:gd name="adj" fmla="val 5443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ctr"/>
            <a:lstStyle/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 err="1">
                  <a:solidFill>
                    <a:prstClr val="black"/>
                  </a:solidFill>
                </a:rPr>
                <a:t>WinS</a:t>
              </a:r>
              <a:r>
                <a:rPr lang="en-US" sz="1440" dirty="0">
                  <a:solidFill>
                    <a:prstClr val="black"/>
                  </a:solidFill>
                </a:rPr>
                <a:t> Monitoring System 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Upload in Online System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4087590"/>
              <a:ext cx="2161448" cy="3419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Encoding and Submission: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8846" y="2164589"/>
            <a:ext cx="2233462" cy="1068731"/>
            <a:chOff x="623070" y="4233691"/>
            <a:chExt cx="2224904" cy="1424975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623070" y="4233691"/>
              <a:ext cx="1607784" cy="4185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Quality Standards: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5800" y="4613907"/>
              <a:ext cx="2162174" cy="1044759"/>
            </a:xfrm>
            <a:prstGeom prst="roundRect">
              <a:avLst>
                <a:gd name="adj" fmla="val 5443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ctr"/>
            <a:lstStyle/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 err="1">
                  <a:solidFill>
                    <a:prstClr val="black"/>
                  </a:solidFill>
                </a:rPr>
                <a:t>WinS</a:t>
              </a:r>
              <a:r>
                <a:rPr lang="en-US" sz="1440" dirty="0">
                  <a:solidFill>
                    <a:prstClr val="black"/>
                  </a:solidFill>
                </a:rPr>
                <a:t> Policy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Three Star Approach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 err="1">
                  <a:solidFill>
                    <a:prstClr val="black"/>
                  </a:solidFill>
                </a:rPr>
                <a:t>WinS</a:t>
              </a:r>
              <a:r>
                <a:rPr lang="en-US" sz="1440" dirty="0">
                  <a:solidFill>
                    <a:prstClr val="black"/>
                  </a:solidFill>
                </a:rPr>
                <a:t> Three Star Rubrics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9972" y="3693633"/>
            <a:ext cx="1984433" cy="842291"/>
            <a:chOff x="578295" y="4005853"/>
            <a:chExt cx="1696097" cy="1123054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685800" y="4419601"/>
              <a:ext cx="1588592" cy="709306"/>
            </a:xfrm>
            <a:prstGeom prst="roundRect">
              <a:avLst>
                <a:gd name="adj" fmla="val 5443"/>
              </a:avLst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t"/>
            <a:lstStyle/>
            <a:p>
              <a:pPr marL="154305" indent="-154305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  <a:sym typeface="Wingdings 2"/>
                </a:rPr>
                <a:t>Ocular visits of selected schools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8295" y="4005853"/>
              <a:ext cx="874884" cy="4185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Validation:</a:t>
              </a:r>
            </a:p>
          </p:txBody>
        </p:sp>
      </p:grpSp>
      <p:sp>
        <p:nvSpPr>
          <p:cNvPr id="11" name="Curved Down Arrow 10"/>
          <p:cNvSpPr/>
          <p:nvPr/>
        </p:nvSpPr>
        <p:spPr>
          <a:xfrm rot="1785872">
            <a:off x="5717965" y="1549886"/>
            <a:ext cx="1198151" cy="277454"/>
          </a:xfrm>
          <a:prstGeom prst="curvedDownArrow">
            <a:avLst>
              <a:gd name="adj1" fmla="val 43121"/>
              <a:gd name="adj2" fmla="val 90251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8539" y="508000"/>
            <a:ext cx="2114549" cy="1118869"/>
            <a:chOff x="663404" y="3883519"/>
            <a:chExt cx="1333776" cy="1249386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721846" y="4482910"/>
              <a:ext cx="1275334" cy="649995"/>
            </a:xfrm>
            <a:prstGeom prst="roundRect">
              <a:avLst>
                <a:gd name="adj" fmla="val 5443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t"/>
            <a:lstStyle/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 err="1">
                  <a:solidFill>
                    <a:prstClr val="black"/>
                  </a:solidFill>
                </a:rPr>
                <a:t>WinS</a:t>
              </a:r>
              <a:r>
                <a:rPr lang="en-US" sz="1440" dirty="0">
                  <a:solidFill>
                    <a:prstClr val="black"/>
                  </a:solidFill>
                </a:rPr>
                <a:t> Monitoring Form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Direct Feedback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endParaRPr lang="en-US" sz="144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404" y="3883519"/>
              <a:ext cx="1333776" cy="598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729390"/>
              <a:r>
                <a:rPr lang="en-US" sz="1440" b="1" i="1" dirty="0">
                  <a:solidFill>
                    <a:prstClr val="black"/>
                  </a:solidFill>
                </a:rPr>
                <a:t>Self-Assessment Checklist &amp; Monitoring</a:t>
              </a:r>
            </a:p>
          </p:txBody>
        </p:sp>
      </p:grpSp>
      <p:sp>
        <p:nvSpPr>
          <p:cNvPr id="15" name="Curved Down Arrow 14"/>
          <p:cNvSpPr/>
          <p:nvPr/>
        </p:nvSpPr>
        <p:spPr>
          <a:xfrm rot="8199795">
            <a:off x="6391034" y="3720203"/>
            <a:ext cx="1218140" cy="309848"/>
          </a:xfrm>
          <a:prstGeom prst="curvedDownArrow">
            <a:avLst>
              <a:gd name="adj1" fmla="val 43121"/>
              <a:gd name="adj2" fmla="val 90251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 flipH="1">
            <a:off x="3344338" y="5326760"/>
            <a:ext cx="228599" cy="960120"/>
          </a:xfrm>
          <a:prstGeom prst="downArrow">
            <a:avLst/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97272" y="5152844"/>
            <a:ext cx="1984433" cy="1059272"/>
            <a:chOff x="578295" y="4069429"/>
            <a:chExt cx="1696097" cy="1571166"/>
          </a:xfrm>
          <a:solidFill>
            <a:schemeClr val="bg1"/>
          </a:solidFill>
        </p:grpSpPr>
        <p:sp>
          <p:nvSpPr>
            <p:cNvPr id="18" name="Rounded Rectangle 17"/>
            <p:cNvSpPr/>
            <p:nvPr/>
          </p:nvSpPr>
          <p:spPr>
            <a:xfrm>
              <a:off x="685800" y="4586112"/>
              <a:ext cx="1588592" cy="1054483"/>
            </a:xfrm>
            <a:prstGeom prst="roundRect">
              <a:avLst>
                <a:gd name="adj" fmla="val 5443"/>
              </a:avLst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t"/>
            <a:lstStyle/>
            <a:p>
              <a:pPr marL="154305" indent="-154305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Technical Assistance based on monitoring reports</a:t>
              </a:r>
              <a:endParaRPr lang="en-US" sz="1440" dirty="0">
                <a:solidFill>
                  <a:prstClr val="black"/>
                </a:solidFill>
                <a:sym typeface="Wingdings 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8295" y="4069429"/>
              <a:ext cx="1515373" cy="4656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Technical Assistance: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959" y="2146849"/>
            <a:ext cx="1984433" cy="1039448"/>
            <a:chOff x="578295" y="4005853"/>
            <a:chExt cx="1696097" cy="1385930"/>
          </a:xfrm>
          <a:solidFill>
            <a:schemeClr val="bg1"/>
          </a:solidFill>
        </p:grpSpPr>
        <p:sp>
          <p:nvSpPr>
            <p:cNvPr id="22" name="TextBox 21"/>
            <p:cNvSpPr txBox="1"/>
            <p:nvPr/>
          </p:nvSpPr>
          <p:spPr>
            <a:xfrm>
              <a:off x="578295" y="4005853"/>
              <a:ext cx="1441936" cy="4185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School Recognition: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5800" y="4419601"/>
              <a:ext cx="1588592" cy="972182"/>
            </a:xfrm>
            <a:prstGeom prst="roundRect">
              <a:avLst>
                <a:gd name="adj" fmla="val 5443"/>
              </a:avLst>
            </a:prstGeom>
            <a:grpFill/>
            <a:ln w="381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t"/>
            <a:lstStyle/>
            <a:p>
              <a:pPr marL="154305" indent="-154305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  <a:sym typeface="Wingdings 2"/>
                </a:rPr>
                <a:t>Awards based on improvement or meeting of standards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8893" y="5031390"/>
            <a:ext cx="1984433" cy="1180727"/>
            <a:chOff x="578295" y="4005853"/>
            <a:chExt cx="1696097" cy="1574302"/>
          </a:xfrm>
          <a:solidFill>
            <a:schemeClr val="bg1"/>
          </a:solidFill>
        </p:grpSpPr>
        <p:sp>
          <p:nvSpPr>
            <p:cNvPr id="24" name="TextBox 23"/>
            <p:cNvSpPr txBox="1"/>
            <p:nvPr/>
          </p:nvSpPr>
          <p:spPr>
            <a:xfrm>
              <a:off x="578295" y="4005853"/>
              <a:ext cx="1532362" cy="4185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Division Recognition: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5800" y="4381501"/>
              <a:ext cx="1588592" cy="1198654"/>
            </a:xfrm>
            <a:prstGeom prst="roundRect">
              <a:avLst>
                <a:gd name="adj" fmla="val 5443"/>
              </a:avLst>
            </a:prstGeom>
            <a:grpFill/>
            <a:ln w="28575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t"/>
            <a:lstStyle/>
            <a:p>
              <a:pPr marL="154305" indent="-154305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  <a:sym typeface="Wingdings 2"/>
                </a:rPr>
                <a:t>Awards based on school performance and organizational enablers</a:t>
              </a:r>
            </a:p>
          </p:txBody>
        </p:sp>
      </p:grpSp>
      <p:sp>
        <p:nvSpPr>
          <p:cNvPr id="26" name="Curved Down Arrow 25"/>
          <p:cNvSpPr/>
          <p:nvPr/>
        </p:nvSpPr>
        <p:spPr>
          <a:xfrm rot="7428594">
            <a:off x="5601646" y="4543463"/>
            <a:ext cx="2603530" cy="540255"/>
          </a:xfrm>
          <a:prstGeom prst="curvedDownArrow">
            <a:avLst>
              <a:gd name="adj1" fmla="val 43121"/>
              <a:gd name="adj2" fmla="val 74072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4099742">
            <a:off x="457098" y="3679646"/>
            <a:ext cx="1044488" cy="303236"/>
          </a:xfrm>
          <a:prstGeom prst="curvedDownArrow">
            <a:avLst>
              <a:gd name="adj1" fmla="val 43121"/>
              <a:gd name="adj2" fmla="val 90251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40204" y="3495697"/>
            <a:ext cx="2362200" cy="1100624"/>
            <a:chOff x="495029" y="4087590"/>
            <a:chExt cx="2353148" cy="1467499"/>
          </a:xfrm>
          <a:noFill/>
        </p:grpSpPr>
        <p:sp>
          <p:nvSpPr>
            <p:cNvPr id="29" name="Rounded Rectangle 28"/>
            <p:cNvSpPr/>
            <p:nvPr/>
          </p:nvSpPr>
          <p:spPr>
            <a:xfrm>
              <a:off x="495029" y="4471038"/>
              <a:ext cx="2353148" cy="1084051"/>
            </a:xfrm>
            <a:prstGeom prst="roundRect">
              <a:avLst>
                <a:gd name="adj" fmla="val 5443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" tIns="16460" rIns="41148" bIns="16460" rtlCol="0" anchor="ctr"/>
            <a:lstStyle/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Monitoring reports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Adjustment of School Plan</a:t>
              </a:r>
            </a:p>
            <a:p>
              <a:pPr marL="152877" indent="-152877" defTabSz="729390">
                <a:buFont typeface="Wingdings" panose="05000000000000000000" pitchFamily="2" charset="2"/>
                <a:buChar char="§"/>
              </a:pPr>
              <a:r>
                <a:rPr lang="en-US" sz="1440" dirty="0">
                  <a:solidFill>
                    <a:prstClr val="black"/>
                  </a:solidFill>
                </a:rPr>
                <a:t>Implement WinS Program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" y="4087590"/>
              <a:ext cx="1726526" cy="4185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729390"/>
              <a:r>
                <a:rPr lang="en-US" sz="1440" b="1" i="1" dirty="0">
                  <a:solidFill>
                    <a:prstClr val="black"/>
                  </a:solidFill>
                </a:rPr>
                <a:t>Analysis and Action:</a:t>
              </a:r>
            </a:p>
          </p:txBody>
        </p:sp>
      </p:grpSp>
      <p:sp>
        <p:nvSpPr>
          <p:cNvPr id="31" name="Down Arrow 30"/>
          <p:cNvSpPr/>
          <p:nvPr/>
        </p:nvSpPr>
        <p:spPr>
          <a:xfrm rot="5400000" flipH="1">
            <a:off x="3640579" y="4029424"/>
            <a:ext cx="224732" cy="422909"/>
          </a:xfrm>
          <a:prstGeom prst="downArrow">
            <a:avLst/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3927872" y="1735834"/>
            <a:ext cx="365150" cy="400335"/>
          </a:xfrm>
          <a:prstGeom prst="downArrow">
            <a:avLst/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9872183">
            <a:off x="1064884" y="1525073"/>
            <a:ext cx="1235880" cy="265528"/>
          </a:xfrm>
          <a:prstGeom prst="curvedDownArrow">
            <a:avLst>
              <a:gd name="adj1" fmla="val 43121"/>
              <a:gd name="adj2" fmla="val 90251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4824566" y="4732434"/>
            <a:ext cx="325712" cy="336683"/>
          </a:xfrm>
          <a:prstGeom prst="downArrow">
            <a:avLst/>
          </a:prstGeom>
          <a:solidFill>
            <a:srgbClr val="00A8A4"/>
          </a:solidFill>
          <a:ln>
            <a:solidFill>
              <a:srgbClr val="00928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37" name="Curved Down Arrow 14">
            <a:extLst>
              <a:ext uri="{FF2B5EF4-FFF2-40B4-BE49-F238E27FC236}">
                <a16:creationId xmlns:a16="http://schemas.microsoft.com/office/drawing/2014/main" id="{2D858581-EECE-4826-8B79-A5E948A44A13}"/>
              </a:ext>
            </a:extLst>
          </p:cNvPr>
          <p:cNvSpPr/>
          <p:nvPr/>
        </p:nvSpPr>
        <p:spPr>
          <a:xfrm rot="2445085">
            <a:off x="7283973" y="3619875"/>
            <a:ext cx="1307891" cy="379508"/>
          </a:xfrm>
          <a:prstGeom prst="curvedDownArrow">
            <a:avLst>
              <a:gd name="adj1" fmla="val 43121"/>
              <a:gd name="adj2" fmla="val 90251"/>
              <a:gd name="adj3" fmla="val 51153"/>
            </a:avLst>
          </a:prstGeom>
          <a:solidFill>
            <a:srgbClr val="009999"/>
          </a:solidFill>
          <a:ln>
            <a:solidFill>
              <a:srgbClr val="0085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390"/>
            <a:endParaRPr lang="en-US" sz="1440">
              <a:solidFill>
                <a:prstClr val="black"/>
              </a:solidFill>
            </a:endParaRPr>
          </a:p>
        </p:txBody>
      </p:sp>
      <p:sp>
        <p:nvSpPr>
          <p:cNvPr id="39" name="Rounded Rectangle 17">
            <a:extLst>
              <a:ext uri="{FF2B5EF4-FFF2-40B4-BE49-F238E27FC236}">
                <a16:creationId xmlns:a16="http://schemas.microsoft.com/office/drawing/2014/main" id="{FA04D3D3-5D01-4EF9-B57E-F4635F2F87E9}"/>
              </a:ext>
            </a:extLst>
          </p:cNvPr>
          <p:cNvSpPr/>
          <p:nvPr/>
        </p:nvSpPr>
        <p:spPr>
          <a:xfrm>
            <a:off x="7251432" y="5092322"/>
            <a:ext cx="1460084" cy="1233274"/>
          </a:xfrm>
          <a:prstGeom prst="roundRect">
            <a:avLst>
              <a:gd name="adj" fmla="val 5443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16460" rIns="41148" bIns="16460" rtlCol="0" anchor="t"/>
          <a:lstStyle/>
          <a:p>
            <a:pPr marL="154305" indent="-154305" defTabSz="729390">
              <a:buFont typeface="Wingdings" panose="05000000000000000000" pitchFamily="2" charset="2"/>
              <a:buChar char="§"/>
            </a:pPr>
            <a:r>
              <a:rPr lang="en-US" sz="1440" dirty="0">
                <a:solidFill>
                  <a:prstClr val="black"/>
                </a:solidFill>
              </a:rPr>
              <a:t>Financial &amp; Infrastructure support based on monitoring reports</a:t>
            </a:r>
            <a:endParaRPr lang="en-US" sz="1440" dirty="0">
              <a:solidFill>
                <a:prstClr val="black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86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0848-3342-43AE-A94D-03FDAF5972AE}"/>
              </a:ext>
            </a:extLst>
          </p:cNvPr>
          <p:cNvSpPr txBox="1">
            <a:spLocks/>
          </p:cNvSpPr>
          <p:nvPr/>
        </p:nvSpPr>
        <p:spPr>
          <a:xfrm>
            <a:off x="-6858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7806" rtl="0" eaLnBrk="1" latinLnBrk="0" hangingPunct="1">
              <a:spcBef>
                <a:spcPct val="0"/>
              </a:spcBef>
              <a:buNone/>
              <a:defRPr sz="29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800" b="1" dirty="0" err="1"/>
              <a:t>WinS</a:t>
            </a:r>
            <a:r>
              <a:rPr lang="en-PH" sz="2800" b="1" dirty="0"/>
              <a:t> TSA Rating Results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F6B14F-8035-43F0-ADAB-D20D993C7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480092"/>
            <a:ext cx="3226791" cy="4790866"/>
          </a:xfrm>
          <a:prstGeom prst="rect">
            <a:avLst/>
          </a:prstGeom>
        </p:spPr>
      </p:pic>
      <p:pic>
        <p:nvPicPr>
          <p:cNvPr id="4" name="Content Placeholder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1F50F85-0570-4A2E-9267-632F8BB5E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23" y="1480092"/>
            <a:ext cx="3934523" cy="45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1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1B6B-0C9B-410E-BD3C-C515110A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Impacts of Having </a:t>
            </a:r>
            <a:r>
              <a:rPr lang="en-PH" dirty="0" err="1"/>
              <a:t>WinS</a:t>
            </a:r>
            <a:r>
              <a:rPr lang="en-PH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08D7-EF12-455D-827C-9355D0A1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510"/>
            <a:ext cx="8229600" cy="4606151"/>
          </a:xfrm>
        </p:spPr>
        <p:txBody>
          <a:bodyPr/>
          <a:lstStyle/>
          <a:p>
            <a:r>
              <a:rPr lang="en-PH" sz="2400" dirty="0" err="1"/>
              <a:t>WinS</a:t>
            </a:r>
            <a:r>
              <a:rPr lang="en-PH" sz="2400" dirty="0"/>
              <a:t> data as basis and criteria for recognition systems</a:t>
            </a:r>
          </a:p>
          <a:p>
            <a:r>
              <a:rPr lang="en-PH" sz="2400" dirty="0" err="1"/>
              <a:t>WinS</a:t>
            </a:r>
            <a:r>
              <a:rPr lang="en-PH" sz="2400" dirty="0"/>
              <a:t> data was used for budget hearings for fund allocation</a:t>
            </a:r>
          </a:p>
          <a:p>
            <a:r>
              <a:rPr lang="en-PH" sz="2400" dirty="0" err="1"/>
              <a:t>WinS</a:t>
            </a:r>
            <a:r>
              <a:rPr lang="en-PH" sz="2400" dirty="0"/>
              <a:t> data revealed gaps in building design and were addressed accordingly</a:t>
            </a:r>
          </a:p>
          <a:p>
            <a:r>
              <a:rPr lang="en-PH" sz="2400" dirty="0"/>
              <a:t>National reporting &amp; advocacy for </a:t>
            </a:r>
            <a:r>
              <a:rPr lang="en-PH" sz="2400" dirty="0" err="1"/>
              <a:t>WinS</a:t>
            </a:r>
            <a:r>
              <a:rPr lang="en-PH" sz="2400" dirty="0"/>
              <a:t> (e.g., State of the Nation Address)</a:t>
            </a:r>
          </a:p>
          <a:p>
            <a:r>
              <a:rPr lang="en-PH" sz="2400" dirty="0"/>
              <a:t>Division-level awareness to address </a:t>
            </a:r>
            <a:r>
              <a:rPr lang="en-PH" sz="2400" dirty="0" err="1"/>
              <a:t>WinS</a:t>
            </a:r>
            <a:r>
              <a:rPr lang="en-PH" sz="2400" dirty="0"/>
              <a:t> and improve the learning environment</a:t>
            </a:r>
          </a:p>
          <a:p>
            <a:r>
              <a:rPr lang="en-PH" sz="2400" dirty="0"/>
              <a:t>Accountability for </a:t>
            </a:r>
            <a:r>
              <a:rPr lang="en-PH" sz="2400" dirty="0" err="1"/>
              <a:t>WinS</a:t>
            </a:r>
            <a:r>
              <a:rPr lang="en-PH" sz="2400" dirty="0"/>
              <a:t> under School-Based Management</a:t>
            </a:r>
          </a:p>
          <a:p>
            <a:endParaRPr lang="en-PH" sz="2400" dirty="0"/>
          </a:p>
          <a:p>
            <a:endParaRPr lang="en-P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76AEF-7DDF-4365-83B8-52746413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69738-A4A3-4539-AAD3-9673EB39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1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1B6B-0C9B-410E-BD3C-C515110A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Future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69738-A4A3-4539-AAD3-9673EB39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il-P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4B7AB-BED1-4194-A41C-65FFA0D7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" y="1010653"/>
            <a:ext cx="9030102" cy="4681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0C41F-2111-4360-A5E2-2142A1FF56F9}"/>
              </a:ext>
            </a:extLst>
          </p:cNvPr>
          <p:cNvSpPr txBox="1"/>
          <p:nvPr/>
        </p:nvSpPr>
        <p:spPr>
          <a:xfrm>
            <a:off x="263982" y="4786703"/>
            <a:ext cx="4653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/>
              <a:t>Microsoft Power BI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400" dirty="0"/>
              <a:t>Better data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400" dirty="0"/>
              <a:t>Dashboard for easy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400" dirty="0"/>
              <a:t>Geographic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214885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6000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84861A3-2217-4341-A7D6-63EF12036EBB}" type="slidenum">
              <a:rPr lang="en-PH" smtClean="0"/>
              <a:t>8</a:t>
            </a:fld>
            <a:endParaRPr lang="en-PH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56" y="5474831"/>
            <a:ext cx="2523963" cy="4511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36" y="5865109"/>
            <a:ext cx="2042337" cy="4999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78" y="5474831"/>
            <a:ext cx="1737511" cy="41456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12" y="5867345"/>
            <a:ext cx="315800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557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4735</TotalTime>
  <Words>298</Words>
  <Application>Microsoft Office PowerPoint</Application>
  <PresentationFormat>On-screen Show (4:3)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Wingdings</vt:lpstr>
      <vt:lpstr>1_Office Theme</vt:lpstr>
      <vt:lpstr>DepEd Theme</vt:lpstr>
      <vt:lpstr>WinS Data and Performance Management in the Philippines</vt:lpstr>
      <vt:lpstr>WASH in Schools three star approach</vt:lpstr>
      <vt:lpstr>PowerPoint Presentation</vt:lpstr>
      <vt:lpstr>PowerPoint Presentation</vt:lpstr>
      <vt:lpstr>PowerPoint Presentation</vt:lpstr>
      <vt:lpstr>Impacts of Having WinS Data</vt:lpstr>
      <vt:lpstr>Future Plans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 OFFICE - Laine</dc:creator>
  <cp:lastModifiedBy>leonardia, juan alfonso GIZ PH</cp:lastModifiedBy>
  <cp:revision>1310</cp:revision>
  <dcterms:created xsi:type="dcterms:W3CDTF">2017-10-25T03:42:54Z</dcterms:created>
  <dcterms:modified xsi:type="dcterms:W3CDTF">2019-11-11T06:11:58Z</dcterms:modified>
</cp:coreProperties>
</file>