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77" r:id="rId7"/>
    <p:sldId id="272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48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76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C694-2DAC-4DE0-8F03-27CDD44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73E5-A9B2-417D-A931-275AF99F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7B4-3BD0-48B2-B292-70CD9787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F88F-5D22-45E7-A6C9-236C3EC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8968-8E05-48A2-B75C-80EFEAA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0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8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74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0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7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2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95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55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Using </a:t>
            </a:r>
            <a:r>
              <a:rPr lang="en-SG" dirty="0" err="1"/>
              <a:t>WinS</a:t>
            </a:r>
            <a:r>
              <a:rPr lang="en-SG" dirty="0"/>
              <a:t> Data for Resource Mobilization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en-SG" dirty="0"/>
              <a:t>Mr. </a:t>
            </a:r>
            <a:r>
              <a:rPr lang="en-SG" dirty="0" err="1"/>
              <a:t>Neth</a:t>
            </a:r>
            <a:r>
              <a:rPr lang="en-SG" dirty="0"/>
              <a:t> </a:t>
            </a:r>
            <a:r>
              <a:rPr lang="en-SG" dirty="0" err="1"/>
              <a:t>Phearum</a:t>
            </a:r>
            <a:endParaRPr lang="en-SG" dirty="0"/>
          </a:p>
          <a:p>
            <a:r>
              <a:rPr lang="en-SG" dirty="0"/>
              <a:t>Chief of Office of Planning and Research</a:t>
            </a:r>
          </a:p>
          <a:p>
            <a:r>
              <a:rPr lang="en-SG" dirty="0"/>
              <a:t>School Health Department, </a:t>
            </a:r>
          </a:p>
          <a:p>
            <a:r>
              <a:rPr lang="en-SG" dirty="0"/>
              <a:t>Ministry of Education, Youth, and Sport</a:t>
            </a:r>
          </a:p>
          <a:p>
            <a:r>
              <a:rPr lang="en-SG" dirty="0"/>
              <a:t>Cambodia</a:t>
            </a:r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>
            <a:normAutofit/>
          </a:bodyPr>
          <a:lstStyle/>
          <a:p>
            <a:r>
              <a:rPr lang="en-US" dirty="0"/>
              <a:t>Collecting </a:t>
            </a:r>
            <a:r>
              <a:rPr lang="en-US" dirty="0" err="1"/>
              <a:t>WinS</a:t>
            </a:r>
            <a:r>
              <a:rPr lang="en-US" dirty="0"/>
              <a:t> Data in Cambodia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3893"/>
            <a:ext cx="10477500" cy="4519612"/>
          </a:xfrm>
        </p:spPr>
        <p:txBody>
          <a:bodyPr>
            <a:normAutofit/>
          </a:bodyPr>
          <a:lstStyle/>
          <a:p>
            <a:r>
              <a:rPr lang="en-SG" dirty="0"/>
              <a:t>EMIS: Annual School Census (collected each November)</a:t>
            </a:r>
          </a:p>
          <a:p>
            <a:pPr lvl="1"/>
            <a:r>
              <a:rPr lang="en-SG" dirty="0"/>
              <a:t>Since 2018: integration of SDG indicators into Annual Census Form </a:t>
            </a:r>
          </a:p>
          <a:p>
            <a:pPr lvl="1"/>
            <a:r>
              <a:rPr lang="en-SG" dirty="0"/>
              <a:t>November 2019 will be 1</a:t>
            </a:r>
            <a:r>
              <a:rPr lang="en-SG" baseline="30000" dirty="0"/>
              <a:t>st</a:t>
            </a:r>
            <a:r>
              <a:rPr lang="en-SG" dirty="0"/>
              <a:t> time used in annual data collection</a:t>
            </a:r>
          </a:p>
          <a:p>
            <a:pPr lvl="1"/>
            <a:r>
              <a:rPr lang="en-SG" dirty="0"/>
              <a:t>Basis for national level reporting and for budget advocacy with MEF</a:t>
            </a:r>
          </a:p>
          <a:p>
            <a:r>
              <a:rPr lang="en-SG" dirty="0"/>
              <a:t>Minimum Requirement Guidelines for </a:t>
            </a:r>
            <a:r>
              <a:rPr lang="en-SG" dirty="0" err="1"/>
              <a:t>WinS</a:t>
            </a:r>
            <a:r>
              <a:rPr lang="en-SG" dirty="0"/>
              <a:t> (3 Star Approach)</a:t>
            </a:r>
          </a:p>
          <a:p>
            <a:pPr lvl="1"/>
            <a:r>
              <a:rPr lang="en-SG" dirty="0"/>
              <a:t>Finalized and endorsed by Minister November 2016</a:t>
            </a:r>
          </a:p>
          <a:p>
            <a:pPr lvl="1"/>
            <a:r>
              <a:rPr lang="en-SG" dirty="0"/>
              <a:t>Pilot data collection in some provinces in 2017 and 2018</a:t>
            </a:r>
          </a:p>
          <a:p>
            <a:pPr lvl="1"/>
            <a:r>
              <a:rPr lang="en-SG" dirty="0"/>
              <a:t>1</a:t>
            </a:r>
            <a:r>
              <a:rPr lang="en-SG" baseline="30000" dirty="0"/>
              <a:t>st</a:t>
            </a:r>
            <a:r>
              <a:rPr lang="en-SG" dirty="0"/>
              <a:t> nationwide Baseline data collection November 2018 </a:t>
            </a:r>
          </a:p>
          <a:p>
            <a:pPr lvl="1"/>
            <a:r>
              <a:rPr lang="en-SG" dirty="0"/>
              <a:t>MR Questionnaire as an attachment to the Annual Census Form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3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>
            <a:normAutofit/>
          </a:bodyPr>
          <a:lstStyle/>
          <a:p>
            <a:r>
              <a:rPr lang="en-US" dirty="0"/>
              <a:t>Use of </a:t>
            </a:r>
            <a:r>
              <a:rPr lang="en-US" dirty="0" err="1"/>
              <a:t>WinS</a:t>
            </a:r>
            <a:r>
              <a:rPr lang="en-US" dirty="0"/>
              <a:t> data in Cambodia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3893"/>
            <a:ext cx="10477500" cy="42330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Use for Target Setting </a:t>
            </a:r>
          </a:p>
          <a:p>
            <a:r>
              <a:rPr lang="en-US" dirty="0"/>
              <a:t>Use School Census data to identify baseline and formulate targets for toilets, drinking water and handwashing facilities in ESP 2019-2023</a:t>
            </a:r>
          </a:p>
          <a:p>
            <a:r>
              <a:rPr lang="en-US" dirty="0"/>
              <a:t>Use MR data identify baseline and formulate targets for WASH Minimum Requirements star levels in ESP 2019-2023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Resource Mobilization through advocacy</a:t>
            </a:r>
          </a:p>
          <a:p>
            <a:r>
              <a:rPr lang="en-US" dirty="0"/>
              <a:t>MEF allocated additional budget to meet infrastructure needs to reach the targets: EMIS data to show how many schools were missing essential infrastructure (toilets and water access)</a:t>
            </a:r>
          </a:p>
          <a:p>
            <a:r>
              <a:rPr lang="en-US" dirty="0"/>
              <a:t>External Funds: Improvements in MR Star levels are linked to EU Budget Support, School Health Department responsible for Baseline and tracking progress - </a:t>
            </a:r>
            <a:r>
              <a:rPr lang="en-US" dirty="0" err="1"/>
              <a:t>MoEYS</a:t>
            </a:r>
            <a:r>
              <a:rPr lang="en-US" dirty="0"/>
              <a:t> advocates with MEF to allocate this budget for school health</a:t>
            </a:r>
          </a:p>
          <a:p>
            <a:endParaRPr lang="en-SG" dirty="0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4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14" y="466725"/>
            <a:ext cx="8915400" cy="1325563"/>
          </a:xfrm>
        </p:spPr>
        <p:txBody>
          <a:bodyPr>
            <a:normAutofit/>
          </a:bodyPr>
          <a:lstStyle/>
          <a:p>
            <a:r>
              <a:rPr lang="en-GB" sz="2800" dirty="0"/>
              <a:t>Example: Using School Census data to calculate number of schools without access to Drinking Water, Toilets and Handwashing Facilities</a:t>
            </a:r>
            <a:endParaRPr lang="en-SG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4944046B-BA8F-416E-B740-B14739E85D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50814" y="1984649"/>
            <a:ext cx="100903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9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Example ESP 2019-2023: </a:t>
            </a:r>
            <a:br>
              <a:rPr lang="en-GB" sz="3200" dirty="0"/>
            </a:br>
            <a:r>
              <a:rPr lang="en-GB" sz="3200" dirty="0" err="1"/>
              <a:t>WinS</a:t>
            </a:r>
            <a:r>
              <a:rPr lang="en-GB" sz="3200" dirty="0"/>
              <a:t> Indicators for the Primary Subsector</a:t>
            </a:r>
            <a:endParaRPr lang="en-SG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3C1071E-BA17-4F0F-8F39-9145E241D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55459"/>
              </p:ext>
            </p:extLst>
          </p:nvPr>
        </p:nvGraphicFramePr>
        <p:xfrm>
          <a:off x="442656" y="1954547"/>
          <a:ext cx="11306687" cy="4635595"/>
        </p:xfrm>
        <a:graphic>
          <a:graphicData uri="http://schemas.openxmlformats.org/drawingml/2006/table">
            <a:tbl>
              <a:tblPr/>
              <a:tblGrid>
                <a:gridCol w="65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48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No.</a:t>
                      </a:r>
                      <a:endParaRPr lang="km-KH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Indicators</a:t>
                      </a:r>
                      <a:endParaRPr lang="km-KH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Units</a:t>
                      </a:r>
                      <a:endParaRPr lang="km-KH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2018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2019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2022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2023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Percentage of Primary Schools with toilets</a:t>
                      </a:r>
                      <a:endParaRPr lang="km-KH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8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90.6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91.5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92.4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93.2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94.1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95.0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Percentage of Primary Schools with clean water</a:t>
                      </a:r>
                      <a:endParaRPr lang="km-KH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8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59.3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60.2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61.2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62.1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63.1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64.0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Percentage of Primary Schools with handwashing facilities</a:t>
                      </a:r>
                      <a:endParaRPr lang="km-KH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8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56.7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58.4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60.0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61.7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63.3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65.0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623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m-KH" sz="2000" b="0" i="0" u="none" strike="noStrike" dirty="0">
                        <a:solidFill>
                          <a:srgbClr val="FF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8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915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Percentage of Primary Schools with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WASH Minimum Standard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8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Star 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8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45.3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47.1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8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Star 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8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22.4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22.7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6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Star 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0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875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923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0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Khmer OS Battambang" panose="02000500000000020004" pitchFamily="2" charset="0"/>
                          <a:cs typeface="Khmer OS Battambang" panose="02000500000000020004" pitchFamily="2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Khmer OS Battambang" panose="02000500000000020004" pitchFamily="2" charset="0"/>
                        <a:cs typeface="Khmer OS Battambang" panose="02000500000000020004" pitchFamily="2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69.1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72.7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75.2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76.8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77.8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36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/>
          <a:lstStyle/>
          <a:p>
            <a:r>
              <a:rPr lang="en-US" dirty="0"/>
              <a:t>What challenges did you encounter?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C8BBDC-FC0E-49AF-8527-9250533C2C2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8155126"/>
              </p:ext>
            </p:extLst>
          </p:nvPr>
        </p:nvGraphicFramePr>
        <p:xfrm>
          <a:off x="364766" y="1990627"/>
          <a:ext cx="11462468" cy="403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1234">
                  <a:extLst>
                    <a:ext uri="{9D8B030D-6E8A-4147-A177-3AD203B41FA5}">
                      <a16:colId xmlns:a16="http://schemas.microsoft.com/office/drawing/2014/main" val="404271738"/>
                    </a:ext>
                  </a:extLst>
                </a:gridCol>
                <a:gridCol w="5731234">
                  <a:extLst>
                    <a:ext uri="{9D8B030D-6E8A-4147-A177-3AD203B41FA5}">
                      <a16:colId xmlns:a16="http://schemas.microsoft.com/office/drawing/2014/main" val="1614072085"/>
                    </a:ext>
                  </a:extLst>
                </a:gridCol>
              </a:tblGrid>
              <a:tr h="1006167">
                <a:tc>
                  <a:txBody>
                    <a:bodyPr/>
                    <a:lstStyle/>
                    <a:p>
                      <a:r>
                        <a:rPr lang="de-DE" sz="3600" dirty="0"/>
                        <a:t>Challenges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dirty="0"/>
                        <a:t>Countermeasures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31518"/>
                  </a:ext>
                </a:extLst>
              </a:tr>
              <a:tr h="584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Self-assessment: how to verify?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Spot-checks, Capacity Development for School Principals, SBM Training, 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36681"/>
                  </a:ext>
                </a:extLst>
              </a:tr>
              <a:tr h="624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How to feedback data to schools?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Development of Report Cards, Certificate of Appreciation, 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82785"/>
                  </a:ext>
                </a:extLst>
              </a:tr>
              <a:tr h="745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Limited capacity for 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Close cooperation with EMIS department, Support from Development Partners, 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81387"/>
                  </a:ext>
                </a:extLst>
              </a:tr>
              <a:tr h="1006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Future steps: how to handle two similar but separate data sets?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64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81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>
            <a:normAutofit/>
          </a:bodyPr>
          <a:lstStyle/>
          <a:p>
            <a:r>
              <a:rPr lang="en-US" dirty="0"/>
              <a:t>Plans and Vision for </a:t>
            </a:r>
            <a:r>
              <a:rPr lang="en-US" dirty="0" err="1"/>
              <a:t>WinS</a:t>
            </a:r>
            <a:r>
              <a:rPr lang="en-US" dirty="0"/>
              <a:t> Data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3893"/>
            <a:ext cx="10477500" cy="4233070"/>
          </a:xfrm>
        </p:spPr>
        <p:txBody>
          <a:bodyPr/>
          <a:lstStyle/>
          <a:p>
            <a:r>
              <a:rPr lang="en-SG" dirty="0"/>
              <a:t>November 2019: First time use of Annual School Census with SDG aligned </a:t>
            </a:r>
            <a:r>
              <a:rPr lang="en-SG" dirty="0" err="1"/>
              <a:t>WinS</a:t>
            </a:r>
            <a:r>
              <a:rPr lang="en-SG" dirty="0"/>
              <a:t> indicators</a:t>
            </a:r>
          </a:p>
          <a:p>
            <a:r>
              <a:rPr lang="en-SG" dirty="0"/>
              <a:t>November 2019: Second round of data collection on Minimum Requirements</a:t>
            </a:r>
          </a:p>
          <a:p>
            <a:pPr lvl="1"/>
            <a:r>
              <a:rPr lang="en-SG" dirty="0"/>
              <a:t>Continuation in current set-up (attachment to School Census) until end of ESP period</a:t>
            </a:r>
          </a:p>
          <a:p>
            <a:r>
              <a:rPr lang="en-SG" dirty="0"/>
              <a:t>Create real-time database for more comprehensive School Health Data collection 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7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113" y="2604743"/>
            <a:ext cx="89154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 for your attention!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4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504</Words>
  <Application>Microsoft Office PowerPoint</Application>
  <PresentationFormat>Widescreen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Khmer OS Battambang</vt:lpstr>
      <vt:lpstr>Office Theme</vt:lpstr>
      <vt:lpstr>Using WinS Data for Resource Mobilization</vt:lpstr>
      <vt:lpstr>Collecting WinS Data in Cambodia</vt:lpstr>
      <vt:lpstr>Use of WinS data in Cambodia</vt:lpstr>
      <vt:lpstr>Example: Using School Census data to calculate number of schools without access to Drinking Water, Toilets and Handwashing Facilities</vt:lpstr>
      <vt:lpstr>Example ESP 2019-2023:  WinS Indicators for the Primary Subsector</vt:lpstr>
      <vt:lpstr>What challenges did you encounter?</vt:lpstr>
      <vt:lpstr>Plans and Vision for WinS Data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Hiyas Clamor-Torneo</dc:creator>
  <cp:lastModifiedBy>Alex Winkscha</cp:lastModifiedBy>
  <cp:revision>34</cp:revision>
  <dcterms:created xsi:type="dcterms:W3CDTF">2019-10-14T01:05:01Z</dcterms:created>
  <dcterms:modified xsi:type="dcterms:W3CDTF">2019-11-10T12:03:07Z</dcterms:modified>
</cp:coreProperties>
</file>