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75" r:id="rId6"/>
    <p:sldId id="277" r:id="rId7"/>
    <p:sldId id="272" r:id="rId8"/>
    <p:sldId id="2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7545-90E0-461A-B87F-C827E0139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87B0C-5506-4257-B074-E415134F9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9EF3A-A945-4E03-A90D-C369B998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6308B-7D3B-4334-8A81-0CB283B0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5403C-E4C5-4B95-8441-2D49ACD6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689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34B29-9EDD-4865-80E8-510BAF9D9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D41A8-6510-41AB-B191-80ABA123D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571C5-0705-4469-A88A-4E4885DE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B5113-47C9-411C-9D3A-528BF9C6D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6F452-4269-4B2E-96CF-8996ECB06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3489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960C50-89D9-4EFB-B41F-3F215CE28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706A6-3776-44EF-BB8B-51F36028E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A0520-8E9B-425E-91BA-8FCAA5BA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5DF76-8D06-44F9-B120-7510B61B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E78C3-8680-49C1-90B9-C4C3D17B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8767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4097B-64D4-4BAF-BE50-CBE64439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87D0F-5EC6-46C2-829F-ACC0939AA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4C256-2EA0-4579-B493-0FC0CAE62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C0C79-C9FB-4625-B57E-4E2FCDE7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5B835-B4B9-4469-AA08-4241EE60A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120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1C694-2DAC-4DE0-8F03-27CDD441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D73E5-A9B2-417D-A931-275AF99F8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737B4-3BD0-48B2-B292-70CD9787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9F88F-5D22-45E7-A6C9-236C3ECA6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28968-8E05-48A2-B75C-80EFEAA9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04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509D2-BF79-4526-A68C-7AC823EB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E14B-62D1-48BA-BC44-B6C1F12BF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DA308-23E0-4889-A809-B6F9F63D9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22811-1B16-4B99-8485-39BC88B16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56DA4-BB2E-4A3D-8711-3A8BDB88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3E3DD-71F0-4CBC-BFC7-229E93A64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5581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0DECF-1B43-45A6-A5E1-5FA3CD456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88444-4B38-4A1C-821E-0FEA22F00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71D8F-6DC3-429E-897F-95F0AB462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E92AD-4D04-4280-9D1F-ADCC6B7AD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98D8D-4430-4723-AEC2-BB43DBDF4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D74A22-904B-456C-8CC8-38A5D02D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0DC5F-34A1-42E0-9AF6-0ED1A145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2CEE77-A684-4021-AB0A-A5405151C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9741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66A8A-D4B0-41A8-8860-B278B0458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E0F803-943C-4034-B89E-E465CF922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D7E86-64F4-4E8E-AEAF-25B93771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14C3A-F761-4CFF-86B1-0A3AD004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8604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1BA67B-4C8F-41DF-B7AA-224C7839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EA4DA-BA42-4556-858B-3D0210E64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0A54B-1254-401B-ADD9-5713B7545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277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5314C-7994-4639-93CA-920CB29B1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4AE64-66C4-4461-9926-656B04866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58709-C4A4-4D2F-97A1-7A6550169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A2551-49DE-49F4-B0FD-5C69E83F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D37A5-DB41-49B1-9AE2-4CD93F8E7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D64F4-8910-48A4-B855-CD505FAF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4283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E3E24-572C-4CBA-B938-CE09B8367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4D0570-2D61-4372-8A21-130E8502E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5B2B2B-C2BE-48D7-A657-C9B9E0C3C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CD099-6D9B-427B-BF8E-F94575BA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28F42-C21F-4D58-A53D-3F5AE884A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63238-CC86-4CC6-A0BE-B7AC543C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3955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344511-B5F6-4877-ABC3-6BE1F9402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86B55-C832-4CE1-BF58-53BA7BD5D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4E296-A388-4875-9A9C-DE632EAF6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FFC71-E040-4FD0-8E95-555B9C55FADC}" type="datetimeFigureOut">
              <a:rPr lang="en-SG" smtClean="0"/>
              <a:t>10/11/2019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0D02B-AE19-4A58-BE41-A9C04D785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BAFE9-811C-4387-AD53-215E9BF1F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0557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3F140-0626-44F8-BF68-8E0A54FBD2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Using </a:t>
            </a:r>
            <a:r>
              <a:rPr lang="en-SG" dirty="0" err="1"/>
              <a:t>WinS</a:t>
            </a:r>
            <a:r>
              <a:rPr lang="en-SG" dirty="0"/>
              <a:t> Data for Resource Mobilization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74991-EB7E-44B2-B883-BAC05D9A3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87599"/>
          </a:xfrm>
        </p:spPr>
        <p:txBody>
          <a:bodyPr>
            <a:normAutofit/>
          </a:bodyPr>
          <a:lstStyle/>
          <a:p>
            <a:r>
              <a:rPr lang="en-SG" dirty="0"/>
              <a:t>Mr. </a:t>
            </a:r>
            <a:r>
              <a:rPr lang="en-SG" dirty="0" err="1"/>
              <a:t>Neth</a:t>
            </a:r>
            <a:r>
              <a:rPr lang="en-SG" dirty="0"/>
              <a:t> </a:t>
            </a:r>
            <a:r>
              <a:rPr lang="en-SG" dirty="0" err="1"/>
              <a:t>Phearum</a:t>
            </a:r>
            <a:endParaRPr lang="en-SG" dirty="0"/>
          </a:p>
          <a:p>
            <a:r>
              <a:rPr lang="en-SG" dirty="0"/>
              <a:t>Chief of Office of Planning and Research</a:t>
            </a:r>
          </a:p>
          <a:p>
            <a:r>
              <a:rPr lang="en-SG" dirty="0"/>
              <a:t>School Health Department, </a:t>
            </a:r>
          </a:p>
          <a:p>
            <a:r>
              <a:rPr lang="en-SG" dirty="0"/>
              <a:t>Ministry of Education, Youth, and Sport</a:t>
            </a:r>
          </a:p>
          <a:p>
            <a:r>
              <a:rPr lang="en-SG" dirty="0"/>
              <a:t>Cambodia</a:t>
            </a:r>
          </a:p>
        </p:txBody>
      </p:sp>
      <p:pic>
        <p:nvPicPr>
          <p:cNvPr id="8" name="Content Placeholder 21">
            <a:extLst>
              <a:ext uri="{FF2B5EF4-FFF2-40B4-BE49-F238E27FC236}">
                <a16:creationId xmlns:a16="http://schemas.microsoft.com/office/drawing/2014/main" id="{4FFF2BA1-2FD7-45ED-80F0-722477E23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27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15400" cy="1325563"/>
          </a:xfrm>
        </p:spPr>
        <p:txBody>
          <a:bodyPr>
            <a:normAutofit/>
          </a:bodyPr>
          <a:lstStyle/>
          <a:p>
            <a:r>
              <a:rPr lang="en-US" dirty="0"/>
              <a:t>Collecting </a:t>
            </a:r>
            <a:r>
              <a:rPr lang="en-US" dirty="0" err="1"/>
              <a:t>WinS</a:t>
            </a:r>
            <a:r>
              <a:rPr lang="en-US" dirty="0"/>
              <a:t> Data in Cambodia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88DC6C6-F9CC-4CC5-9A97-48F64FFCD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3893"/>
            <a:ext cx="10477500" cy="4519612"/>
          </a:xfrm>
        </p:spPr>
        <p:txBody>
          <a:bodyPr>
            <a:normAutofit/>
          </a:bodyPr>
          <a:lstStyle/>
          <a:p>
            <a:r>
              <a:rPr lang="en-SG" dirty="0"/>
              <a:t>EMIS: Annual School Census (collected each November)</a:t>
            </a:r>
          </a:p>
          <a:p>
            <a:pPr lvl="1"/>
            <a:r>
              <a:rPr lang="en-SG" dirty="0"/>
              <a:t>Since 2018: integration of SDG indicators into Annual Census Form </a:t>
            </a:r>
          </a:p>
          <a:p>
            <a:pPr lvl="1"/>
            <a:r>
              <a:rPr lang="en-SG" dirty="0"/>
              <a:t>November 2019 will be 1</a:t>
            </a:r>
            <a:r>
              <a:rPr lang="en-SG" baseline="30000" dirty="0"/>
              <a:t>st</a:t>
            </a:r>
            <a:r>
              <a:rPr lang="en-SG" dirty="0"/>
              <a:t> time used in annual data collection</a:t>
            </a:r>
          </a:p>
          <a:p>
            <a:pPr lvl="1"/>
            <a:r>
              <a:rPr lang="en-SG" dirty="0"/>
              <a:t>Basis for national level reporting and for budget advocacy with MEF</a:t>
            </a:r>
          </a:p>
          <a:p>
            <a:r>
              <a:rPr lang="en-SG" dirty="0"/>
              <a:t>Minimum Requirement Guidelines for </a:t>
            </a:r>
            <a:r>
              <a:rPr lang="en-SG" dirty="0" err="1"/>
              <a:t>WinS</a:t>
            </a:r>
            <a:r>
              <a:rPr lang="en-SG" dirty="0"/>
              <a:t> (3 Star Approach)</a:t>
            </a:r>
          </a:p>
          <a:p>
            <a:pPr lvl="1"/>
            <a:r>
              <a:rPr lang="en-SG" dirty="0"/>
              <a:t>Finalized and endorsed by Minister November 2016</a:t>
            </a:r>
          </a:p>
          <a:p>
            <a:pPr lvl="1"/>
            <a:r>
              <a:rPr lang="en-SG" dirty="0"/>
              <a:t>Pilot data collection in some provinces in 2017 and 2018</a:t>
            </a:r>
          </a:p>
          <a:p>
            <a:pPr lvl="1"/>
            <a:r>
              <a:rPr lang="en-SG" dirty="0"/>
              <a:t>1</a:t>
            </a:r>
            <a:r>
              <a:rPr lang="en-SG" baseline="30000" dirty="0"/>
              <a:t>st</a:t>
            </a:r>
            <a:r>
              <a:rPr lang="en-SG" dirty="0"/>
              <a:t> nationwide Baseline data collection November 2018 </a:t>
            </a:r>
          </a:p>
          <a:p>
            <a:pPr lvl="1"/>
            <a:r>
              <a:rPr lang="en-SG" dirty="0"/>
              <a:t>MR Questionnaire as an attachment to the Annual Census Form</a:t>
            </a:r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34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15400" cy="1325563"/>
          </a:xfrm>
        </p:spPr>
        <p:txBody>
          <a:bodyPr>
            <a:normAutofit/>
          </a:bodyPr>
          <a:lstStyle/>
          <a:p>
            <a:r>
              <a:rPr lang="en-US" dirty="0"/>
              <a:t>Use of </a:t>
            </a:r>
            <a:r>
              <a:rPr lang="en-US" dirty="0" err="1"/>
              <a:t>WinS</a:t>
            </a:r>
            <a:r>
              <a:rPr lang="en-US" dirty="0"/>
              <a:t> data in Cambodia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88DC6C6-F9CC-4CC5-9A97-48F64FFCD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3893"/>
            <a:ext cx="10477500" cy="423307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Use for Target Setting </a:t>
            </a:r>
          </a:p>
          <a:p>
            <a:r>
              <a:rPr lang="en-US" dirty="0"/>
              <a:t>Use School Census data to identify baseline and formulate targets for toilets, drinking water and handwashing facilities in ESP 2019-2023</a:t>
            </a:r>
          </a:p>
          <a:p>
            <a:r>
              <a:rPr lang="en-US" dirty="0"/>
              <a:t>Use MR data identify baseline and formulate targets for WASH Minimum Requirements star levels in ESP 2019-2023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and Resource Mobilization through advocacy</a:t>
            </a:r>
          </a:p>
          <a:p>
            <a:r>
              <a:rPr lang="en-US" dirty="0"/>
              <a:t>MEF allocated additional budget to meet infrastructure needs to reach the targets: EMIS data to show how many schools were missing essential infrastructure (toilets and water access)</a:t>
            </a:r>
          </a:p>
          <a:p>
            <a:r>
              <a:rPr lang="en-US" dirty="0"/>
              <a:t>External Funds: Improvements in MR Star levels are linked to EU Budget Support, School Health Department responsible for Baseline and tracking progress - </a:t>
            </a:r>
            <a:r>
              <a:rPr lang="en-US" dirty="0" err="1"/>
              <a:t>MoEYS</a:t>
            </a:r>
            <a:r>
              <a:rPr lang="en-US" dirty="0"/>
              <a:t> advocates with MEF to allocate this budget for school health</a:t>
            </a:r>
          </a:p>
          <a:p>
            <a:endParaRPr lang="en-SG" dirty="0"/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64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14" y="466725"/>
            <a:ext cx="8915400" cy="1325563"/>
          </a:xfrm>
        </p:spPr>
        <p:txBody>
          <a:bodyPr>
            <a:normAutofit/>
          </a:bodyPr>
          <a:lstStyle/>
          <a:p>
            <a:r>
              <a:rPr lang="en-GB" sz="2800" dirty="0"/>
              <a:t>Example: Using School Census data to calculate number of schools without access to Drinking Water, Toilets and Handwashing Facilities</a:t>
            </a:r>
            <a:endParaRPr lang="en-SG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4944046B-BA8F-416E-B740-B14739E85D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050814" y="1984649"/>
            <a:ext cx="1009037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97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15400" cy="1325563"/>
          </a:xfrm>
        </p:spPr>
        <p:txBody>
          <a:bodyPr>
            <a:normAutofit/>
          </a:bodyPr>
          <a:lstStyle/>
          <a:p>
            <a:r>
              <a:rPr lang="en-GB" sz="3200" dirty="0"/>
              <a:t>Example ESP 2019-2023: </a:t>
            </a:r>
            <a:br>
              <a:rPr lang="en-GB" sz="3200" dirty="0"/>
            </a:br>
            <a:r>
              <a:rPr lang="en-GB" sz="3200" dirty="0" err="1"/>
              <a:t>WinS</a:t>
            </a:r>
            <a:r>
              <a:rPr lang="en-GB" sz="3200" dirty="0"/>
              <a:t> Indicators for the Primary Subsector</a:t>
            </a:r>
            <a:endParaRPr lang="en-SG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3C1071E-BA17-4F0F-8F39-9145E241D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155459"/>
              </p:ext>
            </p:extLst>
          </p:nvPr>
        </p:nvGraphicFramePr>
        <p:xfrm>
          <a:off x="442656" y="1954547"/>
          <a:ext cx="11306687" cy="4635595"/>
        </p:xfrm>
        <a:graphic>
          <a:graphicData uri="http://schemas.openxmlformats.org/drawingml/2006/table">
            <a:tbl>
              <a:tblPr/>
              <a:tblGrid>
                <a:gridCol w="655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3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5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5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53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53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3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484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No.</a:t>
                      </a:r>
                      <a:endParaRPr lang="km-KH" sz="2000" b="0" i="0" u="none" strike="noStrike" dirty="0">
                        <a:solidFill>
                          <a:srgbClr val="000000"/>
                        </a:solidFill>
                        <a:effectLst/>
                        <a:latin typeface="Khmer OS Battambang" panose="02000500000000020004" pitchFamily="2" charset="0"/>
                        <a:cs typeface="Khmer OS Battambang" panose="02000500000000020004" pitchFamily="2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Indicators</a:t>
                      </a:r>
                      <a:endParaRPr lang="km-KH" sz="2000" b="0" i="0" u="none" strike="noStrike" dirty="0">
                        <a:solidFill>
                          <a:srgbClr val="000000"/>
                        </a:solidFill>
                        <a:effectLst/>
                        <a:latin typeface="Khmer OS Battambang" panose="02000500000000020004" pitchFamily="2" charset="0"/>
                        <a:cs typeface="Khmer OS Battambang" panose="02000500000000020004" pitchFamily="2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Units</a:t>
                      </a:r>
                      <a:endParaRPr lang="km-KH" sz="2000" b="0" i="0" u="none" strike="noStrike" dirty="0">
                        <a:solidFill>
                          <a:srgbClr val="000000"/>
                        </a:solidFill>
                        <a:effectLst/>
                        <a:latin typeface="Khmer OS Battambang" panose="02000500000000020004" pitchFamily="2" charset="0"/>
                        <a:cs typeface="Khmer OS Battambang" panose="02000500000000020004" pitchFamily="2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2018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2019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2020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2021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2022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2023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Percentage of Primary Schools with toilets</a:t>
                      </a:r>
                      <a:endParaRPr lang="km-KH" sz="2000" b="0" i="0" u="none" strike="noStrike" dirty="0">
                        <a:solidFill>
                          <a:srgbClr val="000000"/>
                        </a:solidFill>
                        <a:effectLst/>
                        <a:latin typeface="Khmer OS Battambang" panose="02000500000000020004" pitchFamily="2" charset="0"/>
                        <a:cs typeface="Khmer OS Battambang" panose="02000500000000020004" pitchFamily="2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685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90.6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5575" marR="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91.5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92.4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93.2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94.1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8923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95.0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6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Percentage of Primary Schools with clean water</a:t>
                      </a:r>
                      <a:endParaRPr lang="km-KH" sz="2000" b="0" i="0" u="none" strike="noStrike" dirty="0">
                        <a:solidFill>
                          <a:srgbClr val="000000"/>
                        </a:solidFill>
                        <a:effectLst/>
                        <a:latin typeface="Khmer OS Battambang" panose="02000500000000020004" pitchFamily="2" charset="0"/>
                        <a:cs typeface="Khmer OS Battambang" panose="02000500000000020004" pitchFamily="2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685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59.3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5575" marR="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60.2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61.2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62.1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63.1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8923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64.0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Percentage of Primary Schools with handwashing facilities</a:t>
                      </a:r>
                      <a:endParaRPr lang="km-KH" sz="2000" b="0" i="0" u="none" strike="noStrike" dirty="0">
                        <a:solidFill>
                          <a:srgbClr val="000000"/>
                        </a:solidFill>
                        <a:effectLst/>
                        <a:latin typeface="Khmer OS Battambang" panose="02000500000000020004" pitchFamily="2" charset="0"/>
                        <a:cs typeface="Khmer OS Battambang" panose="02000500000000020004" pitchFamily="2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685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56.7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5575" marR="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58.4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60.0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61.7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63.3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8923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65.0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623"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Khmer OS Battambang" panose="02000500000000020004" pitchFamily="2" charset="0"/>
                        <a:cs typeface="Khmer OS Battambang" panose="02000500000000020004" pitchFamily="2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m-KH" sz="2000" b="0" i="0" u="none" strike="noStrike" dirty="0">
                        <a:solidFill>
                          <a:srgbClr val="FF0000"/>
                        </a:solidFill>
                        <a:effectLst/>
                        <a:latin typeface="Khmer OS Battambang" panose="02000500000000020004" pitchFamily="2" charset="0"/>
                        <a:cs typeface="Khmer OS Battambang" panose="02000500000000020004" pitchFamily="2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FF0000"/>
                        </a:solidFill>
                        <a:effectLst/>
                        <a:latin typeface="Khmer OS Battambang" panose="02000500000000020004" pitchFamily="2" charset="0"/>
                        <a:cs typeface="Khmer OS Battambang" panose="02000500000000020004" pitchFamily="2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685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5575" marR="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89230" algn="ctr" fontAlgn="base">
                        <a:lnSpc>
                          <a:spcPts val="1230"/>
                        </a:lnSpc>
                        <a:spcBef>
                          <a:spcPts val="0"/>
                        </a:spcBef>
                        <a:spcAft>
                          <a:spcPts val="915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8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Percentage of Primary Schools with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WASH Minimum Standard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28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Star 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685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45.3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47.1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48.9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50.6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52.4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8923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54.2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8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Star 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685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22.4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5575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22.7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23.0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23.4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23.7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8923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24.0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6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Star 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5400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1.4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5575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875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8923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01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hmer OS Battambang" panose="02000500000000020004" pitchFamily="2" charset="0"/>
                          <a:cs typeface="Khmer OS Battambang" panose="02000500000000020004" pitchFamily="2" charset="0"/>
                        </a:rPr>
                        <a:t>Total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hmer OS Battambang" panose="02000500000000020004" pitchFamily="2" charset="0"/>
                        <a:cs typeface="Khmer OS Battambang" panose="02000500000000020004" pitchFamily="2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69.1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72.7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75.2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76.8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77.8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80.0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36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15400" cy="1325563"/>
          </a:xfrm>
        </p:spPr>
        <p:txBody>
          <a:bodyPr/>
          <a:lstStyle/>
          <a:p>
            <a:r>
              <a:rPr lang="en-US" dirty="0"/>
              <a:t>What challenges did you encounter?</a:t>
            </a:r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EC8BBDC-FC0E-49AF-8527-9250533C2C2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58155126"/>
              </p:ext>
            </p:extLst>
          </p:nvPr>
        </p:nvGraphicFramePr>
        <p:xfrm>
          <a:off x="364766" y="1990627"/>
          <a:ext cx="11462468" cy="4037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1234">
                  <a:extLst>
                    <a:ext uri="{9D8B030D-6E8A-4147-A177-3AD203B41FA5}">
                      <a16:colId xmlns:a16="http://schemas.microsoft.com/office/drawing/2014/main" val="404271738"/>
                    </a:ext>
                  </a:extLst>
                </a:gridCol>
                <a:gridCol w="5731234">
                  <a:extLst>
                    <a:ext uri="{9D8B030D-6E8A-4147-A177-3AD203B41FA5}">
                      <a16:colId xmlns:a16="http://schemas.microsoft.com/office/drawing/2014/main" val="1614072085"/>
                    </a:ext>
                  </a:extLst>
                </a:gridCol>
              </a:tblGrid>
              <a:tr h="1006167">
                <a:tc>
                  <a:txBody>
                    <a:bodyPr/>
                    <a:lstStyle/>
                    <a:p>
                      <a:r>
                        <a:rPr lang="de-DE" sz="3600" dirty="0"/>
                        <a:t>Challenges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600" dirty="0"/>
                        <a:t>Countermeasures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131518"/>
                  </a:ext>
                </a:extLst>
              </a:tr>
              <a:tr h="5840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Self-assessment: how to verify?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Spot-checks, Capacity Development for School Principals, SBM Training, 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036681"/>
                  </a:ext>
                </a:extLst>
              </a:tr>
              <a:tr h="6248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How to feedback data to schools?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Development of Report Cards, Certificate of Appreciation, 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182785"/>
                  </a:ext>
                </a:extLst>
              </a:tr>
              <a:tr h="7451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Limited capacity for data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Close cooperation with EMIS department, Support from Development Partners, 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281387"/>
                  </a:ext>
                </a:extLst>
              </a:tr>
              <a:tr h="10061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Future steps: how to handle two similar but separate data sets?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641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816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15400" cy="1325563"/>
          </a:xfrm>
        </p:spPr>
        <p:txBody>
          <a:bodyPr>
            <a:normAutofit/>
          </a:bodyPr>
          <a:lstStyle/>
          <a:p>
            <a:r>
              <a:rPr lang="en-US" dirty="0"/>
              <a:t>Plans and Vision for </a:t>
            </a:r>
            <a:r>
              <a:rPr lang="en-US" dirty="0" err="1"/>
              <a:t>WinS</a:t>
            </a:r>
            <a:r>
              <a:rPr lang="en-US" dirty="0"/>
              <a:t> Data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88DC6C6-F9CC-4CC5-9A97-48F64FFCD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3893"/>
            <a:ext cx="10477500" cy="4233070"/>
          </a:xfrm>
        </p:spPr>
        <p:txBody>
          <a:bodyPr/>
          <a:lstStyle/>
          <a:p>
            <a:r>
              <a:rPr lang="en-SG" dirty="0"/>
              <a:t>November 2019: First time use of Annual School Census with SDG aligned </a:t>
            </a:r>
            <a:r>
              <a:rPr lang="en-SG" dirty="0" err="1"/>
              <a:t>WinS</a:t>
            </a:r>
            <a:r>
              <a:rPr lang="en-SG" dirty="0"/>
              <a:t> indicators</a:t>
            </a:r>
          </a:p>
          <a:p>
            <a:r>
              <a:rPr lang="en-SG" dirty="0"/>
              <a:t>November 2019: Second round of data collection on Minimum Requirements</a:t>
            </a:r>
          </a:p>
          <a:p>
            <a:pPr lvl="1"/>
            <a:r>
              <a:rPr lang="en-SG" dirty="0"/>
              <a:t>Continuation in current set-up (attachment to School Census) until end of ESP period</a:t>
            </a:r>
          </a:p>
          <a:p>
            <a:r>
              <a:rPr lang="en-SG" dirty="0"/>
              <a:t>Create real-time database for more comprehensive School Health Data collection </a:t>
            </a:r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775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2113" y="2604743"/>
            <a:ext cx="89154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Thank you for your attention!</a:t>
            </a:r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547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504</Words>
  <Application>Microsoft Office PowerPoint</Application>
  <PresentationFormat>Widescreen</PresentationFormat>
  <Paragraphs>112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Khmer OS Battambang</vt:lpstr>
      <vt:lpstr>Office Theme</vt:lpstr>
      <vt:lpstr>Using WinS Data for Resource Mobilization</vt:lpstr>
      <vt:lpstr>Collecting WinS Data in Cambodia</vt:lpstr>
      <vt:lpstr>Use of WinS data in Cambodia</vt:lpstr>
      <vt:lpstr>Example: Using School Census data to calculate number of schools without access to Drinking Water, Toilets and Handwashing Facilities</vt:lpstr>
      <vt:lpstr>Example ESP 2019-2023:  WinS Indicators for the Primary Subsector</vt:lpstr>
      <vt:lpstr>What challenges did you encounter?</vt:lpstr>
      <vt:lpstr>Plans and Vision for WinS Data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Hiyas Clamor-Torneo</dc:creator>
  <cp:lastModifiedBy>Alex Winkscha</cp:lastModifiedBy>
  <cp:revision>34</cp:revision>
  <dcterms:created xsi:type="dcterms:W3CDTF">2019-10-14T01:05:01Z</dcterms:created>
  <dcterms:modified xsi:type="dcterms:W3CDTF">2019-11-10T12:03:07Z</dcterms:modified>
</cp:coreProperties>
</file>