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71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78769B-8B3D-482A-B5A6-C9E2B79D03A2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PH"/>
        </a:p>
      </dgm:t>
    </dgm:pt>
    <dgm:pt modelId="{A6D93BA8-F2E2-4778-91BD-0CCE871EC658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TRANSPARENCY</a:t>
          </a:r>
          <a:endParaRPr lang="en-PH" dirty="0"/>
        </a:p>
      </dgm:t>
    </dgm:pt>
    <dgm:pt modelId="{6A4F8090-34E4-4782-92B6-6E1763BA5F6C}" type="parTrans" cxnId="{F5BF8511-5E02-49E0-819E-9EB470A3DE60}">
      <dgm:prSet/>
      <dgm:spPr/>
      <dgm:t>
        <a:bodyPr/>
        <a:lstStyle/>
        <a:p>
          <a:endParaRPr lang="en-PH"/>
        </a:p>
      </dgm:t>
    </dgm:pt>
    <dgm:pt modelId="{613AA1B0-920C-4B3E-8A8C-4CD27B290361}" type="sibTrans" cxnId="{F5BF8511-5E02-49E0-819E-9EB470A3DE60}">
      <dgm:prSet/>
      <dgm:spPr/>
      <dgm:t>
        <a:bodyPr/>
        <a:lstStyle/>
        <a:p>
          <a:endParaRPr lang="en-PH"/>
        </a:p>
      </dgm:t>
    </dgm:pt>
    <dgm:pt modelId="{47F7B97F-4211-4092-899F-B551C8B8D17F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/>
            <a:t>PLANNING</a:t>
          </a:r>
          <a:endParaRPr lang="en-PH" dirty="0"/>
        </a:p>
      </dgm:t>
    </dgm:pt>
    <dgm:pt modelId="{F10C4FD3-C2FD-4C8B-9126-A38894FC8FDC}" type="parTrans" cxnId="{FDE09155-6394-47A1-B6AA-CD6DA4A4BB9B}">
      <dgm:prSet/>
      <dgm:spPr/>
      <dgm:t>
        <a:bodyPr/>
        <a:lstStyle/>
        <a:p>
          <a:endParaRPr lang="en-PH"/>
        </a:p>
      </dgm:t>
    </dgm:pt>
    <dgm:pt modelId="{37259922-25CD-41D6-98D6-ECB32BA306EE}" type="sibTrans" cxnId="{FDE09155-6394-47A1-B6AA-CD6DA4A4BB9B}">
      <dgm:prSet/>
      <dgm:spPr/>
      <dgm:t>
        <a:bodyPr/>
        <a:lstStyle/>
        <a:p>
          <a:endParaRPr lang="en-PH"/>
        </a:p>
      </dgm:t>
    </dgm:pt>
    <dgm:pt modelId="{1B982AB3-08ED-469A-BC08-36D139587CAE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/>
            <a:t>RESOURCE ALLOCATION</a:t>
          </a:r>
          <a:endParaRPr lang="en-PH" dirty="0"/>
        </a:p>
      </dgm:t>
    </dgm:pt>
    <dgm:pt modelId="{CA03EB07-9E79-4E22-8736-60D156189430}" type="parTrans" cxnId="{5C961ED5-5C14-43A1-B41C-BBE7D0A4A1B4}">
      <dgm:prSet/>
      <dgm:spPr/>
      <dgm:t>
        <a:bodyPr/>
        <a:lstStyle/>
        <a:p>
          <a:endParaRPr lang="en-PH"/>
        </a:p>
      </dgm:t>
    </dgm:pt>
    <dgm:pt modelId="{11F2D89C-463C-4109-8013-ABA41F75D8DD}" type="sibTrans" cxnId="{5C961ED5-5C14-43A1-B41C-BBE7D0A4A1B4}">
      <dgm:prSet/>
      <dgm:spPr/>
      <dgm:t>
        <a:bodyPr/>
        <a:lstStyle/>
        <a:p>
          <a:endParaRPr lang="en-PH"/>
        </a:p>
      </dgm:t>
    </dgm:pt>
    <dgm:pt modelId="{54428368-406E-4401-91D9-285FB0214DF1}">
      <dgm:prSet/>
      <dgm:spPr/>
      <dgm:t>
        <a:bodyPr/>
        <a:lstStyle/>
        <a:p>
          <a:r>
            <a:rPr lang="en-US" dirty="0"/>
            <a:t>ACCREDITATION</a:t>
          </a:r>
          <a:endParaRPr lang="en-PH" dirty="0"/>
        </a:p>
      </dgm:t>
    </dgm:pt>
    <dgm:pt modelId="{2A5F5BEB-CA59-40D9-900D-A227EBD07982}" type="parTrans" cxnId="{9E0C20B2-CE70-4817-B7E6-4C66F6493CCD}">
      <dgm:prSet/>
      <dgm:spPr/>
      <dgm:t>
        <a:bodyPr/>
        <a:lstStyle/>
        <a:p>
          <a:endParaRPr lang="en-PH"/>
        </a:p>
      </dgm:t>
    </dgm:pt>
    <dgm:pt modelId="{C894D5B1-7E3C-474C-A55A-8E497F129A4A}" type="sibTrans" cxnId="{9E0C20B2-CE70-4817-B7E6-4C66F6493CCD}">
      <dgm:prSet/>
      <dgm:spPr/>
      <dgm:t>
        <a:bodyPr/>
        <a:lstStyle/>
        <a:p>
          <a:endParaRPr lang="en-PH"/>
        </a:p>
      </dgm:t>
    </dgm:pt>
    <dgm:pt modelId="{36B6D8E8-A991-4EC2-810D-54BC5685A3A5}" type="pres">
      <dgm:prSet presAssocID="{6578769B-8B3D-482A-B5A6-C9E2B79D03A2}" presName="Name0" presStyleCnt="0">
        <dgm:presLayoutVars>
          <dgm:dir/>
          <dgm:resizeHandles val="exact"/>
        </dgm:presLayoutVars>
      </dgm:prSet>
      <dgm:spPr/>
    </dgm:pt>
    <dgm:pt modelId="{692AD7A0-AECF-4D5D-BCD7-653C99CCDAD5}" type="pres">
      <dgm:prSet presAssocID="{54428368-406E-4401-91D9-285FB0214DF1}" presName="node" presStyleLbl="node1" presStyleIdx="0" presStyleCnt="4">
        <dgm:presLayoutVars>
          <dgm:bulletEnabled val="1"/>
        </dgm:presLayoutVars>
      </dgm:prSet>
      <dgm:spPr/>
    </dgm:pt>
    <dgm:pt modelId="{B65FA54E-72B6-417F-B657-09BC7DD123EB}" type="pres">
      <dgm:prSet presAssocID="{C894D5B1-7E3C-474C-A55A-8E497F129A4A}" presName="sibTrans" presStyleCnt="0"/>
      <dgm:spPr/>
    </dgm:pt>
    <dgm:pt modelId="{DBAFDB77-529A-4F92-AE11-15ECD0575FB0}" type="pres">
      <dgm:prSet presAssocID="{A6D93BA8-F2E2-4778-91BD-0CCE871EC658}" presName="node" presStyleLbl="node1" presStyleIdx="1" presStyleCnt="4">
        <dgm:presLayoutVars>
          <dgm:bulletEnabled val="1"/>
        </dgm:presLayoutVars>
      </dgm:prSet>
      <dgm:spPr/>
    </dgm:pt>
    <dgm:pt modelId="{FA7A7CEA-7AD6-4DD5-A718-C7CFF0B52216}" type="pres">
      <dgm:prSet presAssocID="{613AA1B0-920C-4B3E-8A8C-4CD27B290361}" presName="sibTrans" presStyleCnt="0"/>
      <dgm:spPr/>
    </dgm:pt>
    <dgm:pt modelId="{E55BA317-7BAB-43F4-A7A2-CD036E0B1F7C}" type="pres">
      <dgm:prSet presAssocID="{47F7B97F-4211-4092-899F-B551C8B8D17F}" presName="node" presStyleLbl="node1" presStyleIdx="2" presStyleCnt="4">
        <dgm:presLayoutVars>
          <dgm:bulletEnabled val="1"/>
        </dgm:presLayoutVars>
      </dgm:prSet>
      <dgm:spPr/>
    </dgm:pt>
    <dgm:pt modelId="{A67D5CB1-6A48-4502-8749-9F74C93CBE2D}" type="pres">
      <dgm:prSet presAssocID="{37259922-25CD-41D6-98D6-ECB32BA306EE}" presName="sibTrans" presStyleCnt="0"/>
      <dgm:spPr/>
    </dgm:pt>
    <dgm:pt modelId="{3CBE45BF-5962-423D-8EC3-B374BD29CC2F}" type="pres">
      <dgm:prSet presAssocID="{1B982AB3-08ED-469A-BC08-36D139587CAE}" presName="node" presStyleLbl="node1" presStyleIdx="3" presStyleCnt="4" custLinFactNeighborX="3">
        <dgm:presLayoutVars>
          <dgm:bulletEnabled val="1"/>
        </dgm:presLayoutVars>
      </dgm:prSet>
      <dgm:spPr/>
    </dgm:pt>
  </dgm:ptLst>
  <dgm:cxnLst>
    <dgm:cxn modelId="{F5BF8511-5E02-49E0-819E-9EB470A3DE60}" srcId="{6578769B-8B3D-482A-B5A6-C9E2B79D03A2}" destId="{A6D93BA8-F2E2-4778-91BD-0CCE871EC658}" srcOrd="1" destOrd="0" parTransId="{6A4F8090-34E4-4782-92B6-6E1763BA5F6C}" sibTransId="{613AA1B0-920C-4B3E-8A8C-4CD27B290361}"/>
    <dgm:cxn modelId="{2E895B39-BA02-4E08-8D86-70B63F644715}" type="presOf" srcId="{47F7B97F-4211-4092-899F-B551C8B8D17F}" destId="{E55BA317-7BAB-43F4-A7A2-CD036E0B1F7C}" srcOrd="0" destOrd="0" presId="urn:microsoft.com/office/officeart/2005/8/layout/hList6"/>
    <dgm:cxn modelId="{FDE09155-6394-47A1-B6AA-CD6DA4A4BB9B}" srcId="{6578769B-8B3D-482A-B5A6-C9E2B79D03A2}" destId="{47F7B97F-4211-4092-899F-B551C8B8D17F}" srcOrd="2" destOrd="0" parTransId="{F10C4FD3-C2FD-4C8B-9126-A38894FC8FDC}" sibTransId="{37259922-25CD-41D6-98D6-ECB32BA306EE}"/>
    <dgm:cxn modelId="{472DF9A4-DFD2-4079-97E3-5A35E4C1A107}" type="presOf" srcId="{A6D93BA8-F2E2-4778-91BD-0CCE871EC658}" destId="{DBAFDB77-529A-4F92-AE11-15ECD0575FB0}" srcOrd="0" destOrd="0" presId="urn:microsoft.com/office/officeart/2005/8/layout/hList6"/>
    <dgm:cxn modelId="{9E0C20B2-CE70-4817-B7E6-4C66F6493CCD}" srcId="{6578769B-8B3D-482A-B5A6-C9E2B79D03A2}" destId="{54428368-406E-4401-91D9-285FB0214DF1}" srcOrd="0" destOrd="0" parTransId="{2A5F5BEB-CA59-40D9-900D-A227EBD07982}" sibTransId="{C894D5B1-7E3C-474C-A55A-8E497F129A4A}"/>
    <dgm:cxn modelId="{65CC20B5-5B29-432D-921E-5D53047B2B6E}" type="presOf" srcId="{6578769B-8B3D-482A-B5A6-C9E2B79D03A2}" destId="{36B6D8E8-A991-4EC2-810D-54BC5685A3A5}" srcOrd="0" destOrd="0" presId="urn:microsoft.com/office/officeart/2005/8/layout/hList6"/>
    <dgm:cxn modelId="{E984D8BB-7F7A-4DD9-B62C-3071F50A8B2A}" type="presOf" srcId="{54428368-406E-4401-91D9-285FB0214DF1}" destId="{692AD7A0-AECF-4D5D-BCD7-653C99CCDAD5}" srcOrd="0" destOrd="0" presId="urn:microsoft.com/office/officeart/2005/8/layout/hList6"/>
    <dgm:cxn modelId="{5C961ED5-5C14-43A1-B41C-BBE7D0A4A1B4}" srcId="{6578769B-8B3D-482A-B5A6-C9E2B79D03A2}" destId="{1B982AB3-08ED-469A-BC08-36D139587CAE}" srcOrd="3" destOrd="0" parTransId="{CA03EB07-9E79-4E22-8736-60D156189430}" sibTransId="{11F2D89C-463C-4109-8013-ABA41F75D8DD}"/>
    <dgm:cxn modelId="{F6E11BFB-DAD2-4D68-B003-71A8627532D9}" type="presOf" srcId="{1B982AB3-08ED-469A-BC08-36D139587CAE}" destId="{3CBE45BF-5962-423D-8EC3-B374BD29CC2F}" srcOrd="0" destOrd="0" presId="urn:microsoft.com/office/officeart/2005/8/layout/hList6"/>
    <dgm:cxn modelId="{B10BF8D5-6A1B-4FAA-85FC-F6DA61687119}" type="presParOf" srcId="{36B6D8E8-A991-4EC2-810D-54BC5685A3A5}" destId="{692AD7A0-AECF-4D5D-BCD7-653C99CCDAD5}" srcOrd="0" destOrd="0" presId="urn:microsoft.com/office/officeart/2005/8/layout/hList6"/>
    <dgm:cxn modelId="{49894735-CFF7-47DC-9157-F2F233F7C8B2}" type="presParOf" srcId="{36B6D8E8-A991-4EC2-810D-54BC5685A3A5}" destId="{B65FA54E-72B6-417F-B657-09BC7DD123EB}" srcOrd="1" destOrd="0" presId="urn:microsoft.com/office/officeart/2005/8/layout/hList6"/>
    <dgm:cxn modelId="{63F16FDF-F443-4446-B58E-0C9A65D77767}" type="presParOf" srcId="{36B6D8E8-A991-4EC2-810D-54BC5685A3A5}" destId="{DBAFDB77-529A-4F92-AE11-15ECD0575FB0}" srcOrd="2" destOrd="0" presId="urn:microsoft.com/office/officeart/2005/8/layout/hList6"/>
    <dgm:cxn modelId="{608AA3B8-5902-4D5A-9419-1ACA574C6FAF}" type="presParOf" srcId="{36B6D8E8-A991-4EC2-810D-54BC5685A3A5}" destId="{FA7A7CEA-7AD6-4DD5-A718-C7CFF0B52216}" srcOrd="3" destOrd="0" presId="urn:microsoft.com/office/officeart/2005/8/layout/hList6"/>
    <dgm:cxn modelId="{35B40BD3-B0C3-4821-B173-701C03C0759C}" type="presParOf" srcId="{36B6D8E8-A991-4EC2-810D-54BC5685A3A5}" destId="{E55BA317-7BAB-43F4-A7A2-CD036E0B1F7C}" srcOrd="4" destOrd="0" presId="urn:microsoft.com/office/officeart/2005/8/layout/hList6"/>
    <dgm:cxn modelId="{6A3FDA7D-2E9A-4674-9E05-CF6BFE157BE6}" type="presParOf" srcId="{36B6D8E8-A991-4EC2-810D-54BC5685A3A5}" destId="{A67D5CB1-6A48-4502-8749-9F74C93CBE2D}" srcOrd="5" destOrd="0" presId="urn:microsoft.com/office/officeart/2005/8/layout/hList6"/>
    <dgm:cxn modelId="{956F267F-0E91-4243-AC6B-DA0D24114167}" type="presParOf" srcId="{36B6D8E8-A991-4EC2-810D-54BC5685A3A5}" destId="{3CBE45BF-5962-423D-8EC3-B374BD29CC2F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AD7A0-AECF-4D5D-BCD7-653C99CCDAD5}">
      <dsp:nvSpPr>
        <dsp:cNvPr id="0" name=""/>
        <dsp:cNvSpPr/>
      </dsp:nvSpPr>
      <dsp:spPr>
        <a:xfrm rot="16200000">
          <a:off x="-244558" y="245921"/>
          <a:ext cx="1829909" cy="133806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91938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ACCREDITATION</a:t>
          </a:r>
          <a:endParaRPr lang="en-PH" sz="1400" kern="1200" dirty="0"/>
        </a:p>
      </dsp:txBody>
      <dsp:txXfrm rot="5400000">
        <a:off x="1364" y="365981"/>
        <a:ext cx="1338065" cy="1097945"/>
      </dsp:txXfrm>
    </dsp:sp>
    <dsp:sp modelId="{DBAFDB77-529A-4F92-AE11-15ECD0575FB0}">
      <dsp:nvSpPr>
        <dsp:cNvPr id="0" name=""/>
        <dsp:cNvSpPr/>
      </dsp:nvSpPr>
      <dsp:spPr>
        <a:xfrm rot="16200000">
          <a:off x="1193861" y="245921"/>
          <a:ext cx="1829909" cy="1338065"/>
        </a:xfrm>
        <a:prstGeom prst="flowChartManualOperation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91938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TRANSPARENCY</a:t>
          </a:r>
          <a:endParaRPr lang="en-PH" sz="1400" kern="1200" dirty="0"/>
        </a:p>
      </dsp:txBody>
      <dsp:txXfrm rot="5400000">
        <a:off x="1439783" y="365981"/>
        <a:ext cx="1338065" cy="1097945"/>
      </dsp:txXfrm>
    </dsp:sp>
    <dsp:sp modelId="{E55BA317-7BAB-43F4-A7A2-CD036E0B1F7C}">
      <dsp:nvSpPr>
        <dsp:cNvPr id="0" name=""/>
        <dsp:cNvSpPr/>
      </dsp:nvSpPr>
      <dsp:spPr>
        <a:xfrm rot="16200000">
          <a:off x="2632282" y="245921"/>
          <a:ext cx="1829909" cy="1338065"/>
        </a:xfrm>
        <a:prstGeom prst="flowChartManualOperation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91938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PLANNING</a:t>
          </a:r>
          <a:endParaRPr lang="en-PH" sz="1400" kern="1200" dirty="0"/>
        </a:p>
      </dsp:txBody>
      <dsp:txXfrm rot="5400000">
        <a:off x="2878204" y="365981"/>
        <a:ext cx="1338065" cy="1097945"/>
      </dsp:txXfrm>
    </dsp:sp>
    <dsp:sp modelId="{3CBE45BF-5962-423D-8EC3-B374BD29CC2F}">
      <dsp:nvSpPr>
        <dsp:cNvPr id="0" name=""/>
        <dsp:cNvSpPr/>
      </dsp:nvSpPr>
      <dsp:spPr>
        <a:xfrm rot="16200000">
          <a:off x="4070705" y="245921"/>
          <a:ext cx="1829909" cy="1338065"/>
        </a:xfrm>
        <a:prstGeom prst="flowChartManualOperation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91938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RESOURCE ALLOCATION</a:t>
          </a:r>
          <a:endParaRPr lang="en-PH" sz="1400" kern="1200" dirty="0"/>
        </a:p>
      </dsp:txBody>
      <dsp:txXfrm rot="5400000">
        <a:off x="4316627" y="365981"/>
        <a:ext cx="1338065" cy="10979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7545-90E0-461A-B87F-C827E0139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787B0C-5506-4257-B074-E415134F9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9EF3A-A945-4E03-A90D-C369B998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6308B-7D3B-4334-8A81-0CB283B0C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5403C-E4C5-4B95-8441-2D49ACD61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689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34B29-9EDD-4865-80E8-510BAF9D9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AD41A8-6510-41AB-B191-80ABA123D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571C5-0705-4469-A88A-4E4885DE2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B5113-47C9-411C-9D3A-528BF9C6D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6F452-4269-4B2E-96CF-8996ECB06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34896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960C50-89D9-4EFB-B41F-3F215CE281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6706A6-3776-44EF-BB8B-51F36028E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A0520-8E9B-425E-91BA-8FCAA5BA9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5DF76-8D06-44F9-B120-7510B61B7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E78C3-8680-49C1-90B9-C4C3D17B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87670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4097B-64D4-4BAF-BE50-CBE644392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87D0F-5EC6-46C2-829F-ACC0939AA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4C256-2EA0-4579-B493-0FC0CAE62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C0C79-C9FB-4625-B57E-4E2FCDE7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5B835-B4B9-4469-AA08-4241EE60A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120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1C694-2DAC-4DE0-8F03-27CDD441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D73E5-A9B2-417D-A931-275AF99F8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737B4-3BD0-48B2-B292-70CD9787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9F88F-5D22-45E7-A6C9-236C3ECA6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28968-8E05-48A2-B75C-80EFEAA9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204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509D2-BF79-4526-A68C-7AC823EBD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5E14B-62D1-48BA-BC44-B6C1F12BF3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DA308-23E0-4889-A809-B6F9F63D9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22811-1B16-4B99-8485-39BC88B16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56DA4-BB2E-4A3D-8711-3A8BDB880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3E3DD-71F0-4CBC-BFC7-229E93A64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5581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0DECF-1B43-45A6-A5E1-5FA3CD456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88444-4B38-4A1C-821E-0FEA22F00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71D8F-6DC3-429E-897F-95F0AB462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FE92AD-4D04-4280-9D1F-ADCC6B7AD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98D8D-4430-4723-AEC2-BB43DBDF4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D74A22-904B-456C-8CC8-38A5D02D9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0DC5F-34A1-42E0-9AF6-0ED1A145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2CEE77-A684-4021-AB0A-A5405151C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9741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66A8A-D4B0-41A8-8860-B278B0458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E0F803-943C-4034-B89E-E465CF922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0D7E86-64F4-4E8E-AEAF-25B937716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214C3A-F761-4CFF-86B1-0A3AD004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8604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1BA67B-4C8F-41DF-B7AA-224C7839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2EA4DA-BA42-4556-858B-3D0210E64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0A54B-1254-401B-ADD9-5713B7545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8277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5314C-7994-4639-93CA-920CB29B1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4AE64-66C4-4461-9926-656B04866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158709-C4A4-4D2F-97A1-7A6550169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BA2551-49DE-49F4-B0FD-5C69E83F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D37A5-DB41-49B1-9AE2-4CD93F8E7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D64F4-8910-48A4-B855-CD505FAFB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4283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E3E24-572C-4CBA-B938-CE09B8367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4D0570-2D61-4372-8A21-130E8502E0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5B2B2B-C2BE-48D7-A657-C9B9E0C3C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4CD099-6D9B-427B-BF8E-F94575BA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28F42-C21F-4D58-A53D-3F5AE884A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63238-CC86-4CC6-A0BE-B7AC543CA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3955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344511-B5F6-4877-ABC3-6BE1F9402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86B55-C832-4CE1-BF58-53BA7BD5D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4E296-A388-4875-9A9C-DE632EAF64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0D02B-AE19-4A58-BE41-A9C04D785A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BAFE9-811C-4387-AD53-215E9BF1F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0557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0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11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3F140-0626-44F8-BF68-8E0A54FBD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7619"/>
            <a:ext cx="9144000" cy="2001468"/>
          </a:xfrm>
        </p:spPr>
        <p:txBody>
          <a:bodyPr>
            <a:noAutofit/>
          </a:bodyPr>
          <a:lstStyle/>
          <a:p>
            <a:r>
              <a:rPr lang="en-PH" sz="4800" b="1" dirty="0">
                <a:latin typeface="Arial Rounded MT Bold" panose="020F0704030504030204" pitchFamily="34" charset="0"/>
              </a:rPr>
              <a:t>FSM WinS</a:t>
            </a:r>
            <a:br>
              <a:rPr lang="en-PH" sz="4400" dirty="0"/>
            </a:br>
            <a:r>
              <a:rPr lang="en-PH" sz="4400" dirty="0"/>
              <a:t> Data and Performance Management</a:t>
            </a:r>
            <a:br>
              <a:rPr lang="en-PH" sz="4400" dirty="0"/>
            </a:br>
            <a:r>
              <a:rPr lang="en-PH" sz="3600" b="1" i="1" dirty="0">
                <a:latin typeface="AngsanaUPC" panose="02020603050405020304" pitchFamily="18" charset="-34"/>
                <a:cs typeface="AngsanaUPC" panose="02020603050405020304" pitchFamily="18" charset="-34"/>
              </a:rPr>
              <a:t>Good Practices and Challenges</a:t>
            </a:r>
            <a:endParaRPr lang="en-SG" sz="44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pic>
        <p:nvPicPr>
          <p:cNvPr id="8" name="Content Placeholder 21">
            <a:extLst>
              <a:ext uri="{FF2B5EF4-FFF2-40B4-BE49-F238E27FC236}">
                <a16:creationId xmlns:a16="http://schemas.microsoft.com/office/drawing/2014/main" id="{4FFF2BA1-2FD7-45ED-80F0-722477E23A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513" y="171955"/>
            <a:ext cx="1395218" cy="141766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7220DA3F-A21A-4F48-B6A7-F2AB104990E7}"/>
              </a:ext>
            </a:extLst>
          </p:cNvPr>
          <p:cNvGrpSpPr/>
          <p:nvPr/>
        </p:nvGrpSpPr>
        <p:grpSpPr>
          <a:xfrm>
            <a:off x="411479" y="5914860"/>
            <a:ext cx="11369042" cy="688365"/>
            <a:chOff x="-1367547" y="3268308"/>
            <a:chExt cx="12998959" cy="900982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A9BEA66-436D-4300-A4A7-9F9EEB2876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367547" y="3284954"/>
              <a:ext cx="1397711" cy="876531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8EDD465-14D7-494A-A25E-10F754EE52F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12" t="-2271" r="3306" b="3695"/>
            <a:stretch/>
          </p:blipFill>
          <p:spPr>
            <a:xfrm>
              <a:off x="10233701" y="3268308"/>
              <a:ext cx="1397711" cy="885372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04D14ED-4A6E-4CAB-BF9A-C174AFE8957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9801" y="3277148"/>
              <a:ext cx="1397711" cy="892142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08FA9FC4-3996-4687-8B76-869D9928EE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6233" y="3268308"/>
              <a:ext cx="1397711" cy="892142"/>
            </a:xfrm>
            <a:prstGeom prst="rect">
              <a:avLst/>
            </a:prstGeom>
          </p:spPr>
        </p:pic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47B4EE23-3C9D-41CD-9398-0BCA5EAFB63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895" y="5914861"/>
            <a:ext cx="1222454" cy="682535"/>
          </a:xfrm>
          <a:prstGeom prst="rect">
            <a:avLst/>
          </a:prstGeom>
        </p:spPr>
      </p:pic>
      <p:pic>
        <p:nvPicPr>
          <p:cNvPr id="14" name="Picture 13" descr="C:\Users\5\Desktop\national doe.png">
            <a:extLst>
              <a:ext uri="{FF2B5EF4-FFF2-40B4-BE49-F238E27FC236}">
                <a16:creationId xmlns:a16="http://schemas.microsoft.com/office/drawing/2014/main" id="{A5563750-70A3-4123-82E5-D4414AC7972B}"/>
              </a:ext>
            </a:extLst>
          </p:cNvPr>
          <p:cNvPicPr/>
          <p:nvPr/>
        </p:nvPicPr>
        <p:blipFill rotWithShape="1">
          <a:blip r:embed="rId8"/>
          <a:srcRect l="6584" t="3604" r="4244" b="4919"/>
          <a:stretch/>
        </p:blipFill>
        <p:spPr bwMode="auto">
          <a:xfrm>
            <a:off x="411480" y="286923"/>
            <a:ext cx="1141276" cy="1101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C:\Users\5\Desktop\MTEC\Logo\UNICEF_ForEveryChild_Cyan_Vertical_RGB__144ppiENG-3.png">
            <a:extLst>
              <a:ext uri="{FF2B5EF4-FFF2-40B4-BE49-F238E27FC236}">
                <a16:creationId xmlns:a16="http://schemas.microsoft.com/office/drawing/2014/main" id="{0DDB06FF-C91A-45AC-BDA1-FE130BF175B4}"/>
              </a:ext>
            </a:extLst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409529" y="266701"/>
            <a:ext cx="1370991" cy="772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37C4407-3B1C-4FD4-A7FA-1E619B8417FA}"/>
              </a:ext>
            </a:extLst>
          </p:cNvPr>
          <p:cNvSpPr/>
          <p:nvPr/>
        </p:nvSpPr>
        <p:spPr>
          <a:xfrm>
            <a:off x="-1" y="3949853"/>
            <a:ext cx="6098875" cy="14210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98FF93B-FF40-4185-BA6A-4D031BB5265B}"/>
              </a:ext>
            </a:extLst>
          </p:cNvPr>
          <p:cNvSpPr/>
          <p:nvPr/>
        </p:nvSpPr>
        <p:spPr>
          <a:xfrm>
            <a:off x="6096000" y="3949853"/>
            <a:ext cx="6098875" cy="14210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74991-EB7E-44B2-B883-BAC05D9A3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983" y="4107853"/>
            <a:ext cx="4728034" cy="1197391"/>
          </a:xfrm>
        </p:spPr>
        <p:txBody>
          <a:bodyPr>
            <a:normAutofit fontScale="62500" lnSpcReduction="20000"/>
          </a:bodyPr>
          <a:lstStyle/>
          <a:p>
            <a:r>
              <a:rPr lang="en-SG" sz="3800" b="1" dirty="0"/>
              <a:t>DEANNA AIZAWA</a:t>
            </a:r>
          </a:p>
          <a:p>
            <a:r>
              <a:rPr lang="en-SG" b="1" dirty="0"/>
              <a:t>CHIEF</a:t>
            </a:r>
            <a:r>
              <a:rPr lang="en-SG" dirty="0"/>
              <a:t> - Planning, Development and Research Division</a:t>
            </a:r>
          </a:p>
          <a:p>
            <a:pPr>
              <a:lnSpc>
                <a:spcPct val="120000"/>
              </a:lnSpc>
            </a:pPr>
            <a:r>
              <a:rPr lang="en-SG" dirty="0"/>
              <a:t>Chuuk State Department of Education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1A7FB8C-3CD3-4987-9D1F-3EE57C1CD199}"/>
              </a:ext>
            </a:extLst>
          </p:cNvPr>
          <p:cNvSpPr txBox="1">
            <a:spLocks/>
          </p:cNvSpPr>
          <p:nvPr/>
        </p:nvSpPr>
        <p:spPr>
          <a:xfrm>
            <a:off x="6253602" y="4107853"/>
            <a:ext cx="5676900" cy="1197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b="1" dirty="0"/>
              <a:t>PRESSLER MARTIN </a:t>
            </a:r>
          </a:p>
          <a:p>
            <a:r>
              <a:rPr lang="en-SG" sz="1500" b="1" dirty="0"/>
              <a:t>CHIEF</a:t>
            </a:r>
            <a:r>
              <a:rPr lang="en-SG" sz="1500" dirty="0"/>
              <a:t> - Curriculum and Instruction</a:t>
            </a:r>
          </a:p>
          <a:p>
            <a:r>
              <a:rPr lang="en-SG" sz="1500" dirty="0"/>
              <a:t>Pohnpei State Department of Education </a:t>
            </a:r>
          </a:p>
        </p:txBody>
      </p:sp>
    </p:spTree>
    <p:extLst>
      <p:ext uri="{BB962C8B-B14F-4D97-AF65-F5344CB8AC3E}">
        <p14:creationId xmlns:p14="http://schemas.microsoft.com/office/powerpoint/2010/main" val="142427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283416"/>
            <a:ext cx="8915400" cy="487752"/>
          </a:xfrm>
        </p:spPr>
        <p:txBody>
          <a:bodyPr>
            <a:normAutofit fontScale="90000"/>
          </a:bodyPr>
          <a:lstStyle/>
          <a:p>
            <a:pPr algn="ctr"/>
            <a:r>
              <a:rPr lang="en-SG" sz="4000" b="1" dirty="0"/>
              <a:t>Federated</a:t>
            </a:r>
            <a:r>
              <a:rPr lang="en-SG" b="1" dirty="0"/>
              <a:t> States of Micronesia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E88DC6C6-F9CC-4CC5-9A97-48F64FFCD5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7034" y="1027906"/>
            <a:ext cx="11108666" cy="51490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SG" dirty="0"/>
          </a:p>
          <a:p>
            <a:pPr marL="0" indent="0">
              <a:buNone/>
            </a:pPr>
            <a:endParaRPr lang="en-SG" dirty="0"/>
          </a:p>
        </p:txBody>
      </p:sp>
      <p:pic>
        <p:nvPicPr>
          <p:cNvPr id="22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8987" y="26679"/>
            <a:ext cx="985373" cy="1001227"/>
          </a:xfr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1B4E951-29C4-4DDF-A200-7F70ED5B95FD}"/>
              </a:ext>
            </a:extLst>
          </p:cNvPr>
          <p:cNvSpPr/>
          <p:nvPr/>
        </p:nvSpPr>
        <p:spPr>
          <a:xfrm>
            <a:off x="0" y="769469"/>
            <a:ext cx="10955547" cy="61523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484CDF-68BE-4B7D-9131-152195CE8A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629" y="897085"/>
            <a:ext cx="5848771" cy="584877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1CD73EA-51BC-4F15-8E8A-AB7415DD5BCE}"/>
              </a:ext>
            </a:extLst>
          </p:cNvPr>
          <p:cNvSpPr/>
          <p:nvPr/>
        </p:nvSpPr>
        <p:spPr>
          <a:xfrm>
            <a:off x="2948075" y="4099188"/>
            <a:ext cx="2071353" cy="15067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4000" b="1" dirty="0">
                <a:solidFill>
                  <a:schemeClr val="tx1"/>
                </a:solidFill>
              </a:rPr>
              <a:t>26,015</a:t>
            </a:r>
            <a:r>
              <a:rPr lang="en-SG" sz="2400" b="1" dirty="0">
                <a:solidFill>
                  <a:schemeClr val="tx1"/>
                </a:solidFill>
              </a:rPr>
              <a:t> schoolchildren</a:t>
            </a:r>
          </a:p>
          <a:p>
            <a:pPr algn="ctr"/>
            <a:endParaRPr lang="en-PH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F8B76C-941F-4270-B4E8-1E7CF1A81A44}"/>
              </a:ext>
            </a:extLst>
          </p:cNvPr>
          <p:cNvSpPr/>
          <p:nvPr/>
        </p:nvSpPr>
        <p:spPr>
          <a:xfrm>
            <a:off x="336049" y="4099188"/>
            <a:ext cx="1863686" cy="15067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4000" b="1" dirty="0">
                <a:solidFill>
                  <a:schemeClr val="tx1"/>
                </a:solidFill>
              </a:rPr>
              <a:t>185</a:t>
            </a:r>
            <a:r>
              <a:rPr lang="en-SG" sz="2400" b="1" dirty="0">
                <a:solidFill>
                  <a:schemeClr val="tx1"/>
                </a:solidFill>
              </a:rPr>
              <a:t> Schools</a:t>
            </a:r>
          </a:p>
          <a:p>
            <a:pPr algn="ctr"/>
            <a:endParaRPr lang="en-PH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FFC90EA-5A6E-4754-A31D-D4F8BF4BF10C}"/>
              </a:ext>
            </a:extLst>
          </p:cNvPr>
          <p:cNvSpPr/>
          <p:nvPr/>
        </p:nvSpPr>
        <p:spPr>
          <a:xfrm>
            <a:off x="336049" y="1598718"/>
            <a:ext cx="1863686" cy="15067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4000" b="1" dirty="0">
                <a:solidFill>
                  <a:schemeClr val="tx1"/>
                </a:solidFill>
              </a:rPr>
              <a:t>4</a:t>
            </a:r>
            <a:r>
              <a:rPr lang="en-SG" sz="24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SG" sz="2400" b="1" dirty="0">
                <a:solidFill>
                  <a:schemeClr val="tx1"/>
                </a:solidFill>
              </a:rPr>
              <a:t>States </a:t>
            </a:r>
          </a:p>
          <a:p>
            <a:pPr algn="ctr"/>
            <a:endParaRPr lang="en-PH" sz="2400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600CE3-EFFA-4BD0-9C92-353779F806F3}"/>
              </a:ext>
            </a:extLst>
          </p:cNvPr>
          <p:cNvSpPr/>
          <p:nvPr/>
        </p:nvSpPr>
        <p:spPr>
          <a:xfrm>
            <a:off x="2950952" y="1598718"/>
            <a:ext cx="2071353" cy="15067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4000" b="1" dirty="0">
                <a:solidFill>
                  <a:schemeClr val="tx1"/>
                </a:solidFill>
              </a:rPr>
              <a:t>607</a:t>
            </a:r>
            <a:r>
              <a:rPr lang="en-SG" sz="24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SG" sz="2400" b="1" dirty="0">
                <a:solidFill>
                  <a:schemeClr val="tx1"/>
                </a:solidFill>
              </a:rPr>
              <a:t>Islands</a:t>
            </a:r>
          </a:p>
          <a:p>
            <a:pPr algn="just"/>
            <a:endParaRPr lang="en-PH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98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1" y="35508"/>
            <a:ext cx="8915400" cy="816694"/>
          </a:xfrm>
        </p:spPr>
        <p:txBody>
          <a:bodyPr/>
          <a:lstStyle/>
          <a:p>
            <a:pPr algn="ctr"/>
            <a:r>
              <a:rPr lang="en-SG" sz="3600" b="1" dirty="0"/>
              <a:t>FedEMIS</a:t>
            </a:r>
            <a:endParaRPr lang="en-SG" b="1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73ED954-80B6-4732-B0B3-0A6CA4277C70}"/>
              </a:ext>
            </a:extLst>
          </p:cNvPr>
          <p:cNvSpPr/>
          <p:nvPr/>
        </p:nvSpPr>
        <p:spPr>
          <a:xfrm>
            <a:off x="0" y="769469"/>
            <a:ext cx="10955547" cy="61523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9" name="Content Placeholder 21">
            <a:extLst>
              <a:ext uri="{FF2B5EF4-FFF2-40B4-BE49-F238E27FC236}">
                <a16:creationId xmlns:a16="http://schemas.microsoft.com/office/drawing/2014/main" id="{BD9AD66B-8213-43CA-BC65-AA9A18738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8987" y="26679"/>
            <a:ext cx="985373" cy="1001227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4AA6C8D-D2E5-4483-A4CD-C9DB9EC2EDD5}"/>
              </a:ext>
            </a:extLst>
          </p:cNvPr>
          <p:cNvSpPr/>
          <p:nvPr/>
        </p:nvSpPr>
        <p:spPr>
          <a:xfrm>
            <a:off x="439947" y="1130060"/>
            <a:ext cx="5909095" cy="202720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</a:rPr>
              <a:t>a platform that caters basic data requirements at the national and state Department of Education</a:t>
            </a:r>
          </a:p>
          <a:p>
            <a:pPr algn="just"/>
            <a:endParaRPr lang="en-U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</a:rPr>
              <a:t>it digitized most of the historical data that were available in different formats and at the different State departments</a:t>
            </a:r>
            <a:endParaRPr lang="en-PH" sz="20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E2D7E8-26AF-4313-85E9-29E124CF81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4316" y="1130061"/>
            <a:ext cx="3787737" cy="56452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96A38FE-5FC0-4E2B-B767-ED2B29BDC6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249" y="1130060"/>
            <a:ext cx="1690328" cy="5469148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09189383-4F55-4F92-97C9-B41B67D13EEF}"/>
              </a:ext>
            </a:extLst>
          </p:cNvPr>
          <p:cNvSpPr/>
          <p:nvPr/>
        </p:nvSpPr>
        <p:spPr>
          <a:xfrm>
            <a:off x="439947" y="3347048"/>
            <a:ext cx="2407488" cy="121632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WASH indicators</a:t>
            </a:r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04E8DA81-86B0-4354-90AF-A804B9170AF6}"/>
              </a:ext>
            </a:extLst>
          </p:cNvPr>
          <p:cNvSpPr/>
          <p:nvPr/>
        </p:nvSpPr>
        <p:spPr>
          <a:xfrm>
            <a:off x="3008046" y="3836228"/>
            <a:ext cx="678006" cy="2329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D13ECB3-661C-4072-A8B2-74D73D12BAE6}"/>
              </a:ext>
            </a:extLst>
          </p:cNvPr>
          <p:cNvSpPr/>
          <p:nvPr/>
        </p:nvSpPr>
        <p:spPr>
          <a:xfrm>
            <a:off x="3846663" y="3372928"/>
            <a:ext cx="2407488" cy="121632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Comprehensive WASH Survey</a:t>
            </a:r>
            <a:endParaRPr lang="en-PH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16250BBC-2D4D-4E4A-A1F8-E6260FC4BC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4355853"/>
              </p:ext>
            </p:extLst>
          </p:nvPr>
        </p:nvGraphicFramePr>
        <p:xfrm>
          <a:off x="439947" y="4753153"/>
          <a:ext cx="5656053" cy="1829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437634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3C15C24-FB39-4302-9491-FDE35B31B2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8735" y="1703836"/>
            <a:ext cx="6905625" cy="2219325"/>
          </a:xfrm>
          <a:prstGeom prst="rect">
            <a:avLst/>
          </a:prstGeom>
          <a:noFill/>
        </p:spPr>
      </p:pic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1" y="35508"/>
            <a:ext cx="8915400" cy="816694"/>
          </a:xfrm>
        </p:spPr>
        <p:txBody>
          <a:bodyPr/>
          <a:lstStyle/>
          <a:p>
            <a:pPr algn="ctr"/>
            <a:r>
              <a:rPr lang="en-US" sz="3600" b="1" dirty="0"/>
              <a:t>School’s Accreditation System</a:t>
            </a:r>
            <a:endParaRPr lang="en-SG" b="1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73ED954-80B6-4732-B0B3-0A6CA4277C70}"/>
              </a:ext>
            </a:extLst>
          </p:cNvPr>
          <p:cNvSpPr/>
          <p:nvPr/>
        </p:nvSpPr>
        <p:spPr>
          <a:xfrm>
            <a:off x="0" y="769469"/>
            <a:ext cx="10955547" cy="61523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9" name="Content Placeholder 21">
            <a:extLst>
              <a:ext uri="{FF2B5EF4-FFF2-40B4-BE49-F238E27FC236}">
                <a16:creationId xmlns:a16="http://schemas.microsoft.com/office/drawing/2014/main" id="{BD9AD66B-8213-43CA-BC65-AA9A187383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8987" y="26679"/>
            <a:ext cx="985373" cy="100122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808F4A4-F25C-4FD1-8BA7-015FE3F2F336}"/>
              </a:ext>
            </a:extLst>
          </p:cNvPr>
          <p:cNvSpPr/>
          <p:nvPr/>
        </p:nvSpPr>
        <p:spPr>
          <a:xfrm>
            <a:off x="366855" y="965708"/>
            <a:ext cx="4067055" cy="273484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zh-CN" dirty="0">
              <a:solidFill>
                <a:schemeClr val="tx1"/>
              </a:solidFill>
            </a:endParaRPr>
          </a:p>
          <a:p>
            <a:pPr algn="just"/>
            <a:r>
              <a:rPr lang="en-US" altLang="zh-CN" dirty="0">
                <a:solidFill>
                  <a:schemeClr val="tx1"/>
                </a:solidFill>
              </a:rPr>
              <a:t>Six (6) School  Assessment Standards: </a:t>
            </a:r>
          </a:p>
          <a:p>
            <a:pPr algn="just">
              <a:buFont typeface="Wingdings 3" pitchFamily="18" charset="2"/>
              <a:buNone/>
            </a:pPr>
            <a:endParaRPr lang="en-US" altLang="zh-CN" dirty="0"/>
          </a:p>
          <a:p>
            <a:pPr algn="just">
              <a:buFont typeface="Wingdings 3" pitchFamily="18" charset="2"/>
              <a:buNone/>
            </a:pPr>
            <a:r>
              <a:rPr lang="en-US" altLang="zh-CN" sz="1600" dirty="0">
                <a:solidFill>
                  <a:schemeClr val="tx1"/>
                </a:solidFill>
              </a:rPr>
              <a:t>1. Leadership Standard </a:t>
            </a:r>
          </a:p>
          <a:p>
            <a:pPr algn="just">
              <a:buFont typeface="Wingdings 3" pitchFamily="18" charset="2"/>
              <a:buNone/>
            </a:pPr>
            <a:r>
              <a:rPr lang="en-US" altLang="zh-CN" sz="1600" dirty="0">
                <a:solidFill>
                  <a:schemeClr val="tx1"/>
                </a:solidFill>
              </a:rPr>
              <a:t>2. Teacher Performance Standard </a:t>
            </a:r>
          </a:p>
          <a:p>
            <a:pPr algn="just">
              <a:buFont typeface="Wingdings 3" pitchFamily="18" charset="2"/>
              <a:buNone/>
            </a:pPr>
            <a:r>
              <a:rPr lang="en-US" altLang="zh-CN" sz="1600" dirty="0">
                <a:solidFill>
                  <a:schemeClr val="tx1"/>
                </a:solidFill>
              </a:rPr>
              <a:t>3. Data Management Standard </a:t>
            </a:r>
          </a:p>
          <a:p>
            <a:pPr algn="just">
              <a:buFont typeface="Wingdings 3" pitchFamily="18" charset="2"/>
              <a:buNone/>
            </a:pPr>
            <a:r>
              <a:rPr lang="en-US" altLang="zh-CN" sz="1600" dirty="0">
                <a:solidFill>
                  <a:schemeClr val="tx1"/>
                </a:solidFill>
              </a:rPr>
              <a:t>4. National Curriculum Standards, Benchmarks and Student learning Outcomes Standard </a:t>
            </a:r>
          </a:p>
          <a:p>
            <a:pPr algn="just">
              <a:buFont typeface="Wingdings 3" pitchFamily="18" charset="2"/>
              <a:buNone/>
            </a:pPr>
            <a:r>
              <a:rPr lang="en-US" altLang="zh-CN" sz="2000" b="1" dirty="0">
                <a:solidFill>
                  <a:schemeClr val="tx1"/>
                </a:solidFill>
              </a:rPr>
              <a:t>5.  School Campus, Classrooms and Facilities Standard </a:t>
            </a:r>
          </a:p>
          <a:p>
            <a:pPr algn="just">
              <a:buFont typeface="Wingdings 3" pitchFamily="18" charset="2"/>
              <a:buNone/>
            </a:pPr>
            <a:r>
              <a:rPr lang="en-US" altLang="zh-CN" sz="1600" dirty="0">
                <a:solidFill>
                  <a:schemeClr val="tx1"/>
                </a:solidFill>
              </a:rPr>
              <a:t>6.  School Improvement Planning </a:t>
            </a:r>
          </a:p>
          <a:p>
            <a:pPr algn="just"/>
            <a:endParaRPr lang="en-PH" dirty="0">
              <a:solidFill>
                <a:schemeClr val="tx1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B003C48-8367-443A-A487-81C500C2D3F1}"/>
              </a:ext>
            </a:extLst>
          </p:cNvPr>
          <p:cNvSpPr/>
          <p:nvPr/>
        </p:nvSpPr>
        <p:spPr>
          <a:xfrm>
            <a:off x="636940" y="4026695"/>
            <a:ext cx="3382353" cy="14348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600" dirty="0">
              <a:solidFill>
                <a:schemeClr val="tx1"/>
              </a:solidFill>
            </a:endParaRPr>
          </a:p>
          <a:p>
            <a:pPr algn="ctr"/>
            <a:r>
              <a:rPr lang="en-PH" sz="1600" dirty="0">
                <a:solidFill>
                  <a:schemeClr val="tx1"/>
                </a:solidFill>
              </a:rPr>
              <a:t>Valid certification from </a:t>
            </a:r>
            <a:r>
              <a:rPr lang="en-PH" sz="1600" b="1" dirty="0">
                <a:solidFill>
                  <a:schemeClr val="tx1"/>
                </a:solidFill>
              </a:rPr>
              <a:t>Environmental and Protection Agency/ Environmental Health and Sanitation </a:t>
            </a:r>
          </a:p>
          <a:p>
            <a:pPr algn="ctr"/>
            <a:endParaRPr lang="en-PH" sz="1600" dirty="0">
              <a:solidFill>
                <a:schemeClr val="tx1"/>
              </a:solidFill>
            </a:endParaRPr>
          </a:p>
        </p:txBody>
      </p:sp>
      <p:sp>
        <p:nvSpPr>
          <p:cNvPr id="13" name="Arrow: Curved Left 12">
            <a:extLst>
              <a:ext uri="{FF2B5EF4-FFF2-40B4-BE49-F238E27FC236}">
                <a16:creationId xmlns:a16="http://schemas.microsoft.com/office/drawing/2014/main" id="{A79BF018-E782-4A25-802D-F4A99826935E}"/>
              </a:ext>
            </a:extLst>
          </p:cNvPr>
          <p:cNvSpPr/>
          <p:nvPr/>
        </p:nvSpPr>
        <p:spPr>
          <a:xfrm>
            <a:off x="4556619" y="2947233"/>
            <a:ext cx="574025" cy="179690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62841-133E-493D-8D52-BBA4E7714B7D}"/>
              </a:ext>
            </a:extLst>
          </p:cNvPr>
          <p:cNvSpPr/>
          <p:nvPr/>
        </p:nvSpPr>
        <p:spPr>
          <a:xfrm>
            <a:off x="6881152" y="985871"/>
            <a:ext cx="3500789" cy="54226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Three-Star Approach </a:t>
            </a:r>
            <a:endParaRPr lang="en-PH" sz="2800" dirty="0">
              <a:solidFill>
                <a:schemeClr val="tx1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54AE4FB-93D0-4325-BDC3-731AF64E398C}"/>
              </a:ext>
            </a:extLst>
          </p:cNvPr>
          <p:cNvGrpSpPr/>
          <p:nvPr/>
        </p:nvGrpSpPr>
        <p:grpSpPr>
          <a:xfrm>
            <a:off x="5518816" y="4796005"/>
            <a:ext cx="1808113" cy="1761137"/>
            <a:chOff x="1364" y="-1"/>
            <a:chExt cx="1338065" cy="1829909"/>
          </a:xfrm>
        </p:grpSpPr>
        <p:sp>
          <p:nvSpPr>
            <p:cNvPr id="30" name="Flowchart: Manual Operation 29">
              <a:extLst>
                <a:ext uri="{FF2B5EF4-FFF2-40B4-BE49-F238E27FC236}">
                  <a16:creationId xmlns:a16="http://schemas.microsoft.com/office/drawing/2014/main" id="{342FD6D9-D1C0-4F37-81A8-E391208FCED5}"/>
                </a:ext>
              </a:extLst>
            </p:cNvPr>
            <p:cNvSpPr/>
            <p:nvPr/>
          </p:nvSpPr>
          <p:spPr>
            <a:xfrm rot="16200000">
              <a:off x="-244558" y="245921"/>
              <a:ext cx="1829909" cy="1338065"/>
            </a:xfrm>
            <a:prstGeom prst="flowChartManualOperati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Flowchart: Manual Operation 4">
              <a:extLst>
                <a:ext uri="{FF2B5EF4-FFF2-40B4-BE49-F238E27FC236}">
                  <a16:creationId xmlns:a16="http://schemas.microsoft.com/office/drawing/2014/main" id="{0FCE3F03-0178-4E0B-921B-7AF84C670D01}"/>
                </a:ext>
              </a:extLst>
            </p:cNvPr>
            <p:cNvSpPr txBox="1"/>
            <p:nvPr/>
          </p:nvSpPr>
          <p:spPr>
            <a:xfrm rot="21600000">
              <a:off x="1364" y="365981"/>
              <a:ext cx="1338065" cy="10979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0" tIns="0" rIns="91938" bIns="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/>
                <a:t>ACCREDITATION</a:t>
              </a:r>
              <a:endParaRPr lang="en-PH" sz="1400" b="1" kern="1200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325F8FA-9EA0-43A9-8566-0E94667B96A2}"/>
              </a:ext>
            </a:extLst>
          </p:cNvPr>
          <p:cNvGrpSpPr/>
          <p:nvPr/>
        </p:nvGrpSpPr>
        <p:grpSpPr>
          <a:xfrm>
            <a:off x="7103974" y="4796005"/>
            <a:ext cx="1751624" cy="1761137"/>
            <a:chOff x="1439783" y="-1"/>
            <a:chExt cx="1438416" cy="1829909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28" name="Flowchart: Manual Operation 27">
              <a:extLst>
                <a:ext uri="{FF2B5EF4-FFF2-40B4-BE49-F238E27FC236}">
                  <a16:creationId xmlns:a16="http://schemas.microsoft.com/office/drawing/2014/main" id="{E28D5D2C-E684-46F5-9648-CB359757493D}"/>
                </a:ext>
              </a:extLst>
            </p:cNvPr>
            <p:cNvSpPr/>
            <p:nvPr/>
          </p:nvSpPr>
          <p:spPr>
            <a:xfrm rot="16200000">
              <a:off x="1193861" y="245921"/>
              <a:ext cx="1829909" cy="1338065"/>
            </a:xfrm>
            <a:prstGeom prst="flowChartManualOperati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Flowchart: Manual Operation 6">
              <a:extLst>
                <a:ext uri="{FF2B5EF4-FFF2-40B4-BE49-F238E27FC236}">
                  <a16:creationId xmlns:a16="http://schemas.microsoft.com/office/drawing/2014/main" id="{97B7C32E-8C8C-4815-99F0-AA55DF80A2EE}"/>
                </a:ext>
              </a:extLst>
            </p:cNvPr>
            <p:cNvSpPr txBox="1"/>
            <p:nvPr/>
          </p:nvSpPr>
          <p:spPr>
            <a:xfrm>
              <a:off x="1439783" y="365981"/>
              <a:ext cx="1438416" cy="109794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0" tIns="0" rIns="91938" bIns="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/>
                <a:t>TRANSPARENCY</a:t>
              </a:r>
              <a:endParaRPr lang="en-PH" sz="1400" b="1" kern="1200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811604D-F3CB-4B41-AA84-5EFA922A6E60}"/>
              </a:ext>
            </a:extLst>
          </p:cNvPr>
          <p:cNvGrpSpPr/>
          <p:nvPr/>
        </p:nvGrpSpPr>
        <p:grpSpPr>
          <a:xfrm>
            <a:off x="8603497" y="4796005"/>
            <a:ext cx="1629422" cy="1761137"/>
            <a:chOff x="2878204" y="-1"/>
            <a:chExt cx="1338065" cy="1829909"/>
          </a:xfrm>
        </p:grpSpPr>
        <p:sp>
          <p:nvSpPr>
            <p:cNvPr id="26" name="Flowchart: Manual Operation 25">
              <a:extLst>
                <a:ext uri="{FF2B5EF4-FFF2-40B4-BE49-F238E27FC236}">
                  <a16:creationId xmlns:a16="http://schemas.microsoft.com/office/drawing/2014/main" id="{DBA42DD3-6462-4970-9B8C-C466582E992A}"/>
                </a:ext>
              </a:extLst>
            </p:cNvPr>
            <p:cNvSpPr/>
            <p:nvPr/>
          </p:nvSpPr>
          <p:spPr>
            <a:xfrm rot="16200000">
              <a:off x="2632282" y="245921"/>
              <a:ext cx="1829909" cy="1338065"/>
            </a:xfrm>
            <a:prstGeom prst="flowChartManualOperation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Flowchart: Manual Operation 8">
              <a:extLst>
                <a:ext uri="{FF2B5EF4-FFF2-40B4-BE49-F238E27FC236}">
                  <a16:creationId xmlns:a16="http://schemas.microsoft.com/office/drawing/2014/main" id="{FCF3BA62-C57F-492C-BA4C-FE8B39192F7E}"/>
                </a:ext>
              </a:extLst>
            </p:cNvPr>
            <p:cNvSpPr txBox="1"/>
            <p:nvPr/>
          </p:nvSpPr>
          <p:spPr>
            <a:xfrm rot="21600000">
              <a:off x="2878204" y="365981"/>
              <a:ext cx="1338065" cy="10979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0" tIns="0" rIns="91938" bIns="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/>
                <a:t>PLANNING</a:t>
              </a:r>
              <a:endParaRPr lang="en-PH" sz="1400" b="1" kern="1200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C797110-FCB8-49E2-A75C-66304BB820F3}"/>
              </a:ext>
            </a:extLst>
          </p:cNvPr>
          <p:cNvGrpSpPr/>
          <p:nvPr/>
        </p:nvGrpSpPr>
        <p:grpSpPr>
          <a:xfrm>
            <a:off x="9980818" y="4796005"/>
            <a:ext cx="1629422" cy="1761137"/>
            <a:chOff x="4316627" y="-1"/>
            <a:chExt cx="1338065" cy="1829909"/>
          </a:xfrm>
        </p:grpSpPr>
        <p:sp>
          <p:nvSpPr>
            <p:cNvPr id="24" name="Flowchart: Manual Operation 23">
              <a:extLst>
                <a:ext uri="{FF2B5EF4-FFF2-40B4-BE49-F238E27FC236}">
                  <a16:creationId xmlns:a16="http://schemas.microsoft.com/office/drawing/2014/main" id="{3193F203-90CA-4D6F-8D5E-523FFC81F432}"/>
                </a:ext>
              </a:extLst>
            </p:cNvPr>
            <p:cNvSpPr/>
            <p:nvPr/>
          </p:nvSpPr>
          <p:spPr>
            <a:xfrm rot="16200000">
              <a:off x="4070705" y="245921"/>
              <a:ext cx="1829909" cy="1338065"/>
            </a:xfrm>
            <a:prstGeom prst="flowChartManualOperation">
              <a:avLst/>
            </a:prstGeom>
            <a:solidFill>
              <a:srgbClr val="7030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Flowchart: Manual Operation 10">
              <a:extLst>
                <a:ext uri="{FF2B5EF4-FFF2-40B4-BE49-F238E27FC236}">
                  <a16:creationId xmlns:a16="http://schemas.microsoft.com/office/drawing/2014/main" id="{569F01E2-C874-4545-9C34-F53EC7FDF55C}"/>
                </a:ext>
              </a:extLst>
            </p:cNvPr>
            <p:cNvSpPr txBox="1"/>
            <p:nvPr/>
          </p:nvSpPr>
          <p:spPr>
            <a:xfrm rot="21600000">
              <a:off x="4316627" y="365981"/>
              <a:ext cx="1338065" cy="10979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0" tIns="0" rIns="91938" bIns="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/>
                <a:t>RESOURCE ALLOCATION</a:t>
              </a:r>
              <a:endParaRPr lang="en-PH" sz="14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05871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1" y="35508"/>
            <a:ext cx="8915400" cy="816694"/>
          </a:xfrm>
        </p:spPr>
        <p:txBody>
          <a:bodyPr>
            <a:normAutofit/>
          </a:bodyPr>
          <a:lstStyle/>
          <a:p>
            <a:pPr algn="ctr"/>
            <a:r>
              <a:rPr lang="en-SG" sz="3600" b="1" dirty="0"/>
              <a:t>Challenges and Way Forward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73ED954-80B6-4732-B0B3-0A6CA4277C70}"/>
              </a:ext>
            </a:extLst>
          </p:cNvPr>
          <p:cNvSpPr/>
          <p:nvPr/>
        </p:nvSpPr>
        <p:spPr>
          <a:xfrm>
            <a:off x="0" y="769469"/>
            <a:ext cx="10955547" cy="61523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9" name="Content Placeholder 21">
            <a:extLst>
              <a:ext uri="{FF2B5EF4-FFF2-40B4-BE49-F238E27FC236}">
                <a16:creationId xmlns:a16="http://schemas.microsoft.com/office/drawing/2014/main" id="{BD9AD66B-8213-43CA-BC65-AA9A18738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8987" y="26679"/>
            <a:ext cx="985373" cy="1001227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E9A8F03-1125-4BF2-8B6A-0CD29F6F5012}"/>
              </a:ext>
            </a:extLst>
          </p:cNvPr>
          <p:cNvSpPr/>
          <p:nvPr/>
        </p:nvSpPr>
        <p:spPr>
          <a:xfrm>
            <a:off x="414670" y="1215316"/>
            <a:ext cx="5337543" cy="75517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Partnership with government agencies needs improvement</a:t>
            </a:r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996973B-60E0-4C55-9425-2D2D04F51C35}"/>
              </a:ext>
            </a:extLst>
          </p:cNvPr>
          <p:cNvSpPr/>
          <p:nvPr/>
        </p:nvSpPr>
        <p:spPr>
          <a:xfrm>
            <a:off x="414670" y="2273451"/>
            <a:ext cx="5337542" cy="75517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Lack of WinS Policy</a:t>
            </a:r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B585ED6-44AE-4915-8FB2-2E342A58078E}"/>
              </a:ext>
            </a:extLst>
          </p:cNvPr>
          <p:cNvSpPr/>
          <p:nvPr/>
        </p:nvSpPr>
        <p:spPr>
          <a:xfrm>
            <a:off x="414670" y="3410139"/>
            <a:ext cx="5337542" cy="75517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Lack of comprehensive WASH data </a:t>
            </a:r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70BDC3F-6E24-4D77-89FE-E04D688FAE15}"/>
              </a:ext>
            </a:extLst>
          </p:cNvPr>
          <p:cNvSpPr/>
          <p:nvPr/>
        </p:nvSpPr>
        <p:spPr>
          <a:xfrm>
            <a:off x="414670" y="4546827"/>
            <a:ext cx="5337542" cy="75517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Unclear guidelines on WASH in Schools</a:t>
            </a:r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D509B6B-76A5-41D6-BE88-20B8EFC859ED}"/>
              </a:ext>
            </a:extLst>
          </p:cNvPr>
          <p:cNvSpPr/>
          <p:nvPr/>
        </p:nvSpPr>
        <p:spPr>
          <a:xfrm>
            <a:off x="414670" y="5710945"/>
            <a:ext cx="5337542" cy="75517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Lack of WASH concepts in the curriculum </a:t>
            </a:r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D119649-2827-406A-94C1-63A0B54D17A2}"/>
              </a:ext>
            </a:extLst>
          </p:cNvPr>
          <p:cNvSpPr/>
          <p:nvPr/>
        </p:nvSpPr>
        <p:spPr>
          <a:xfrm>
            <a:off x="6827606" y="1187367"/>
            <a:ext cx="4840322" cy="75517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Strengthen inter-sectoral collaboration</a:t>
            </a:r>
          </a:p>
          <a:p>
            <a:endParaRPr lang="en-PH" b="1" dirty="0">
              <a:solidFill>
                <a:schemeClr val="tx1"/>
              </a:solidFill>
            </a:endParaRPr>
          </a:p>
          <a:p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6A5EE50-6582-4DC8-BA8C-EBB5CB0B386C}"/>
              </a:ext>
            </a:extLst>
          </p:cNvPr>
          <p:cNvSpPr/>
          <p:nvPr/>
        </p:nvSpPr>
        <p:spPr>
          <a:xfrm>
            <a:off x="6827606" y="2254234"/>
            <a:ext cx="4840322" cy="75517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Facilitate issuance of the national WinS policy </a:t>
            </a:r>
            <a:endParaRPr lang="en-PH" b="1" dirty="0">
              <a:solidFill>
                <a:schemeClr val="tx1"/>
              </a:solidFill>
            </a:endParaRPr>
          </a:p>
          <a:p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86D02BB-D2DF-47DF-9392-69E2FA4680B3}"/>
              </a:ext>
            </a:extLst>
          </p:cNvPr>
          <p:cNvSpPr/>
          <p:nvPr/>
        </p:nvSpPr>
        <p:spPr>
          <a:xfrm>
            <a:off x="6827606" y="3407790"/>
            <a:ext cx="4840322" cy="75517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Roll-out of WinS in FedEMIS</a:t>
            </a:r>
          </a:p>
          <a:p>
            <a:endParaRPr lang="en-PH" b="1" dirty="0">
              <a:solidFill>
                <a:schemeClr val="tx1"/>
              </a:solidFill>
            </a:endParaRPr>
          </a:p>
          <a:p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425651AA-8F74-4562-B642-B51E3A825262}"/>
              </a:ext>
            </a:extLst>
          </p:cNvPr>
          <p:cNvSpPr/>
          <p:nvPr/>
        </p:nvSpPr>
        <p:spPr>
          <a:xfrm>
            <a:off x="6808381" y="4525617"/>
            <a:ext cx="4840322" cy="75517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  <a:p>
            <a:endParaRPr lang="en-US" b="1">
              <a:solidFill>
                <a:schemeClr val="tx1"/>
              </a:solidFill>
            </a:endParaRPr>
          </a:p>
          <a:p>
            <a:r>
              <a:rPr lang="en-US" b="1">
                <a:solidFill>
                  <a:schemeClr val="tx1"/>
                </a:solidFill>
              </a:rPr>
              <a:t>Incorporation </a:t>
            </a:r>
            <a:r>
              <a:rPr lang="en-US" b="1" dirty="0">
                <a:solidFill>
                  <a:schemeClr val="tx1"/>
                </a:solidFill>
              </a:rPr>
              <a:t>of the contextualized Three-Star Approach in the School’s Accreditation System</a:t>
            </a:r>
          </a:p>
          <a:p>
            <a:endParaRPr lang="en-PH" b="1" dirty="0">
              <a:solidFill>
                <a:schemeClr val="tx1"/>
              </a:solidFill>
            </a:endParaRPr>
          </a:p>
          <a:p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9F198EAD-0526-44DF-A158-D97768A69E07}"/>
              </a:ext>
            </a:extLst>
          </p:cNvPr>
          <p:cNvSpPr/>
          <p:nvPr/>
        </p:nvSpPr>
        <p:spPr>
          <a:xfrm>
            <a:off x="6827606" y="5679173"/>
            <a:ext cx="4840322" cy="75517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Revisit and refine the existing health curriculum</a:t>
            </a:r>
          </a:p>
          <a:p>
            <a:endParaRPr lang="en-PH" b="1" dirty="0">
              <a:solidFill>
                <a:schemeClr val="tx1"/>
              </a:solidFill>
            </a:endParaRPr>
          </a:p>
          <a:p>
            <a:endParaRPr lang="en-PH" b="1" dirty="0">
              <a:solidFill>
                <a:schemeClr val="tx1"/>
              </a:solidFill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A2007486-B154-4706-A927-B76EE79CCA49}"/>
              </a:ext>
            </a:extLst>
          </p:cNvPr>
          <p:cNvSpPr/>
          <p:nvPr/>
        </p:nvSpPr>
        <p:spPr>
          <a:xfrm>
            <a:off x="6018028" y="1467293"/>
            <a:ext cx="606056" cy="11887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2C7E215F-121D-4ED7-A55D-3978CEADFBDE}"/>
              </a:ext>
            </a:extLst>
          </p:cNvPr>
          <p:cNvSpPr/>
          <p:nvPr/>
        </p:nvSpPr>
        <p:spPr>
          <a:xfrm>
            <a:off x="5977268" y="2580644"/>
            <a:ext cx="606056" cy="11887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7559825D-1AFF-4172-BC82-C0EFA93987B7}"/>
              </a:ext>
            </a:extLst>
          </p:cNvPr>
          <p:cNvSpPr/>
          <p:nvPr/>
        </p:nvSpPr>
        <p:spPr>
          <a:xfrm>
            <a:off x="5977268" y="4843767"/>
            <a:ext cx="606056" cy="11887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6FAFA3E7-8E3F-4261-A320-EB392F27EFA9}"/>
              </a:ext>
            </a:extLst>
          </p:cNvPr>
          <p:cNvSpPr/>
          <p:nvPr/>
        </p:nvSpPr>
        <p:spPr>
          <a:xfrm>
            <a:off x="5977268" y="3773569"/>
            <a:ext cx="606056" cy="11887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0DA5B7AA-B7E8-43E8-9DB4-7F7F5DBE31D0}"/>
              </a:ext>
            </a:extLst>
          </p:cNvPr>
          <p:cNvSpPr/>
          <p:nvPr/>
        </p:nvSpPr>
        <p:spPr>
          <a:xfrm>
            <a:off x="5986881" y="6029095"/>
            <a:ext cx="606056" cy="11887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07354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233</Words>
  <Application>Microsoft Office PowerPoint</Application>
  <PresentationFormat>Widescreen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AngsanaUPC</vt:lpstr>
      <vt:lpstr>Arial</vt:lpstr>
      <vt:lpstr>Arial Rounded MT Bold</vt:lpstr>
      <vt:lpstr>Calibri</vt:lpstr>
      <vt:lpstr>Calibri Light</vt:lpstr>
      <vt:lpstr>Wingdings</vt:lpstr>
      <vt:lpstr>Wingdings 3</vt:lpstr>
      <vt:lpstr>Office Theme</vt:lpstr>
      <vt:lpstr>FSM WinS  Data and Performance Management Good Practices and Challenges</vt:lpstr>
      <vt:lpstr>Federated States of Micronesia</vt:lpstr>
      <vt:lpstr>FedEMIS</vt:lpstr>
      <vt:lpstr>School’s Accreditation System</vt:lpstr>
      <vt:lpstr>Challenges and Way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Hiyas Clamor-Torneo</dc:creator>
  <cp:lastModifiedBy>Quennie Go</cp:lastModifiedBy>
  <cp:revision>112</cp:revision>
  <dcterms:created xsi:type="dcterms:W3CDTF">2019-10-14T01:05:01Z</dcterms:created>
  <dcterms:modified xsi:type="dcterms:W3CDTF">2019-11-11T02:41:58Z</dcterms:modified>
</cp:coreProperties>
</file>