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7" r:id="rId5"/>
    <p:sldId id="266" r:id="rId6"/>
    <p:sldId id="260" r:id="rId7"/>
    <p:sldId id="277" r:id="rId8"/>
    <p:sldId id="275" r:id="rId9"/>
    <p:sldId id="276" r:id="rId10"/>
    <p:sldId id="278" r:id="rId11"/>
  </p:sldIdLst>
  <p:sldSz cx="12192000" cy="6858000"/>
  <p:notesSz cx="6888163" cy="9623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713" autoAdjust="0"/>
  </p:normalViewPr>
  <p:slideViewPr>
    <p:cSldViewPr snapToGrid="0">
      <p:cViewPr varScale="1">
        <p:scale>
          <a:sx n="54" d="100"/>
          <a:sy n="54" d="100"/>
        </p:scale>
        <p:origin x="12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482843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482843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71A5764-C8AE-4B21-AC6A-0E132321B5B8}" type="datetimeFigureOut">
              <a:rPr lang="en-PH" smtClean="0"/>
              <a:t>10/11/2019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40584"/>
            <a:ext cx="2984871" cy="482841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140584"/>
            <a:ext cx="2984871" cy="482841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ACDE975-73F9-440E-B7A5-C28259F7D71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0111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482843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482843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1A4D676-8FCD-4DC3-B4AC-FAE0D7F90AA1}" type="datetimeFigureOut">
              <a:rPr lang="en-PH" smtClean="0"/>
              <a:t>10/11/2019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1203325"/>
            <a:ext cx="5773737" cy="3248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631274"/>
            <a:ext cx="5510530" cy="3789223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40584"/>
            <a:ext cx="2984871" cy="482841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140584"/>
            <a:ext cx="2984871" cy="482841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81CCE88-D74D-428A-9845-7D99CDAAD48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9159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CE88-D74D-428A-9845-7D99CDAAD488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12739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Thank You…</a:t>
            </a:r>
          </a:p>
          <a:p>
            <a:r>
              <a:rPr lang="en-PH" dirty="0"/>
              <a:t>Happy</a:t>
            </a:r>
            <a:r>
              <a:rPr lang="en-PH" baseline="0" dirty="0"/>
              <a:t> </a:t>
            </a:r>
            <a:r>
              <a:rPr lang="en-PH" baseline="0" dirty="0" err="1"/>
              <a:t>WinSday</a:t>
            </a:r>
            <a:r>
              <a:rPr lang="en-PH" baseline="0" dirty="0"/>
              <a:t> everyone… in Region VI, Everyday is a </a:t>
            </a:r>
            <a:r>
              <a:rPr lang="en-PH" baseline="0" dirty="0" err="1"/>
              <a:t>Winsday</a:t>
            </a:r>
            <a:r>
              <a:rPr lang="en-PH" baseline="0" dirty="0"/>
              <a:t>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CE88-D74D-428A-9845-7D99CDAAD488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1127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CE88-D74D-428A-9845-7D99CDAAD488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283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SG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Priority Improvement Areas (PIA) are identified through </a:t>
            </a:r>
            <a:r>
              <a:rPr lang="en-SG" sz="18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WinS</a:t>
            </a:r>
            <a:r>
              <a:rPr lang="en-SG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Program Implementation review (PIR). </a:t>
            </a:r>
          </a:p>
          <a:p>
            <a:pPr lvl="0"/>
            <a:r>
              <a:rPr lang="en-SG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 Capacity-Building needs are common to all SDOs or majority experiences certain challenges in </a:t>
            </a:r>
            <a:r>
              <a:rPr lang="en-SG" sz="18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WinS</a:t>
            </a:r>
            <a:r>
              <a:rPr lang="en-SG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implementation (example, sustainability of hygiene kits and supplies – Liquid soap making, </a:t>
            </a:r>
            <a:r>
              <a:rPr lang="en-SG" sz="18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Pasador</a:t>
            </a:r>
            <a:r>
              <a:rPr lang="en-SG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making, low cost water treatment, etc.) </a:t>
            </a:r>
            <a:endParaRPr lang="en-PH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CE88-D74D-428A-9845-7D99CDAAD488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3939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one of the agenda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school and division in-service trainings during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semestral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breaks, Card days, PTA Meetings, etc.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topics (using the Region-crafted Learning Resource Packages) are integrated in school activities such as Science/YES-O Camp, Boy/Girl scouting activities, Nutrition Month celebration, etc.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CE88-D74D-428A-9845-7D99CDAAD488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7815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ensure implementation of the first two initiatives, M&amp;E and TA are coursed through the Regional and Division Field Technical Assistance Teams (RFTATs / DFTATs). 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Utilizing the results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3-Star Approach Tool, RMEA and M&amp;E technical assistance targets are set during coordination meetings, Technical Assistance 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provided by RFTATs through coaching and mentoring schools and SDOs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SDOs craft Technical Assistance Plans, Regional FTAD consolidates TA needs identified and requested by Schools Division Offices (SDOs).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CE88-D74D-428A-9845-7D99CDAAD488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8269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these strategies, specific indicators and priority improvement areas are addressed, making sure that needed technical assistance reach the schools.</a:t>
            </a:r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resulting to improved Star 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CE88-D74D-428A-9845-7D99CDAAD488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85267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 of Regional/Division/District SBM-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WinS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Exchange</a:t>
            </a:r>
          </a:p>
          <a:p>
            <a:pPr lvl="0"/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way of celebrating the efforts and achievements by schools and schools divisions, SBM-</a:t>
            </a:r>
            <a:r>
              <a:rPr lang="en-P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WinS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Exchanges are conducted in different governance levels – which at the same time capacitates schools and schools divisions through benchmarking.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CE88-D74D-428A-9845-7D99CDAAD488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013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CE88-D74D-428A-9845-7D99CDAAD488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11092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CE88-D74D-428A-9845-7D99CDAAD488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501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7545-90E0-461A-B87F-C827E01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7B0C-5506-4257-B074-E415134F9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9EF3A-A945-4E03-A90D-C369B998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308B-7D3B-4334-8A81-0CB283B0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403C-E4C5-4B95-8441-2D49ACD6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89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4B29-9EDD-4865-80E8-510BAF9D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D41A8-6510-41AB-B191-80ABA123D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571C5-0705-4469-A88A-4E4885DE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B5113-47C9-411C-9D3A-528BF9C6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6F452-4269-4B2E-96CF-8996ECB0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489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60C50-89D9-4EFB-B41F-3F215CE28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706A6-3776-44EF-BB8B-51F36028E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A0520-8E9B-425E-91BA-8FCAA5BA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5DF76-8D06-44F9-B120-7510B61B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E78C3-8680-49C1-90B9-C4C3D17B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767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097B-64D4-4BAF-BE50-CBE64439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7D0F-5EC6-46C2-829F-ACC0939AA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4C256-2EA0-4579-B493-0FC0CAE6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C0C79-C9FB-4625-B57E-4E2FCDE7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5B835-B4B9-4469-AA08-4241EE60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20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C694-2DAC-4DE0-8F03-27CDD441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D73E5-A9B2-417D-A931-275AF99F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737B4-3BD0-48B2-B292-70CD9787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9F88F-5D22-45E7-A6C9-236C3ECA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8968-8E05-48A2-B75C-80EFEAA9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204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09D2-BF79-4526-A68C-7AC823E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E14B-62D1-48BA-BC44-B6C1F12BF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DA308-23E0-4889-A809-B6F9F63D9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2811-1B16-4B99-8485-39BC88B1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56DA4-BB2E-4A3D-8711-3A8BDB88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E3DD-71F0-4CBC-BFC7-229E93A6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58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DECF-1B43-45A6-A5E1-5FA3CD45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8444-4B38-4A1C-821E-0FEA22F00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71D8F-6DC3-429E-897F-95F0AB462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E92AD-4D04-4280-9D1F-ADCC6B7AD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98D8D-4430-4723-AEC2-BB43DBDF4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D74A22-904B-456C-8CC8-38A5D02D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60DC5F-34A1-42E0-9AF6-0ED1A145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CEE77-A684-4021-AB0A-A5405151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741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6A8A-D4B0-41A8-8860-B278B045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0F803-943C-4034-B89E-E465CF92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D7E86-64F4-4E8E-AEAF-25B93771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14C3A-F761-4CFF-86B1-0A3AD004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604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BA67B-4C8F-41DF-B7AA-224C7839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EA4DA-BA42-4556-858B-3D0210E6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0A54B-1254-401B-ADD9-5713B754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277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314C-7994-4639-93CA-920CB29B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4AE64-66C4-4461-9926-656B04866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58709-C4A4-4D2F-97A1-7A6550169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A2551-49DE-49F4-B0FD-5C69E83F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37A5-DB41-49B1-9AE2-4CD93F8E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D64F4-8910-48A4-B855-CD505FAF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283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3E24-572C-4CBA-B938-CE09B836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D0570-2D61-4372-8A21-130E8502E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B2B2B-C2BE-48D7-A657-C9B9E0C3C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CD099-6D9B-427B-BF8E-F94575BA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28F42-C21F-4D58-A53D-3F5AE884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63238-CC86-4CC6-A0BE-B7AC543C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55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44511-B5F6-4877-ABC3-6BE1F940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86B55-C832-4CE1-BF58-53BA7BD5D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E296-A388-4875-9A9C-DE632EAF6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FC71-E040-4FD0-8E95-555B9C55FADC}" type="datetimeFigureOut">
              <a:rPr lang="en-SG" smtClean="0"/>
              <a:t>10/11/2019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0D02B-AE19-4A58-BE41-A9C04D785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AFE9-811C-4387-AD53-215E9BF1F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CBB3E-7249-478B-B176-36FCCDF4629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55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F140-0626-44F8-BF68-8E0A54FBD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245" y="792437"/>
            <a:ext cx="6577262" cy="3005060"/>
          </a:xfrm>
        </p:spPr>
        <p:txBody>
          <a:bodyPr>
            <a:noAutofit/>
          </a:bodyPr>
          <a:lstStyle/>
          <a:p>
            <a:r>
              <a:rPr lang="en-SG" sz="5400" dirty="0">
                <a:latin typeface="Cooper Black" panose="0208090404030B020404" pitchFamily="18" charset="0"/>
              </a:rPr>
              <a:t>Capacity Development Initiatives </a:t>
            </a:r>
            <a:br>
              <a:rPr lang="en-SG" sz="5400" dirty="0">
                <a:latin typeface="Cooper Black" panose="0208090404030B020404" pitchFamily="18" charset="0"/>
              </a:rPr>
            </a:br>
            <a:r>
              <a:rPr lang="en-SG" sz="5400" dirty="0">
                <a:latin typeface="Cooper Black" panose="0208090404030B020404" pitchFamily="18" charset="0"/>
              </a:rPr>
              <a:t>for Wins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74991-EB7E-44B2-B883-BAC05D9A3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540" y="4586752"/>
            <a:ext cx="9144000" cy="1605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SG" sz="4000" dirty="0">
                <a:latin typeface="Berlin Sans FB" panose="020E0602020502020306" pitchFamily="34" charset="0"/>
              </a:rPr>
              <a:t>MA. GEMMA M. LEDESMA, CESO V</a:t>
            </a:r>
          </a:p>
          <a:p>
            <a:pPr>
              <a:spcBef>
                <a:spcPts val="0"/>
              </a:spcBef>
            </a:pPr>
            <a:r>
              <a:rPr lang="en-SG" sz="3600" dirty="0">
                <a:latin typeface="Berlin Sans FB" panose="020E0602020502020306" pitchFamily="34" charset="0"/>
              </a:rPr>
              <a:t>Regional Director</a:t>
            </a:r>
          </a:p>
          <a:p>
            <a:pPr>
              <a:spcBef>
                <a:spcPts val="0"/>
              </a:spcBef>
            </a:pPr>
            <a:r>
              <a:rPr lang="en-SG" sz="3600" dirty="0" err="1">
                <a:latin typeface="Berlin Sans FB" panose="020E0602020502020306" pitchFamily="34" charset="0"/>
              </a:rPr>
              <a:t>DepEd</a:t>
            </a:r>
            <a:r>
              <a:rPr lang="en-SG" sz="3600" dirty="0">
                <a:latin typeface="Berlin Sans FB" panose="020E0602020502020306" pitchFamily="34" charset="0"/>
              </a:rPr>
              <a:t> Regional Office VI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-4232"/>
            <a:ext cx="12191999" cy="647699"/>
          </a:xfrm>
          <a:prstGeom prst="rect">
            <a:avLst/>
          </a:prstGeom>
        </p:spPr>
      </p:pic>
      <p:pic>
        <p:nvPicPr>
          <p:cNvPr id="5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80" y="-22902"/>
            <a:ext cx="3906520" cy="39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  <p:sp>
        <p:nvSpPr>
          <p:cNvPr id="10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335" y="282652"/>
            <a:ext cx="3026037" cy="1649731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</a:pPr>
            <a:r>
              <a:rPr lang="en-SG" sz="6600" i="1" dirty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Thank </a:t>
            </a:r>
            <a:br>
              <a:rPr lang="en-SG" sz="6600" i="1" dirty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SG" sz="6600" i="1" dirty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you...</a:t>
            </a:r>
          </a:p>
        </p:txBody>
      </p:sp>
      <p:pic>
        <p:nvPicPr>
          <p:cNvPr id="11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13" y="1984718"/>
            <a:ext cx="3312828" cy="336612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1111"/>
          <a:stretch/>
        </p:blipFill>
        <p:spPr>
          <a:xfrm>
            <a:off x="5141625" y="-10728"/>
            <a:ext cx="3172695" cy="243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156615" y="5316342"/>
            <a:ext cx="7045377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SG" sz="6000" dirty="0">
                <a:solidFill>
                  <a:srgbClr val="FF0000"/>
                </a:solidFill>
                <a:latin typeface="Cooper Black" panose="0208090404030B020404" pitchFamily="18" charset="0"/>
              </a:rPr>
              <a:t>Happy </a:t>
            </a:r>
            <a:r>
              <a:rPr lang="en-SG" sz="6000" dirty="0" err="1">
                <a:solidFill>
                  <a:srgbClr val="FF0000"/>
                </a:solidFill>
                <a:latin typeface="Cooper Black" panose="0208090404030B020404" pitchFamily="18" charset="0"/>
              </a:rPr>
              <a:t>WinSday</a:t>
            </a:r>
            <a:r>
              <a:rPr lang="en-SG" sz="6000" dirty="0">
                <a:solidFill>
                  <a:srgbClr val="FF0000"/>
                </a:solidFill>
                <a:latin typeface="Cooper Black" panose="0208090404030B020404" pitchFamily="18" charset="0"/>
              </a:rPr>
              <a:t>!</a:t>
            </a:r>
            <a:endParaRPr lang="en-PH" sz="6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5141625" cy="685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9"/>
          <a:stretch/>
        </p:blipFill>
        <p:spPr>
          <a:xfrm>
            <a:off x="5141625" y="2443729"/>
            <a:ext cx="3172695" cy="242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46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4" y="103664"/>
            <a:ext cx="4177554" cy="1325563"/>
          </a:xfrm>
        </p:spPr>
        <p:txBody>
          <a:bodyPr/>
          <a:lstStyle/>
          <a:p>
            <a:r>
              <a:rPr lang="en-SG" dirty="0"/>
              <a:t>Country Context</a:t>
            </a:r>
          </a:p>
        </p:txBody>
      </p:sp>
      <p:pic>
        <p:nvPicPr>
          <p:cNvPr id="8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52" y="111918"/>
            <a:ext cx="1802968" cy="18319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88DC6C6-F9CC-4CC5-9A97-48F64FFCD582}"/>
              </a:ext>
            </a:extLst>
          </p:cNvPr>
          <p:cNvSpPr txBox="1">
            <a:spLocks/>
          </p:cNvSpPr>
          <p:nvPr/>
        </p:nvSpPr>
        <p:spPr>
          <a:xfrm>
            <a:off x="295835" y="1429226"/>
            <a:ext cx="11896165" cy="5428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3300" b="1" i="1" dirty="0"/>
              <a:t>Organizational Arrangement: </a:t>
            </a:r>
            <a:endParaRPr lang="en-SG" sz="3300" dirty="0"/>
          </a:p>
          <a:p>
            <a:pPr marL="571500">
              <a:buFontTx/>
              <a:buChar char="-"/>
            </a:pPr>
            <a:r>
              <a:rPr lang="en-SG" sz="3000" dirty="0"/>
              <a:t>At DepEd Central Office level, </a:t>
            </a:r>
            <a:r>
              <a:rPr lang="en-SG" sz="3000" dirty="0" err="1"/>
              <a:t>WinS</a:t>
            </a:r>
            <a:r>
              <a:rPr lang="en-SG" sz="3000" dirty="0"/>
              <a:t> is with the Bureau of Learner Support Services (School Health Division) as one of the flagship programs under the OK </a:t>
            </a:r>
            <a:r>
              <a:rPr lang="en-SG" sz="3000" dirty="0" err="1"/>
              <a:t>sa</a:t>
            </a:r>
            <a:r>
              <a:rPr lang="en-SG" sz="3000" dirty="0"/>
              <a:t> DepEd (Health Operational Plan)</a:t>
            </a:r>
          </a:p>
          <a:p>
            <a:pPr marL="571500">
              <a:buFontTx/>
              <a:buChar char="-"/>
            </a:pPr>
            <a:r>
              <a:rPr lang="en-SG" sz="3000" dirty="0"/>
              <a:t>As contextualized at the Regional Level, </a:t>
            </a:r>
            <a:r>
              <a:rPr lang="en-SG" sz="3000" dirty="0" err="1"/>
              <a:t>WinS</a:t>
            </a:r>
            <a:r>
              <a:rPr lang="en-SG" sz="3000" dirty="0"/>
              <a:t> in Region VI is lodged at the Field Technical Assistance Division (FTAD)</a:t>
            </a:r>
          </a:p>
          <a:p>
            <a:pPr marL="571500">
              <a:buFontTx/>
              <a:buChar char="-"/>
            </a:pPr>
            <a:r>
              <a:rPr lang="en-SG" sz="3000" dirty="0" err="1"/>
              <a:t>WinS</a:t>
            </a:r>
            <a:r>
              <a:rPr lang="en-SG" sz="3000" dirty="0"/>
              <a:t> is an agenda for technical assistance to schools. </a:t>
            </a:r>
          </a:p>
          <a:p>
            <a:pPr marL="571500">
              <a:buFontTx/>
              <a:buChar char="-"/>
            </a:pPr>
            <a:r>
              <a:rPr lang="en-SG" sz="3000" dirty="0"/>
              <a:t>School-Based Management (SBM) serves as the mechanism for the implementation.</a:t>
            </a:r>
          </a:p>
          <a:p>
            <a:pPr marL="0" indent="0">
              <a:buNone/>
            </a:pPr>
            <a:endParaRPr lang="en-SG" sz="1500" dirty="0"/>
          </a:p>
          <a:p>
            <a:r>
              <a:rPr lang="en-SG" b="1" i="1" dirty="0"/>
              <a:t>Potential target audience of capacity development initiatives:</a:t>
            </a:r>
            <a:r>
              <a:rPr lang="en-SG" dirty="0"/>
              <a:t> </a:t>
            </a:r>
          </a:p>
          <a:p>
            <a:pPr lvl="1"/>
            <a:r>
              <a:rPr lang="en-SG" dirty="0"/>
              <a:t>Number of Regional Officials	-  30  (RFTAT Members)</a:t>
            </a:r>
          </a:p>
          <a:p>
            <a:pPr lvl="1"/>
            <a:r>
              <a:rPr lang="en-SG" dirty="0"/>
              <a:t>Number of Division Officials	- 340 (SDS, ASDS, PSDS)</a:t>
            </a:r>
          </a:p>
          <a:p>
            <a:pPr lvl="1"/>
            <a:r>
              <a:rPr lang="en-SG" dirty="0"/>
              <a:t>Number of School Heads		- 4,068 (School Heads)</a:t>
            </a:r>
          </a:p>
        </p:txBody>
      </p:sp>
    </p:spTree>
    <p:extLst>
      <p:ext uri="{BB962C8B-B14F-4D97-AF65-F5344CB8AC3E}">
        <p14:creationId xmlns:p14="http://schemas.microsoft.com/office/powerpoint/2010/main" val="34376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Capacity Development on WinS</a:t>
            </a:r>
            <a:endParaRPr lang="en-SG" dirty="0"/>
          </a:p>
        </p:txBody>
      </p:sp>
      <p:pic>
        <p:nvPicPr>
          <p:cNvPr id="12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69" y="3084816"/>
            <a:ext cx="1803862" cy="1832956"/>
          </a:xfrm>
        </p:spPr>
      </p:pic>
      <p:sp>
        <p:nvSpPr>
          <p:cNvPr id="4" name="TextBox 3"/>
          <p:cNvSpPr txBox="1"/>
          <p:nvPr/>
        </p:nvSpPr>
        <p:spPr>
          <a:xfrm>
            <a:off x="309706" y="1179139"/>
            <a:ext cx="112000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Approaches on capacity development on </a:t>
            </a:r>
            <a:r>
              <a:rPr lang="en-PH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WinS</a:t>
            </a:r>
            <a:r>
              <a:rPr lang="en-P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0" indent="-508000">
              <a:buAutoNum type="arabicPeriod"/>
            </a:pPr>
            <a:r>
              <a:rPr lang="en-PH" sz="3200" dirty="0">
                <a:latin typeface="Arial" panose="020B0604020202020204" pitchFamily="34" charset="0"/>
                <a:cs typeface="Arial" panose="020B0604020202020204" pitchFamily="34" charset="0"/>
              </a:rPr>
              <a:t>Training-Workshops and capacity-building activities funded through Regional Maintenance &amp; Other Operating Expenses (MOOE).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26" y="3192962"/>
            <a:ext cx="4324423" cy="3243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49" y="3615454"/>
            <a:ext cx="3761100" cy="282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1" y="4032913"/>
            <a:ext cx="3204488" cy="2403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6" y="1"/>
            <a:ext cx="7463117" cy="968188"/>
          </a:xfrm>
        </p:spPr>
        <p:txBody>
          <a:bodyPr/>
          <a:lstStyle/>
          <a:p>
            <a:r>
              <a:rPr lang="en-SG" dirty="0"/>
              <a:t>Capacity Development on WinS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706" y="1179139"/>
            <a:ext cx="112000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Approaches on capacity development on </a:t>
            </a:r>
            <a:r>
              <a:rPr lang="en-PH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WinS</a:t>
            </a:r>
            <a:r>
              <a:rPr lang="en-P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/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Topic for discussion during </a:t>
            </a:r>
            <a:r>
              <a:rPr lang="en-US" sz="3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ManCom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In-Service Trainings, Parents-Teachers Meetings, Card Day and other conferences</a:t>
            </a:r>
            <a:r>
              <a:rPr lang="en-PH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52" y="111918"/>
            <a:ext cx="1802968" cy="18319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  <p:pic>
        <p:nvPicPr>
          <p:cNvPr id="10" name="Picture 2" descr="https://scontent-nrt.xx.fbcdn.net/hphotos-xpa1/v/t1.0-9/s600x600/10941912_10153027763658913_8712641989668673863_n.jpg?oh=40bfbb63f279c26fa304c477f2f41a87&amp;oe=559669A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8"/>
          <a:stretch/>
        </p:blipFill>
        <p:spPr bwMode="auto">
          <a:xfrm>
            <a:off x="999068" y="3549019"/>
            <a:ext cx="4318000" cy="3008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https://scontent-nrt.xx.fbcdn.net/hphotos-xfa1/v/t1.0-9/10427356_10153027653413913_1263122682558376569_n.jpg?oh=69ea7ee0ef87001ab84d62d23a7d9160&amp;oe=554F9AF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7" b="11899"/>
          <a:stretch/>
        </p:blipFill>
        <p:spPr bwMode="auto">
          <a:xfrm>
            <a:off x="5579309" y="3318317"/>
            <a:ext cx="5668210" cy="3279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641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6" y="1"/>
            <a:ext cx="7463117" cy="968188"/>
          </a:xfrm>
        </p:spPr>
        <p:txBody>
          <a:bodyPr/>
          <a:lstStyle/>
          <a:p>
            <a:r>
              <a:rPr lang="en-SG" dirty="0"/>
              <a:t>Capacity Development on WinS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706" y="1179139"/>
            <a:ext cx="112000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Approaches on capacity development on </a:t>
            </a:r>
            <a:r>
              <a:rPr lang="en-PH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WinS</a:t>
            </a:r>
            <a:r>
              <a:rPr lang="en-PH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0" indent="-508000"/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Provision of Technical Assistance through the Regional Field Technical Assistance Teams (RFTATs).</a:t>
            </a:r>
          </a:p>
        </p:txBody>
      </p:sp>
      <p:pic>
        <p:nvPicPr>
          <p:cNvPr id="12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52" y="111918"/>
            <a:ext cx="1802968" cy="183197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1" y="3545222"/>
            <a:ext cx="3923699" cy="2942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08" y="3545222"/>
            <a:ext cx="3781680" cy="28362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1" y="3180046"/>
            <a:ext cx="4427621" cy="3479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991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6" y="1"/>
            <a:ext cx="7463117" cy="968188"/>
          </a:xfrm>
        </p:spPr>
        <p:txBody>
          <a:bodyPr/>
          <a:lstStyle/>
          <a:p>
            <a:r>
              <a:rPr lang="en-SG" dirty="0"/>
              <a:t>Capacity Development on WinS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88DC6C6-F9CC-4CC5-9A97-48F64FFCD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295" y="1027905"/>
            <a:ext cx="9623611" cy="590180"/>
          </a:xfrm>
        </p:spPr>
        <p:txBody>
          <a:bodyPr/>
          <a:lstStyle/>
          <a:p>
            <a:r>
              <a:rPr lang="en-SG" b="1" i="1" dirty="0"/>
              <a:t>Effect/ consequences of the CD approach:</a:t>
            </a:r>
            <a:endParaRPr lang="en-S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57387"/>
              </p:ext>
            </p:extLst>
          </p:nvPr>
        </p:nvGraphicFramePr>
        <p:xfrm>
          <a:off x="671049" y="2028566"/>
          <a:ext cx="11109471" cy="244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0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96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9154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Elementary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2" marR="7242" marT="7242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2" marR="7242" marT="7242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2" marR="7242" marT="7242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2" marR="7242" marT="7242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Secondary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2" marR="7242" marT="7242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2" marR="7242" marT="7242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2" marR="7242" marT="7242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154"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YEAR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0Star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1Star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2Stars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3Stars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0Star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1Star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2Stars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3Stars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154"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91.82%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>
                          <a:effectLst/>
                          <a:latin typeface="Arial Narrow" panose="020B0606020202030204" pitchFamily="34" charset="0"/>
                        </a:rPr>
                        <a:t>2.35%</a:t>
                      </a:r>
                      <a:endParaRPr lang="en-PH" sz="2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5.83%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98.67%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1.33%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154"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73.88%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5.02%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20.28%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83.28%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13.43%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154">
                <a:tc>
                  <a:txBody>
                    <a:bodyPr/>
                    <a:lstStyle/>
                    <a:p>
                      <a:pPr algn="ctr" fontAlgn="t"/>
                      <a:r>
                        <a:rPr lang="en-P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7242" marR="7242" marT="72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47.33%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6.20%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39.42%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7.05%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42.84%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3.88%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42.69%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PH" sz="2800" b="1" u="none" strike="noStrike" dirty="0">
                          <a:effectLst/>
                          <a:latin typeface="Arial Narrow" panose="020B0606020202030204" pitchFamily="34" charset="0"/>
                        </a:rPr>
                        <a:t>10.60%</a:t>
                      </a:r>
                      <a:endParaRPr lang="en-PH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41680"/>
              </p:ext>
            </p:extLst>
          </p:nvPr>
        </p:nvGraphicFramePr>
        <p:xfrm>
          <a:off x="2804367" y="4940518"/>
          <a:ext cx="6163733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87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P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Schools in Region 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l" fontAlgn="b"/>
                      <a:endParaRPr lang="en-PH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pPr algn="l" fontAlgn="b"/>
                      <a:endParaRPr lang="en-PH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901" y="1618085"/>
            <a:ext cx="6254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i="1" dirty="0"/>
              <a:t>(from 3-Star Approach Online Monitoring System - OMS)</a:t>
            </a:r>
          </a:p>
        </p:txBody>
      </p:sp>
      <p:pic>
        <p:nvPicPr>
          <p:cNvPr id="10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52" y="111918"/>
            <a:ext cx="1802968" cy="183197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4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  <p:sp>
        <p:nvSpPr>
          <p:cNvPr id="10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00" y="75038"/>
            <a:ext cx="9033481" cy="1003779"/>
          </a:xfrm>
        </p:spPr>
        <p:txBody>
          <a:bodyPr>
            <a:normAutofit/>
          </a:bodyPr>
          <a:lstStyle/>
          <a:p>
            <a:r>
              <a:rPr lang="en-SG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4. SBM-</a:t>
            </a:r>
            <a:r>
              <a:rPr lang="en-SG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WinS</a:t>
            </a:r>
            <a:r>
              <a:rPr lang="en-SG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Learning Exchange</a:t>
            </a:r>
          </a:p>
        </p:txBody>
      </p:sp>
      <p:pic>
        <p:nvPicPr>
          <p:cNvPr id="11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52" y="111918"/>
            <a:ext cx="1802968" cy="183197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E88DC6C6-F9CC-4CC5-9A97-48F64FFCD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40" y="1607817"/>
            <a:ext cx="11059948" cy="11890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PH" sz="3200" dirty="0"/>
              <a:t>     Celebration of efforts and achievements, at the same time capacitating schools and schools divisions through benchmarking.</a:t>
            </a:r>
            <a:endParaRPr lang="en-PH" altLang="en-US" sz="3200" b="1" dirty="0">
              <a:effectLst>
                <a:glow rad="2540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E88DC6C6-F9CC-4CC5-9A97-48F64FFCD582}"/>
              </a:ext>
            </a:extLst>
          </p:cNvPr>
          <p:cNvSpPr txBox="1">
            <a:spLocks/>
          </p:cNvSpPr>
          <p:nvPr/>
        </p:nvSpPr>
        <p:spPr>
          <a:xfrm>
            <a:off x="1279541" y="699426"/>
            <a:ext cx="5814827" cy="607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PH" sz="3600" dirty="0"/>
              <a:t>(Regional / Division / District)</a:t>
            </a:r>
            <a:endParaRPr lang="en-PH" altLang="en-US" sz="3600" b="1" dirty="0">
              <a:effectLst>
                <a:glow rad="2540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 r="2492"/>
          <a:stretch/>
        </p:blipFill>
        <p:spPr>
          <a:xfrm>
            <a:off x="2489726" y="3133928"/>
            <a:ext cx="9577357" cy="3498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" y="3032602"/>
            <a:ext cx="2420370" cy="1815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" b="14098"/>
          <a:stretch/>
        </p:blipFill>
        <p:spPr>
          <a:xfrm>
            <a:off x="265800" y="4946755"/>
            <a:ext cx="2651433" cy="1586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993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74" y="310157"/>
            <a:ext cx="4102768" cy="1325563"/>
          </a:xfrm>
        </p:spPr>
        <p:txBody>
          <a:bodyPr>
            <a:normAutofit/>
          </a:bodyPr>
          <a:lstStyle/>
          <a:p>
            <a:r>
              <a:rPr lang="en-SG" sz="4800" b="1" dirty="0">
                <a:latin typeface="Arial" panose="020B0604020202020204" pitchFamily="34" charset="0"/>
                <a:cs typeface="Arial" panose="020B0604020202020204" pitchFamily="34" charset="0"/>
              </a:rPr>
              <a:t>Learnings: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88DC6C6-F9CC-4CC5-9A97-48F64FFCD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110" y="2048824"/>
            <a:ext cx="11365420" cy="3557497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PH" altLang="en-US" sz="3200" b="1" dirty="0"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School-Based Management – effective mechanism to implement </a:t>
            </a:r>
            <a:r>
              <a:rPr lang="en-PH" altLang="en-US" sz="3200" b="1" dirty="0" err="1"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WinS</a:t>
            </a:r>
            <a:endParaRPr lang="en-PH" altLang="en-US" sz="3200" b="1" dirty="0">
              <a:effectLst>
                <a:glow rad="2540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638" indent="-401638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PH" altLang="en-US" sz="3200" b="1" dirty="0"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Three-Star Approach is an effective tool to formulate specific interventions for specific challenges</a:t>
            </a:r>
          </a:p>
          <a:p>
            <a:pPr marL="401638" indent="-401638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PH" altLang="en-US" sz="3200" b="1" dirty="0"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Rewards and incentives really motivate schools and divisions to do better</a:t>
            </a:r>
          </a:p>
          <a:p>
            <a:pPr marL="401638" indent="-401638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PH" altLang="en-US" sz="3200" b="1" dirty="0" err="1"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WinS</a:t>
            </a:r>
            <a:r>
              <a:rPr lang="en-PH" altLang="en-US" sz="3200" b="1" dirty="0"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Champion Leaders – the key factor </a:t>
            </a:r>
          </a:p>
        </p:txBody>
      </p:sp>
      <p:pic>
        <p:nvPicPr>
          <p:cNvPr id="7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52" y="111918"/>
            <a:ext cx="1802968" cy="183197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F5441CA-A2B3-4065-B4D9-850607B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271691"/>
            <a:ext cx="11005686" cy="1325563"/>
          </a:xfrm>
        </p:spPr>
        <p:txBody>
          <a:bodyPr>
            <a:normAutofit/>
          </a:bodyPr>
          <a:lstStyle/>
          <a:p>
            <a:r>
              <a:rPr lang="en-SG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Challenges and Future Perspectives: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88DC6C6-F9CC-4CC5-9A97-48F64FFCD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" y="1433081"/>
            <a:ext cx="11155680" cy="26440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PH" altLang="en-US" sz="3600" b="1" dirty="0"/>
              <a:t>Challenges:</a:t>
            </a:r>
          </a:p>
          <a:p>
            <a:pPr marL="465138" indent="-465138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PH" altLang="en-US" sz="3600" dirty="0"/>
              <a:t>Geographical locations of schools</a:t>
            </a:r>
          </a:p>
          <a:p>
            <a:pPr marL="465138" indent="-465138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PH" altLang="en-US" sz="3600" dirty="0"/>
              <a:t>Unavailability of water sources</a:t>
            </a:r>
          </a:p>
          <a:p>
            <a:pPr marL="465138" indent="-465138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PH" altLang="en-US" sz="3600" dirty="0"/>
              <a:t>Funds for trainings</a:t>
            </a:r>
          </a:p>
          <a:p>
            <a:pPr marL="465138" indent="-465138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PH" altLang="en-US" sz="3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PH" altLang="en-US" sz="3600" b="1" dirty="0"/>
              <a:t>Future perspectives:</a:t>
            </a:r>
          </a:p>
          <a:p>
            <a:pPr marL="465138" indent="-465138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PH" altLang="en-US" sz="3600" dirty="0"/>
              <a:t>Region VI experiences shaped the development of a Massive Open Online Course (MOOC) on WinS </a:t>
            </a:r>
          </a:p>
        </p:txBody>
      </p:sp>
      <p:pic>
        <p:nvPicPr>
          <p:cNvPr id="7" name="Content Placeholder 21">
            <a:extLst>
              <a:ext uri="{FF2B5EF4-FFF2-40B4-BE49-F238E27FC236}">
                <a16:creationId xmlns:a16="http://schemas.microsoft.com/office/drawing/2014/main" id="{C4FFA85C-C414-4109-9BE8-005444EC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0" y="178922"/>
            <a:ext cx="1143000" cy="116138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3436CA-21F1-443F-AAE4-663F3C0D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10300"/>
            <a:ext cx="12191999" cy="6476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5C058-978D-4C98-A68C-A31CA355B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66" y="1690023"/>
            <a:ext cx="2346960" cy="234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67E50-B78F-4C60-B1C4-0A47F5D567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6" y="1663695"/>
            <a:ext cx="234696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766</Words>
  <Application>Microsoft Office PowerPoint</Application>
  <PresentationFormat>Widescreen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Berlin Sans FB</vt:lpstr>
      <vt:lpstr>Berlin Sans FB Demi</vt:lpstr>
      <vt:lpstr>Calibri</vt:lpstr>
      <vt:lpstr>Calibri Light</vt:lpstr>
      <vt:lpstr>Cooper Black</vt:lpstr>
      <vt:lpstr>Courier New</vt:lpstr>
      <vt:lpstr>Office Theme</vt:lpstr>
      <vt:lpstr>Capacity Development Initiatives  for Wins</vt:lpstr>
      <vt:lpstr>Country Context</vt:lpstr>
      <vt:lpstr>Capacity Development on WinS</vt:lpstr>
      <vt:lpstr>Capacity Development on WinS</vt:lpstr>
      <vt:lpstr>Capacity Development on WinS</vt:lpstr>
      <vt:lpstr>Capacity Development on WinS</vt:lpstr>
      <vt:lpstr>4. SBM-WinS Learning Exchange</vt:lpstr>
      <vt:lpstr>Learnings:</vt:lpstr>
      <vt:lpstr>Challenges and Future Perspectives:</vt:lpstr>
      <vt:lpstr>Thank  you...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Hiyas Clamor-Torneo</dc:creator>
  <cp:lastModifiedBy>Hiyas Clamor-Torneo</cp:lastModifiedBy>
  <cp:revision>86</cp:revision>
  <cp:lastPrinted>2019-11-08T01:40:02Z</cp:lastPrinted>
  <dcterms:created xsi:type="dcterms:W3CDTF">2019-10-14T01:05:01Z</dcterms:created>
  <dcterms:modified xsi:type="dcterms:W3CDTF">2019-11-10T10:04:31Z</dcterms:modified>
</cp:coreProperties>
</file>