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77545-90E0-461A-B87F-C827E0139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787B0C-5506-4257-B074-E415134F9E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9EF3A-A945-4E03-A90D-C369B9986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pPr/>
              <a:t>6/11/2019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6308B-7D3B-4334-8A81-0CB283B0C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5403C-E4C5-4B95-8441-2D49ACD61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6899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34B29-9EDD-4865-80E8-510BAF9D9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AD41A8-6510-41AB-B191-80ABA123DE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571C5-0705-4469-A88A-4E4885DE2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pPr/>
              <a:t>6/11/2019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B5113-47C9-411C-9D3A-528BF9C6D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6F452-4269-4B2E-96CF-8996ECB06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34896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960C50-89D9-4EFB-B41F-3F215CE281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6706A6-3776-44EF-BB8B-51F36028E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A0520-8E9B-425E-91BA-8FCAA5BA9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pPr/>
              <a:t>6/11/2019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5DF76-8D06-44F9-B120-7510B61B7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E78C3-8680-49C1-90B9-C4C3D17B0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87670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4097B-64D4-4BAF-BE50-CBE644392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87D0F-5EC6-46C2-829F-ACC0939AA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4C256-2EA0-4579-B493-0FC0CAE62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pPr/>
              <a:t>6/11/2019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C0C79-C9FB-4625-B57E-4E2FCDE72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5B835-B4B9-4469-AA08-4241EE60A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120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1C694-2DAC-4DE0-8F03-27CDD4418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AD73E5-A9B2-417D-A931-275AF99F8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B737B4-3BD0-48B2-B292-70CD9787A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pPr/>
              <a:t>6/11/2019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9F88F-5D22-45E7-A6C9-236C3ECA6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28968-8E05-48A2-B75C-80EFEAA9F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5204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509D2-BF79-4526-A68C-7AC823EBD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5E14B-62D1-48BA-BC44-B6C1F12BF3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6DA308-23E0-4889-A809-B6F9F63D9F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622811-1B16-4B99-8485-39BC88B16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pPr/>
              <a:t>6/11/2019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A56DA4-BB2E-4A3D-8711-3A8BDB880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13E3DD-71F0-4CBC-BFC7-229E93A64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5581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0DECF-1B43-45A6-A5E1-5FA3CD456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788444-4B38-4A1C-821E-0FEA22F00B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B71D8F-6DC3-429E-897F-95F0AB462E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FE92AD-4D04-4280-9D1F-ADCC6B7ADF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298D8D-4430-4723-AEC2-BB43DBDF4F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D74A22-904B-456C-8CC8-38A5D02D9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pPr/>
              <a:t>6/11/2019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60DC5F-34A1-42E0-9AF6-0ED1A1451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2CEE77-A684-4021-AB0A-A5405151C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97412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66A8A-D4B0-41A8-8860-B278B0458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E0F803-943C-4034-B89E-E465CF922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pPr/>
              <a:t>6/11/2019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0D7E86-64F4-4E8E-AEAF-25B937716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214C3A-F761-4CFF-86B1-0A3AD00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8604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1BA67B-4C8F-41DF-B7AA-224C7839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pPr/>
              <a:t>6/11/2019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2EA4DA-BA42-4556-858B-3D0210E64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40A54B-1254-401B-ADD9-5713B7545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82770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5314C-7994-4639-93CA-920CB29B1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4AE64-66C4-4461-9926-656B04866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158709-C4A4-4D2F-97A1-7A6550169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BA2551-49DE-49F4-B0FD-5C69E83F6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pPr/>
              <a:t>6/11/2019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FD37A5-DB41-49B1-9AE2-4CD93F8E7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1D64F4-8910-48A4-B855-CD505FAFB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42832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E3E24-572C-4CBA-B938-CE09B8367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4D0570-2D61-4372-8A21-130E8502E0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5B2B2B-C2BE-48D7-A657-C9B9E0C3C8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4CD099-6D9B-427B-BF8E-F94575BA3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pPr/>
              <a:t>6/11/2019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228F42-C21F-4D58-A53D-3F5AE884A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163238-CC86-4CC6-A0BE-B7AC543CA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3955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344511-B5F6-4877-ABC3-6BE1F9402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86B55-C832-4CE1-BF58-53BA7BD5D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4E296-A388-4875-9A9C-DE632EAF64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FFC71-E040-4FD0-8E95-555B9C55FADC}" type="datetimeFigureOut">
              <a:rPr lang="en-SG" smtClean="0"/>
              <a:pPr/>
              <a:t>6/11/2019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0D02B-AE19-4A58-BE41-A9C04D785A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DBAFE9-811C-4387-AD53-215E9BF1F0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CBB3E-7249-478B-B176-36FCCDF46292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05578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3F140-0626-44F8-BF68-8E0A54FBD2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4065" y="1122363"/>
            <a:ext cx="10201013" cy="1738283"/>
          </a:xfrm>
        </p:spPr>
        <p:txBody>
          <a:bodyPr>
            <a:normAutofit fontScale="90000"/>
          </a:bodyPr>
          <a:lstStyle/>
          <a:p>
            <a:r>
              <a:rPr lang="en-SG" b="1" dirty="0"/>
              <a:t>School Health Coordinators &amp; WASH caretakers Capacity Building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774991-EB7E-44B2-B883-BAC05D9A36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SG" dirty="0"/>
              <a:t>Deki Tshering</a:t>
            </a:r>
          </a:p>
          <a:p>
            <a:r>
              <a:rPr lang="en-SG" dirty="0"/>
              <a:t>Senior Programme Officer, WASH</a:t>
            </a:r>
          </a:p>
          <a:p>
            <a:r>
              <a:rPr lang="en-SG" dirty="0"/>
              <a:t>School Health &amp; Nutrition Division, Department of School Education</a:t>
            </a:r>
          </a:p>
          <a:p>
            <a:r>
              <a:rPr lang="en-SG" dirty="0"/>
              <a:t>Ministry of Education, Bhutan</a:t>
            </a:r>
          </a:p>
        </p:txBody>
      </p:sp>
      <p:pic>
        <p:nvPicPr>
          <p:cNvPr id="8" name="Content Placeholder 21">
            <a:extLst>
              <a:ext uri="{FF2B5EF4-FFF2-40B4-BE49-F238E27FC236}">
                <a16:creationId xmlns:a16="http://schemas.microsoft.com/office/drawing/2014/main" id="{4FFF2BA1-2FD7-45ED-80F0-722477E23A2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11918"/>
            <a:ext cx="1112520" cy="1130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271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DF5441CA-A2B3-4065-B4D9-850607BBF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44" y="175585"/>
            <a:ext cx="8915400" cy="592415"/>
          </a:xfrm>
        </p:spPr>
        <p:txBody>
          <a:bodyPr>
            <a:normAutofit fontScale="90000"/>
          </a:bodyPr>
          <a:lstStyle/>
          <a:p>
            <a:r>
              <a:rPr lang="en-SG" b="1" dirty="0"/>
              <a:t>Capacity Development on WinS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E88DC6C6-F9CC-4CC5-9A97-48F64FFCD5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8764" y="768000"/>
            <a:ext cx="11388436" cy="58509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SG" sz="2000" i="1" dirty="0"/>
              <a:t>School </a:t>
            </a:r>
            <a:r>
              <a:rPr lang="en-SG" sz="2000" b="1" i="1" dirty="0"/>
              <a:t>Health</a:t>
            </a:r>
            <a:r>
              <a:rPr lang="en-SG" sz="2000" i="1" dirty="0"/>
              <a:t> Coordinator’s and </a:t>
            </a:r>
            <a:r>
              <a:rPr lang="en-SG" sz="2000" b="1" i="1" dirty="0"/>
              <a:t>WASH</a:t>
            </a:r>
            <a:r>
              <a:rPr lang="en-SG" sz="2000" i="1" dirty="0"/>
              <a:t> caretakers training are key component for </a:t>
            </a:r>
            <a:r>
              <a:rPr lang="en-SG" sz="2000" i="1" dirty="0" err="1"/>
              <a:t>WinS</a:t>
            </a:r>
            <a:r>
              <a:rPr lang="en-SG" sz="2000" i="1" dirty="0"/>
              <a:t> programme to improve the overall health of the child in schools. </a:t>
            </a:r>
          </a:p>
          <a:p>
            <a:pPr marL="0" indent="0">
              <a:buNone/>
            </a:pPr>
            <a:r>
              <a:rPr lang="en-SG" sz="2000" i="1" dirty="0"/>
              <a:t>Health Coordinators are trained on: safe use of toilets, handwashing with soap and water, safe use of drinking water, waste management, personal hygiene, food hygiene, MHM, First Aid and </a:t>
            </a:r>
            <a:r>
              <a:rPr lang="en-SG" sz="2000" i="1" dirty="0" err="1"/>
              <a:t>Mgt</a:t>
            </a:r>
            <a:r>
              <a:rPr lang="en-SG" sz="2000" i="1" dirty="0"/>
              <a:t> of minor aliments, eye &amp; ear care, vaccination, drugs and non-drugs and influenza. </a:t>
            </a:r>
          </a:p>
          <a:p>
            <a:pPr marL="0" indent="0">
              <a:buNone/>
            </a:pPr>
            <a:r>
              <a:rPr lang="en-SG" sz="2000" i="1" dirty="0"/>
              <a:t>WASH caretakers are trained to properly operate and maintain the WASH systems and services in schools</a:t>
            </a:r>
          </a:p>
          <a:p>
            <a:pPr marL="0" indent="0">
              <a:buNone/>
            </a:pPr>
            <a:endParaRPr lang="en-SG" sz="2000" i="1" dirty="0"/>
          </a:p>
          <a:p>
            <a:pPr marL="0" indent="0">
              <a:buNone/>
            </a:pPr>
            <a:endParaRPr lang="en-SG" sz="2000" i="1" dirty="0"/>
          </a:p>
          <a:p>
            <a:pPr marL="0" indent="0">
              <a:buNone/>
            </a:pPr>
            <a:endParaRPr lang="en-SG" sz="2000" i="1" dirty="0"/>
          </a:p>
          <a:p>
            <a:pPr marL="0" indent="0">
              <a:buNone/>
            </a:pPr>
            <a:endParaRPr lang="en-SG" sz="2000" i="1" dirty="0"/>
          </a:p>
          <a:p>
            <a:pPr marL="0" indent="0">
              <a:buNone/>
            </a:pPr>
            <a:endParaRPr lang="en-SG" sz="2000" i="1" dirty="0"/>
          </a:p>
          <a:p>
            <a:pPr marL="0" indent="0">
              <a:buNone/>
            </a:pPr>
            <a:endParaRPr lang="en-SG" sz="2000" i="1" dirty="0"/>
          </a:p>
          <a:p>
            <a:pPr marL="0" indent="0">
              <a:buNone/>
            </a:pPr>
            <a:endParaRPr lang="en-SG" sz="2000" i="1" dirty="0"/>
          </a:p>
          <a:p>
            <a:pPr marL="0" indent="0">
              <a:buNone/>
            </a:pPr>
            <a:endParaRPr lang="en-SG" sz="2000" i="1" dirty="0"/>
          </a:p>
          <a:p>
            <a:pPr marL="0" indent="0">
              <a:buNone/>
            </a:pPr>
            <a:r>
              <a:rPr lang="en-SG" sz="1200" i="1" dirty="0"/>
              <a:t>Data source: EMIS 2019                                                                                                                                      Data source: EMIS 2019</a:t>
            </a:r>
          </a:p>
          <a:p>
            <a:pPr marL="0" indent="0">
              <a:buNone/>
            </a:pPr>
            <a:endParaRPr lang="en-SG" sz="1200" i="1" dirty="0"/>
          </a:p>
          <a:p>
            <a:pPr marL="0" indent="0">
              <a:buNone/>
            </a:pPr>
            <a:endParaRPr lang="en-SG" b="1" i="1" dirty="0"/>
          </a:p>
        </p:txBody>
      </p:sp>
      <p:pic>
        <p:nvPicPr>
          <p:cNvPr id="22" name="Content Placeholder 21">
            <a:extLst>
              <a:ext uri="{FF2B5EF4-FFF2-40B4-BE49-F238E27FC236}">
                <a16:creationId xmlns:a16="http://schemas.microsoft.com/office/drawing/2014/main" id="{C4FFA85C-C414-4109-9BE8-005444EC96E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370" y="188"/>
            <a:ext cx="1185194" cy="1204263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A3436CA-21F1-443F-AAE4-663F3C0D1A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6210300"/>
            <a:ext cx="12191999" cy="64769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08817F9-303D-4B89-A85E-35A0A214B49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3125" t="19192" r="13096" b="7273"/>
          <a:stretch/>
        </p:blipFill>
        <p:spPr>
          <a:xfrm>
            <a:off x="414400" y="2774345"/>
            <a:ext cx="5783808" cy="31953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3EF1DEA-14B3-4E0F-B5C0-EA1BB8EA9FC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7734" t="16819" r="17363" b="6757"/>
          <a:stretch/>
        </p:blipFill>
        <p:spPr>
          <a:xfrm>
            <a:off x="6561819" y="2774345"/>
            <a:ext cx="4961769" cy="3144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94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DF5441CA-A2B3-4065-B4D9-850607BBF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7782"/>
            <a:ext cx="8915400" cy="733833"/>
          </a:xfrm>
        </p:spPr>
        <p:txBody>
          <a:bodyPr/>
          <a:lstStyle/>
          <a:p>
            <a:r>
              <a:rPr lang="en-SG" b="1" dirty="0"/>
              <a:t>Learnings and Challenges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E88DC6C6-F9CC-4CC5-9A97-48F64FFCD5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25461"/>
            <a:ext cx="10679884" cy="485150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SG" b="1" i="1" dirty="0"/>
              <a:t>Learnings: </a:t>
            </a:r>
            <a:endParaRPr lang="en-SG" dirty="0"/>
          </a:p>
          <a:p>
            <a:r>
              <a:rPr lang="en-US" dirty="0"/>
              <a:t>83% of the teachers assert that handwashing program is successful in schools, KAP Study on handwashing among school children in Bhutan 2018.</a:t>
            </a:r>
          </a:p>
          <a:p>
            <a:r>
              <a:rPr lang="en-US" dirty="0"/>
              <a:t>World Water day and Global Handwashing days are instituted in schools across the country. </a:t>
            </a:r>
          </a:p>
          <a:p>
            <a:r>
              <a:rPr lang="en-US" dirty="0"/>
              <a:t>68% of schools have both soap and water in their toilets, KAP Study on handwashing among school children in Bhutan 2018.</a:t>
            </a:r>
          </a:p>
          <a:p>
            <a:r>
              <a:rPr lang="en-GB" dirty="0"/>
              <a:t>Engagement of parents/community in terms sustaining WASH practices for all in future.</a:t>
            </a:r>
            <a:endParaRPr lang="en-SG" dirty="0"/>
          </a:p>
          <a:p>
            <a:pPr marL="0" indent="0">
              <a:buNone/>
            </a:pPr>
            <a:r>
              <a:rPr lang="en-SG" b="1" i="1" dirty="0"/>
              <a:t>Challenges:</a:t>
            </a:r>
            <a:r>
              <a:rPr lang="en-SG" dirty="0"/>
              <a:t> transfer of trained school health coordinators, resigning of trained WASH caretakers, limited WASH O&amp;M fund, limited fund for capacity building from government</a:t>
            </a:r>
          </a:p>
          <a:p>
            <a:pPr marL="0" indent="0">
              <a:buNone/>
            </a:pPr>
            <a:r>
              <a:rPr lang="en-SG" b="1" i="1" dirty="0"/>
              <a:t>Future perspective</a:t>
            </a:r>
            <a:r>
              <a:rPr lang="en-SG" b="1" dirty="0"/>
              <a:t>: </a:t>
            </a:r>
            <a:r>
              <a:rPr lang="en-SG" dirty="0"/>
              <a:t>All schools to have at least one trained school health coordinator and WASH caretakers, fund for WASH O&amp;M, access local government fund for capacity building</a:t>
            </a:r>
          </a:p>
        </p:txBody>
      </p:sp>
      <p:pic>
        <p:nvPicPr>
          <p:cNvPr id="22" name="Content Placeholder 21">
            <a:extLst>
              <a:ext uri="{FF2B5EF4-FFF2-40B4-BE49-F238E27FC236}">
                <a16:creationId xmlns:a16="http://schemas.microsoft.com/office/drawing/2014/main" id="{C4FFA85C-C414-4109-9BE8-005444EC96E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946" y="111918"/>
            <a:ext cx="1304574" cy="1325563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A3436CA-21F1-443F-AAE4-663F3C0D1A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6210300"/>
            <a:ext cx="12191999" cy="647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331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284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School Health Coordinators &amp; WASH caretakers Capacity Building</vt:lpstr>
      <vt:lpstr>Capacity Development on WinS</vt:lpstr>
      <vt:lpstr>Learnings and Challenges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Hiyas Clamor-Torneo</dc:creator>
  <cp:lastModifiedBy>Hiyas Clamor-Torneo</cp:lastModifiedBy>
  <cp:revision>28</cp:revision>
  <dcterms:created xsi:type="dcterms:W3CDTF">2019-10-14T01:05:01Z</dcterms:created>
  <dcterms:modified xsi:type="dcterms:W3CDTF">2019-11-06T11:41:06Z</dcterms:modified>
</cp:coreProperties>
</file>