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pPr/>
              <a:t>6/11/2019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065" y="1122363"/>
            <a:ext cx="10201013" cy="1738283"/>
          </a:xfrm>
        </p:spPr>
        <p:txBody>
          <a:bodyPr>
            <a:normAutofit fontScale="90000"/>
          </a:bodyPr>
          <a:lstStyle/>
          <a:p>
            <a:r>
              <a:rPr lang="en-SG" b="1" dirty="0"/>
              <a:t>School Health Coordinators &amp; WASH caretakers Capacity Building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SG" dirty="0"/>
              <a:t>Deki Tshering</a:t>
            </a:r>
          </a:p>
          <a:p>
            <a:r>
              <a:rPr lang="en-SG" dirty="0"/>
              <a:t>Senior Programme Officer, WASH</a:t>
            </a:r>
          </a:p>
          <a:p>
            <a:r>
              <a:rPr lang="en-SG" dirty="0"/>
              <a:t>School Health &amp; Nutrition Division, Department of School Education</a:t>
            </a:r>
          </a:p>
          <a:p>
            <a:r>
              <a:rPr lang="en-SG" dirty="0"/>
              <a:t>Ministry of Education, Bhutan</a:t>
            </a:r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11918"/>
            <a:ext cx="1112520" cy="113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44" y="175585"/>
            <a:ext cx="8915400" cy="592415"/>
          </a:xfrm>
        </p:spPr>
        <p:txBody>
          <a:bodyPr>
            <a:normAutofit fontScale="90000"/>
          </a:bodyPr>
          <a:lstStyle/>
          <a:p>
            <a:r>
              <a:rPr lang="en-SG" b="1" dirty="0"/>
              <a:t>Capacity Development on WinS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768000"/>
            <a:ext cx="11388436" cy="5850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2000" i="1" dirty="0"/>
              <a:t>School </a:t>
            </a:r>
            <a:r>
              <a:rPr lang="en-SG" sz="2000" b="1" i="1" dirty="0"/>
              <a:t>Health</a:t>
            </a:r>
            <a:r>
              <a:rPr lang="en-SG" sz="2000" i="1" dirty="0"/>
              <a:t> Coordinator’s and </a:t>
            </a:r>
            <a:r>
              <a:rPr lang="en-SG" sz="2000" b="1" i="1" dirty="0"/>
              <a:t>WASH</a:t>
            </a:r>
            <a:r>
              <a:rPr lang="en-SG" sz="2000" i="1" dirty="0"/>
              <a:t> caretakers training are key component for </a:t>
            </a:r>
            <a:r>
              <a:rPr lang="en-SG" sz="2000" i="1" dirty="0" err="1"/>
              <a:t>WinS</a:t>
            </a:r>
            <a:r>
              <a:rPr lang="en-SG" sz="2000" i="1" dirty="0"/>
              <a:t> programme to improve the overall health of the child in schools. </a:t>
            </a:r>
          </a:p>
          <a:p>
            <a:pPr marL="0" indent="0">
              <a:buNone/>
            </a:pPr>
            <a:r>
              <a:rPr lang="en-SG" sz="2000" i="1" dirty="0"/>
              <a:t>Health Coordinators are trained on: safe use of toilets, handwashing with soap and water, safe use of drinking water, waste management, personal hygiene, food hygiene, MHM, First Aid and </a:t>
            </a:r>
            <a:r>
              <a:rPr lang="en-SG" sz="2000" i="1" dirty="0" err="1"/>
              <a:t>Mgt</a:t>
            </a:r>
            <a:r>
              <a:rPr lang="en-SG" sz="2000" i="1" dirty="0"/>
              <a:t> of minor aliments, eye &amp; ear care, vaccination, drugs and non-drugs and influenza. </a:t>
            </a:r>
          </a:p>
          <a:p>
            <a:pPr marL="0" indent="0">
              <a:buNone/>
            </a:pPr>
            <a:r>
              <a:rPr lang="en-SG" sz="2000" i="1" dirty="0"/>
              <a:t>WASH caretakers are trained to properly operate and maintain the WASH systems and services in schools</a:t>
            </a:r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endParaRPr lang="en-SG" sz="2000" i="1" dirty="0"/>
          </a:p>
          <a:p>
            <a:pPr marL="0" indent="0">
              <a:buNone/>
            </a:pPr>
            <a:r>
              <a:rPr lang="en-SG" sz="1200" i="1" dirty="0"/>
              <a:t>Data source: EMIS 2019                                                                                                                                      Data source: EMIS 2019</a:t>
            </a:r>
          </a:p>
          <a:p>
            <a:pPr marL="0" indent="0">
              <a:buNone/>
            </a:pPr>
            <a:endParaRPr lang="en-SG" sz="1200" i="1" dirty="0"/>
          </a:p>
          <a:p>
            <a:pPr marL="0" indent="0">
              <a:buNone/>
            </a:pPr>
            <a:endParaRPr lang="en-SG" b="1" i="1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370" y="188"/>
            <a:ext cx="1185194" cy="1204263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08817F9-303D-4B89-A85E-35A0A214B4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25" t="19192" r="13096" b="7273"/>
          <a:stretch/>
        </p:blipFill>
        <p:spPr>
          <a:xfrm>
            <a:off x="414400" y="2774345"/>
            <a:ext cx="5783808" cy="3195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EF1DEA-14B3-4E0F-B5C0-EA1BB8EA9FC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734" t="16819" r="17363" b="6757"/>
          <a:stretch/>
        </p:blipFill>
        <p:spPr>
          <a:xfrm>
            <a:off x="6561819" y="2774345"/>
            <a:ext cx="4961769" cy="314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782"/>
            <a:ext cx="8915400" cy="733833"/>
          </a:xfrm>
        </p:spPr>
        <p:txBody>
          <a:bodyPr/>
          <a:lstStyle/>
          <a:p>
            <a:r>
              <a:rPr lang="en-SG" b="1" dirty="0"/>
              <a:t>Learnings and Challenges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5461"/>
            <a:ext cx="10679884" cy="48515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SG" b="1" i="1" dirty="0"/>
              <a:t>Learnings: </a:t>
            </a:r>
            <a:endParaRPr lang="en-SG" dirty="0"/>
          </a:p>
          <a:p>
            <a:r>
              <a:rPr lang="en-US" dirty="0"/>
              <a:t>83% of the teachers assert that handwashing program is successful in schools, KAP Study on handwashing among school children in Bhutan 2018.</a:t>
            </a:r>
          </a:p>
          <a:p>
            <a:r>
              <a:rPr lang="en-US" dirty="0"/>
              <a:t>World Water day and Global Handwashing days are instituted in schools across the country. </a:t>
            </a:r>
          </a:p>
          <a:p>
            <a:r>
              <a:rPr lang="en-US" dirty="0"/>
              <a:t>68% of schools have both soap and water in their toilets, KAP Study on handwashing among school children in Bhutan 2018.</a:t>
            </a:r>
          </a:p>
          <a:p>
            <a:r>
              <a:rPr lang="en-GB" dirty="0"/>
              <a:t>Engagement of parents/community in terms sustaining WASH practices for all in future.</a:t>
            </a:r>
            <a:endParaRPr lang="en-SG" dirty="0"/>
          </a:p>
          <a:p>
            <a:pPr marL="0" indent="0">
              <a:buNone/>
            </a:pPr>
            <a:r>
              <a:rPr lang="en-SG" b="1" i="1" dirty="0"/>
              <a:t>Challenges:</a:t>
            </a:r>
            <a:r>
              <a:rPr lang="en-SG" dirty="0"/>
              <a:t> transfer of trained school health coordinators, resigning of trained WASH caretakers, limited WASH O&amp;M fund, limited fund for capacity building from government</a:t>
            </a:r>
          </a:p>
          <a:p>
            <a:pPr marL="0" indent="0">
              <a:buNone/>
            </a:pPr>
            <a:r>
              <a:rPr lang="en-SG" b="1" i="1" dirty="0"/>
              <a:t>Future perspective</a:t>
            </a:r>
            <a:r>
              <a:rPr lang="en-SG" b="1" dirty="0"/>
              <a:t>: </a:t>
            </a:r>
            <a:r>
              <a:rPr lang="en-SG" dirty="0"/>
              <a:t>All schools to have at least one trained school health coordinator and WASH caretakers, fund for WASH O&amp;M, access local government fund for capacity building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946" y="111918"/>
            <a:ext cx="1304574" cy="1325563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33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284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School Health Coordinators &amp; WASH caretakers Capacity Building</vt:lpstr>
      <vt:lpstr>Capacity Development on WinS</vt:lpstr>
      <vt:lpstr>Learnings and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Hiyas Clamor-Torneo</cp:lastModifiedBy>
  <cp:revision>28</cp:revision>
  <dcterms:created xsi:type="dcterms:W3CDTF">2019-10-14T01:05:01Z</dcterms:created>
  <dcterms:modified xsi:type="dcterms:W3CDTF">2019-11-06T11:41:06Z</dcterms:modified>
</cp:coreProperties>
</file>