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7545-90E0-461A-B87F-C827E01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7B0C-5506-4257-B074-E415134F9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EF3A-A945-4E03-A90D-C369B998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308B-7D3B-4334-8A81-0CB283B0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403C-E4C5-4B95-8441-2D49ACD6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89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4B29-9EDD-4865-80E8-510BAF9D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D41A8-6510-41AB-B191-80ABA123D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71C5-0705-4469-A88A-4E4885DE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B5113-47C9-411C-9D3A-528BF9C6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6F452-4269-4B2E-96CF-8996ECB0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489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60C50-89D9-4EFB-B41F-3F215CE28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706A6-3776-44EF-BB8B-51F36028E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0520-8E9B-425E-91BA-8FCAA5BA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DF76-8D06-44F9-B120-7510B61B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78C3-8680-49C1-90B9-C4C3D17B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76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097B-64D4-4BAF-BE50-CBE64439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7D0F-5EC6-46C2-829F-ACC0939AA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C256-2EA0-4579-B493-0FC0CAE6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0C79-C9FB-4625-B57E-4E2FCDE7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5B835-B4B9-4469-AA08-4241EE60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20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C694-2DAC-4DE0-8F03-27CDD441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D73E5-A9B2-417D-A931-275AF99F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737B4-3BD0-48B2-B292-70CD9787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9F88F-5D22-45E7-A6C9-236C3ECA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8968-8E05-48A2-B75C-80EFEAA9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204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09D2-BF79-4526-A68C-7AC823E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E14B-62D1-48BA-BC44-B6C1F12BF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DA308-23E0-4889-A809-B6F9F63D9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2811-1B16-4B99-8485-39BC88B1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56DA4-BB2E-4A3D-8711-3A8BDB88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E3DD-71F0-4CBC-BFC7-229E93A6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58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DECF-1B43-45A6-A5E1-5FA3CD45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8444-4B38-4A1C-821E-0FEA22F00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71D8F-6DC3-429E-897F-95F0AB462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E92AD-4D04-4280-9D1F-ADCC6B7A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98D8D-4430-4723-AEC2-BB43DBDF4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D74A22-904B-456C-8CC8-38A5D02D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60DC5F-34A1-42E0-9AF6-0ED1A145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CEE77-A684-4021-AB0A-A5405151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74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6A8A-D4B0-41A8-8860-B278B045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0F803-943C-4034-B89E-E465CF92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D7E86-64F4-4E8E-AEAF-25B93771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14C3A-F761-4CFF-86B1-0A3AD004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604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BA67B-4C8F-41DF-B7AA-224C7839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EA4DA-BA42-4556-858B-3D0210E6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0A54B-1254-401B-ADD9-5713B754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277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314C-7994-4639-93CA-920CB29B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AE64-66C4-4461-9926-656B04866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58709-C4A4-4D2F-97A1-7A6550169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A2551-49DE-49F4-B0FD-5C69E83F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37A5-DB41-49B1-9AE2-4CD93F8E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D64F4-8910-48A4-B855-CD505FAF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28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3E24-572C-4CBA-B938-CE09B836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D0570-2D61-4372-8A21-130E8502E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B2B2B-C2BE-48D7-A657-C9B9E0C3C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CD099-6D9B-427B-BF8E-F94575BA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28F42-C21F-4D58-A53D-3F5AE884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63238-CC86-4CC6-A0BE-B7AC543C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55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44511-B5F6-4877-ABC3-6BE1F940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86B55-C832-4CE1-BF58-53BA7BD5D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E296-A388-4875-9A9C-DE632EAF6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FC71-E040-4FD0-8E95-555B9C55FADC}" type="datetimeFigureOut">
              <a:rPr lang="en-SG" smtClean="0"/>
              <a:t>9/11/2019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0D02B-AE19-4A58-BE41-A9C04D785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AFE9-811C-4387-AD53-215E9BF1F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55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F140-0626-44F8-BF68-8E0A54FBD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err="1"/>
              <a:t>WinS</a:t>
            </a:r>
            <a:r>
              <a:rPr lang="en-SG" dirty="0"/>
              <a:t> Capacity Development in Lao PDR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74991-EB7E-44B2-B883-BAC05D9A3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SG" dirty="0" err="1"/>
              <a:t>Dr.</a:t>
            </a:r>
            <a:r>
              <a:rPr lang="en-SG" dirty="0"/>
              <a:t> </a:t>
            </a:r>
            <a:r>
              <a:rPr lang="en-SG" dirty="0" err="1"/>
              <a:t>Soutsakhone</a:t>
            </a:r>
            <a:r>
              <a:rPr lang="en-SG" dirty="0"/>
              <a:t> </a:t>
            </a:r>
            <a:r>
              <a:rPr lang="en-SG" dirty="0" err="1"/>
              <a:t>Chanthaphone</a:t>
            </a:r>
            <a:endParaRPr lang="en-SG" dirty="0"/>
          </a:p>
          <a:p>
            <a:r>
              <a:rPr lang="en-SG" dirty="0"/>
              <a:t>Director of the Centre for Environmental Health and Water Supply</a:t>
            </a:r>
          </a:p>
          <a:p>
            <a:r>
              <a:rPr lang="en-SG" dirty="0"/>
              <a:t>Ministry of Health</a:t>
            </a:r>
          </a:p>
        </p:txBody>
      </p:sp>
      <p:pic>
        <p:nvPicPr>
          <p:cNvPr id="8" name="Content Placeholder 21">
            <a:extLst>
              <a:ext uri="{FF2B5EF4-FFF2-40B4-BE49-F238E27FC236}">
                <a16:creationId xmlns:a16="http://schemas.microsoft.com/office/drawing/2014/main" id="{4FFF2BA1-2FD7-45ED-80F0-722477E2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11918"/>
            <a:ext cx="1112520" cy="113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</p:spPr>
        <p:txBody>
          <a:bodyPr/>
          <a:lstStyle/>
          <a:p>
            <a:r>
              <a:rPr lang="en-SG" dirty="0"/>
              <a:t>Capacity Development on WinS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1709"/>
            <a:ext cx="10477500" cy="5194372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Orientation follows a cascade-model: </a:t>
            </a:r>
          </a:p>
          <a:p>
            <a:pPr lvl="1"/>
            <a:r>
              <a:rPr lang="en-GB" dirty="0"/>
              <a:t>Orientation on WinS implementation approach for 18 Provincial Officers by national level; </a:t>
            </a:r>
          </a:p>
          <a:p>
            <a:pPr lvl="1"/>
            <a:r>
              <a:rPr lang="en-GB" dirty="0"/>
              <a:t>Orientation for District Officers by Provincial Offices; </a:t>
            </a:r>
          </a:p>
          <a:p>
            <a:pPr lvl="1"/>
            <a:r>
              <a:rPr lang="en-GB" dirty="0"/>
              <a:t>District Officers include in regular meetings with their schools</a:t>
            </a:r>
          </a:p>
          <a:p>
            <a:pPr marL="457200" lvl="1" indent="0">
              <a:buNone/>
            </a:pPr>
            <a:endParaRPr lang="en-GB" dirty="0"/>
          </a:p>
          <a:p>
            <a:pPr lvl="0"/>
            <a:r>
              <a:rPr lang="en-GB" dirty="0"/>
              <a:t>Follow-up through peer-to-peer Learning Exchanges</a:t>
            </a:r>
          </a:p>
          <a:p>
            <a:pPr lvl="1"/>
            <a:r>
              <a:rPr lang="en-GB" dirty="0"/>
              <a:t>from school to school through cluster system</a:t>
            </a:r>
          </a:p>
          <a:p>
            <a:pPr lvl="1"/>
            <a:r>
              <a:rPr lang="en-GB" dirty="0"/>
              <a:t>From district to district to reflect on good practices and solutions to common problems (and create a basis for comparison)</a:t>
            </a:r>
          </a:p>
          <a:p>
            <a:pPr lvl="1"/>
            <a:r>
              <a:rPr lang="en-GB" dirty="0"/>
              <a:t>From province to province (including visits to schools at different implementation stages)</a:t>
            </a:r>
            <a:endParaRPr lang="en-US" dirty="0"/>
          </a:p>
          <a:p>
            <a:endParaRPr lang="en-SG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46" y="111919"/>
            <a:ext cx="1304574" cy="13255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790699D-657A-4801-BE14-01FF6C3516D7}"/>
              </a:ext>
            </a:extLst>
          </p:cNvPr>
          <p:cNvGrpSpPr/>
          <p:nvPr/>
        </p:nvGrpSpPr>
        <p:grpSpPr>
          <a:xfrm>
            <a:off x="1113634" y="-41068"/>
            <a:ext cx="9592836" cy="6899068"/>
            <a:chOff x="1113634" y="-41068"/>
            <a:chExt cx="9592836" cy="68990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A28DF-6433-43C5-BB0C-369C9F09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34" y="-41068"/>
              <a:ext cx="9592836" cy="68990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0CBCD8-2E57-4DE5-B02D-21DBC0EA3A7B}"/>
                </a:ext>
              </a:extLst>
            </p:cNvPr>
            <p:cNvSpPr/>
            <p:nvPr/>
          </p:nvSpPr>
          <p:spPr>
            <a:xfrm>
              <a:off x="2530136" y="5042517"/>
              <a:ext cx="1056443" cy="168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8" y="111918"/>
            <a:ext cx="1226101" cy="1245827"/>
          </a:xfrm>
        </p:spPr>
      </p:pic>
    </p:spTree>
    <p:extLst>
      <p:ext uri="{BB962C8B-B14F-4D97-AF65-F5344CB8AC3E}">
        <p14:creationId xmlns:p14="http://schemas.microsoft.com/office/powerpoint/2010/main" val="329578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B0C58-3AC6-4788-811A-488411F6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4" y="0"/>
            <a:ext cx="9746742" cy="7037181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8" y="111918"/>
            <a:ext cx="1226101" cy="1245827"/>
          </a:xfrm>
        </p:spPr>
      </p:pic>
    </p:spTree>
    <p:extLst>
      <p:ext uri="{BB962C8B-B14F-4D97-AF65-F5344CB8AC3E}">
        <p14:creationId xmlns:p14="http://schemas.microsoft.com/office/powerpoint/2010/main" val="157771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</p:spPr>
        <p:txBody>
          <a:bodyPr/>
          <a:lstStyle/>
          <a:p>
            <a:r>
              <a:rPr lang="en-SG" dirty="0"/>
              <a:t>Capacity Development on WinS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6952129" cy="46171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Use of low-cost learning materials (videos, manuals) – videos have proven to be helpful tool to convey the same message by different facilitators</a:t>
            </a:r>
            <a:endParaRPr lang="en-US" dirty="0"/>
          </a:p>
          <a:p>
            <a:endParaRPr lang="en-GB" dirty="0"/>
          </a:p>
          <a:p>
            <a:r>
              <a:rPr lang="en-GB" dirty="0"/>
              <a:t>Encouraging districts/ provinces to start with 1 model and expand from there on the basis of experience and learning exchanges</a:t>
            </a:r>
            <a:endParaRPr lang="en-SG" dirty="0"/>
          </a:p>
          <a:p>
            <a:pPr marL="0" indent="0">
              <a:buNone/>
            </a:pPr>
            <a:endParaRPr lang="en-SG" dirty="0"/>
          </a:p>
          <a:p>
            <a:r>
              <a:rPr lang="en-SG" dirty="0"/>
              <a:t>Approach allows flexibility on district level: they scale up in their own speed –many districts decided to scale up to all schools and managed the process through exchanges within the clusters quickly!</a:t>
            </a:r>
          </a:p>
          <a:p>
            <a:endParaRPr lang="en-SG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44" y="111919"/>
            <a:ext cx="1304575" cy="132556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9B28F-709F-499B-BF8C-C9364ED88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7" y="1416868"/>
            <a:ext cx="2781064" cy="2085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71246-65F0-4365-AD1C-652778BE0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37" y="3652575"/>
            <a:ext cx="2781063" cy="20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2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</p:spPr>
        <p:txBody>
          <a:bodyPr/>
          <a:lstStyle/>
          <a:p>
            <a:r>
              <a:rPr lang="en-SG" dirty="0"/>
              <a:t>Key Learnings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6290"/>
            <a:ext cx="10477500" cy="4925652"/>
          </a:xfrm>
        </p:spPr>
        <p:txBody>
          <a:bodyPr>
            <a:normAutofit fontScale="92500"/>
          </a:bodyPr>
          <a:lstStyle/>
          <a:p>
            <a:r>
              <a:rPr lang="en-SG" dirty="0"/>
              <a:t>Use of existing meetings and structures helped for dissemination and transfer of knowledge</a:t>
            </a:r>
          </a:p>
          <a:p>
            <a:endParaRPr lang="en-SG" dirty="0"/>
          </a:p>
          <a:p>
            <a:r>
              <a:rPr lang="en-SG" dirty="0"/>
              <a:t>Learning exchanges helped sharing knowledge and supported practical learning by schools and provincial/district officers</a:t>
            </a:r>
          </a:p>
          <a:p>
            <a:endParaRPr lang="en-SG" dirty="0"/>
          </a:p>
          <a:p>
            <a:r>
              <a:rPr lang="en-SG" dirty="0"/>
              <a:t>School clusters became the knowledge hub for sharing implementation experiences and encouraging all schools in the respective cluster</a:t>
            </a:r>
          </a:p>
          <a:p>
            <a:endParaRPr lang="en-SG" dirty="0"/>
          </a:p>
          <a:p>
            <a:r>
              <a:rPr lang="en-SG" dirty="0"/>
              <a:t>Pedagogical Advisors and Cluster Heads need to have good technical knowledge, communication and mentoring skills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46" y="111918"/>
            <a:ext cx="1304574" cy="13255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</p:spPr>
        <p:txBody>
          <a:bodyPr/>
          <a:lstStyle/>
          <a:p>
            <a:r>
              <a:rPr lang="en-SG" dirty="0"/>
              <a:t>Challenges and Future Perspective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3893"/>
            <a:ext cx="10477500" cy="4233070"/>
          </a:xfrm>
        </p:spPr>
        <p:txBody>
          <a:bodyPr>
            <a:normAutofit/>
          </a:bodyPr>
          <a:lstStyle/>
          <a:p>
            <a:r>
              <a:rPr lang="en-SG" b="1" i="1" dirty="0"/>
              <a:t>Challenges:</a:t>
            </a:r>
            <a:r>
              <a:rPr lang="en-SG" dirty="0"/>
              <a:t> </a:t>
            </a:r>
          </a:p>
          <a:p>
            <a:pPr lvl="1"/>
            <a:r>
              <a:rPr lang="en-SG" dirty="0"/>
              <a:t>Motivate and encourage provincial and district officials to advocate for </a:t>
            </a:r>
            <a:r>
              <a:rPr lang="en-SG" dirty="0" err="1"/>
              <a:t>WinS</a:t>
            </a:r>
            <a:r>
              <a:rPr lang="en-SG" dirty="0"/>
              <a:t> and orient schools</a:t>
            </a:r>
          </a:p>
          <a:p>
            <a:pPr lvl="1"/>
            <a:r>
              <a:rPr lang="en-SG" dirty="0"/>
              <a:t>Motivate and encourage schools to implement Wins (establishment of recognition structure)</a:t>
            </a:r>
          </a:p>
          <a:p>
            <a:pPr lvl="1"/>
            <a:r>
              <a:rPr lang="en-SG" dirty="0"/>
              <a:t>Raise awareness on all levels for sustainability of implementation</a:t>
            </a:r>
          </a:p>
          <a:p>
            <a:pPr lvl="1"/>
            <a:endParaRPr lang="en-SG" dirty="0"/>
          </a:p>
          <a:p>
            <a:r>
              <a:rPr lang="en-SG" b="1" i="1" dirty="0"/>
              <a:t>Future perspective:</a:t>
            </a:r>
            <a:r>
              <a:rPr lang="en-SG" dirty="0"/>
              <a:t> </a:t>
            </a:r>
          </a:p>
          <a:p>
            <a:pPr lvl="1"/>
            <a:r>
              <a:rPr lang="en-SG" dirty="0"/>
              <a:t>Continue regular exchange experience internal and external </a:t>
            </a:r>
          </a:p>
          <a:p>
            <a:pPr lvl="1"/>
            <a:r>
              <a:rPr lang="en-SG" dirty="0"/>
              <a:t>Further emphasize WASH in existing meeting and curriculum </a:t>
            </a:r>
          </a:p>
          <a:p>
            <a:pPr lvl="1"/>
            <a:endParaRPr lang="en-SG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46" y="111918"/>
            <a:ext cx="1304574" cy="13255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9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321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WinS Capacity Development in Lao PDR</vt:lpstr>
      <vt:lpstr>Capacity Development on WinS</vt:lpstr>
      <vt:lpstr>PowerPoint Presentation</vt:lpstr>
      <vt:lpstr>PowerPoint Presentation</vt:lpstr>
      <vt:lpstr>Capacity Development on WinS</vt:lpstr>
      <vt:lpstr>Key Learnings</vt:lpstr>
      <vt:lpstr>Challenges and Future 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Hiyas Clamor-Torneo</dc:creator>
  <cp:lastModifiedBy>Hiyas Clamor-Torneo</cp:lastModifiedBy>
  <cp:revision>23</cp:revision>
  <dcterms:created xsi:type="dcterms:W3CDTF">2019-10-14T01:05:01Z</dcterms:created>
  <dcterms:modified xsi:type="dcterms:W3CDTF">2019-11-09T13:17:24Z</dcterms:modified>
</cp:coreProperties>
</file>