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7" r:id="rId4"/>
    <p:sldId id="318" r:id="rId5"/>
    <p:sldId id="319" r:id="rId6"/>
    <p:sldId id="320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3C6"/>
    <a:srgbClr val="B05114"/>
    <a:srgbClr val="314C1F"/>
    <a:srgbClr val="55257A"/>
    <a:srgbClr val="FEDDE4"/>
    <a:srgbClr val="FF95B7"/>
    <a:srgbClr val="FF88D1"/>
    <a:srgbClr val="E7ADFE"/>
    <a:srgbClr val="FFFB62"/>
    <a:srgbClr val="E02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68" autoAdjust="0"/>
    <p:restoredTop sz="94660"/>
  </p:normalViewPr>
  <p:slideViewPr>
    <p:cSldViewPr snapToGrid="0">
      <p:cViewPr varScale="1">
        <p:scale>
          <a:sx n="38" d="100"/>
          <a:sy n="38" d="100"/>
        </p:scale>
        <p:origin x="78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7545-90E0-461A-B87F-C827E01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87B0C-5506-4257-B074-E415134F9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EF3A-A945-4E03-A90D-C369B99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6308B-7D3B-4334-8A81-0CB283B0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5403C-E4C5-4B95-8441-2D49ACD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689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4B29-9EDD-4865-80E8-510BAF9D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D41A8-6510-41AB-B191-80ABA123D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71C5-0705-4469-A88A-4E4885DE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B5113-47C9-411C-9D3A-528BF9C6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6F452-4269-4B2E-96CF-8996ECB0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489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60C50-89D9-4EFB-B41F-3F215CE28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706A6-3776-44EF-BB8B-51F36028E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0520-8E9B-425E-91BA-8FCAA5BA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5DF76-8D06-44F9-B120-7510B61B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E78C3-8680-49C1-90B9-C4C3D17B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7670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7545-90E0-461A-B87F-C827E0139F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SG" dirty="0"/>
              <a:t>Importance of Drinking Water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87B0C-5506-4257-B074-E415134F9E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SG" dirty="0"/>
              <a:t>Dr. </a:t>
            </a:r>
            <a:r>
              <a:rPr lang="en-SG" dirty="0" err="1"/>
              <a:t>Marizon</a:t>
            </a:r>
            <a:r>
              <a:rPr lang="en-SG" dirty="0"/>
              <a:t> Dumlao, Department of Education, Manila, Philippines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EF3A-A945-4E03-A90D-C369B99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6308B-7D3B-4334-8A81-0CB283B0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5403C-E4C5-4B95-8441-2D49ACD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  <p:pic>
        <p:nvPicPr>
          <p:cNvPr id="7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984" y="340518"/>
            <a:ext cx="1802968" cy="18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51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7545-90E0-461A-B87F-C827E01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787B0C-5506-4257-B074-E415134F9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9EF3A-A945-4E03-A90D-C369B998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6308B-7D3B-4334-8A81-0CB283B0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5403C-E4C5-4B95-8441-2D49ACD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  <p:pic>
        <p:nvPicPr>
          <p:cNvPr id="7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984" y="340518"/>
            <a:ext cx="1802968" cy="18319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8457447" y="3150353"/>
            <a:ext cx="6884904" cy="58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333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04097B-64D4-4BAF-BE50-CBE64439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72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7D0F-5EC6-46C2-829F-ACC0939AA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137"/>
            <a:ext cx="10515600" cy="4600826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4C256-2EA0-4579-B493-0FC0CAE6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C0C79-C9FB-4625-B57E-4E2FCDE7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5B835-B4B9-4469-AA08-4241EE60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  <p:pic>
        <p:nvPicPr>
          <p:cNvPr id="7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554" y="143402"/>
            <a:ext cx="1388974" cy="135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44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pic>
        <p:nvPicPr>
          <p:cNvPr id="9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554" y="143402"/>
            <a:ext cx="1388974" cy="13562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1509D2-BF79-4526-A68C-7AC823EB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E14B-62D1-48BA-BC44-B6C1F12BF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DA308-23E0-4889-A809-B6F9F63D9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22811-1B16-4B99-8485-39BC88B1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56DA4-BB2E-4A3D-8711-3A8BDB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E3DD-71F0-4CBC-BFC7-229E93A6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29017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pic>
        <p:nvPicPr>
          <p:cNvPr id="11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554" y="143402"/>
            <a:ext cx="1388974" cy="13562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90DECF-1B43-45A6-A5E1-5FA3CD45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88444-4B38-4A1C-821E-0FEA22F00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71D8F-6DC3-429E-897F-95F0AB462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E92AD-4D04-4280-9D1F-ADCC6B7AD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98D8D-4430-4723-AEC2-BB43DBDF4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74A22-904B-456C-8CC8-38A5D02D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0DC5F-34A1-42E0-9AF6-0ED1A145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CEE77-A684-4021-AB0A-A5405151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67141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pic>
        <p:nvPicPr>
          <p:cNvPr id="7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554" y="143402"/>
            <a:ext cx="1388974" cy="13562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C66A8A-D4B0-41A8-8860-B278B045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E0F803-943C-4034-B89E-E465CF92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D7E86-64F4-4E8E-AEAF-25B93771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14C3A-F761-4CFF-86B1-0A3AD004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49962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BA67B-4C8F-41DF-B7AA-224C7839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EA4DA-BA42-4556-858B-3D0210E6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0A54B-1254-401B-ADD9-5713B754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pic>
        <p:nvPicPr>
          <p:cNvPr id="6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554" y="143402"/>
            <a:ext cx="1388974" cy="135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36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314C-7994-4639-93CA-920CB29B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4AE64-66C4-4461-9926-656B04866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58709-C4A4-4D2F-97A1-7A6550169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A2551-49DE-49F4-B0FD-5C69E83F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37A5-DB41-49B1-9AE2-4CD93F8E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D64F4-8910-48A4-B855-CD505FAF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7857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4097B-64D4-4BAF-BE50-CBE64439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7D0F-5EC6-46C2-829F-ACC0939AA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4C256-2EA0-4579-B493-0FC0CAE62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C0C79-C9FB-4625-B57E-4E2FCDE7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5B835-B4B9-4469-AA08-4241EE60A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12073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E3E24-572C-4CBA-B938-CE09B836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D0570-2D61-4372-8A21-130E8502E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B2B2B-C2BE-48D7-A657-C9B9E0C3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CD099-6D9B-427B-BF8E-F94575BA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28F42-C21F-4D58-A53D-3F5AE884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63238-CC86-4CC6-A0BE-B7AC543C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15021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C4FFA85C-C414-4109-9BE8-005444EC96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554" y="143402"/>
            <a:ext cx="1388974" cy="13562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C34B29-9EDD-4865-80E8-510BAF9D9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D41A8-6510-41AB-B191-80ABA123D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571C5-0705-4469-A88A-4E4885DE2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B5113-47C9-411C-9D3A-528BF9C6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6F452-4269-4B2E-96CF-8996ECB06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670237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960C50-89D9-4EFB-B41F-3F215CE28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6706A6-3776-44EF-BB8B-51F36028E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A0520-8E9B-425E-91BA-8FCAA5BA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5DF76-8D06-44F9-B120-7510B61B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E78C3-8680-49C1-90B9-C4C3D17B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456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C694-2DAC-4DE0-8F03-27CDD441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D73E5-A9B2-417D-A931-275AF99F8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737B4-3BD0-48B2-B292-70CD9787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9F88F-5D22-45E7-A6C9-236C3ECA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28968-8E05-48A2-B75C-80EFEAA9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04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509D2-BF79-4526-A68C-7AC823EBD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E14B-62D1-48BA-BC44-B6C1F12BF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DA308-23E0-4889-A809-B6F9F63D9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22811-1B16-4B99-8485-39BC88B1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56DA4-BB2E-4A3D-8711-3A8BDB880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3E3DD-71F0-4CBC-BFC7-229E93A64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58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0DECF-1B43-45A6-A5E1-5FA3CD45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88444-4B38-4A1C-821E-0FEA22F00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B71D8F-6DC3-429E-897F-95F0AB462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E92AD-4D04-4280-9D1F-ADCC6B7AD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98D8D-4430-4723-AEC2-BB43DBDF4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74A22-904B-456C-8CC8-38A5D02D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0DC5F-34A1-42E0-9AF6-0ED1A145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2CEE77-A684-4021-AB0A-A5405151C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741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66A8A-D4B0-41A8-8860-B278B0458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E0F803-943C-4034-B89E-E465CF922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0D7E86-64F4-4E8E-AEAF-25B937716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14C3A-F761-4CFF-86B1-0A3AD004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8604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BA67B-4C8F-41DF-B7AA-224C7839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EA4DA-BA42-4556-858B-3D0210E6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0A54B-1254-401B-ADD9-5713B754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8277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314C-7994-4639-93CA-920CB29B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4AE64-66C4-4461-9926-656B04866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58709-C4A4-4D2F-97A1-7A6550169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BA2551-49DE-49F4-B0FD-5C69E83F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37A5-DB41-49B1-9AE2-4CD93F8E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D64F4-8910-48A4-B855-CD505FAF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4283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E3E24-572C-4CBA-B938-CE09B8367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D0570-2D61-4372-8A21-130E8502E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B2B2B-C2BE-48D7-A657-C9B9E0C3C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4CD099-6D9B-427B-BF8E-F94575BA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28F42-C21F-4D58-A53D-3F5AE884A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63238-CC86-4CC6-A0BE-B7AC543C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3955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44511-B5F6-4877-ABC3-6BE1F940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86B55-C832-4CE1-BF58-53BA7BD5D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E296-A388-4875-9A9C-DE632EAF6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0D02B-AE19-4A58-BE41-A9C04D785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BAFE9-811C-4387-AD53-215E9BF1F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0557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344511-B5F6-4877-ABC3-6BE1F9402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86B55-C832-4CE1-BF58-53BA7BD5D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4E296-A388-4875-9A9C-DE632EAF6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FFC71-E040-4FD0-8E95-555B9C55FADC}" type="datetimeFigureOut">
              <a:rPr lang="en-SG" smtClean="0"/>
              <a:t>11/11/2019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0D02B-AE19-4A58-BE41-A9C04D785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BAFE9-811C-4387-AD53-215E9BF1F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BB3E-7249-478B-B176-36FCCDF4629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943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F140-0626-44F8-BF68-8E0A54FBD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SG" dirty="0"/>
              <a:t>7</a:t>
            </a:r>
            <a:r>
              <a:rPr lang="en-SG" baseline="30000" dirty="0"/>
              <a:t>th</a:t>
            </a:r>
            <a:r>
              <a:rPr lang="en-SG" dirty="0"/>
              <a:t> Wash in Schools International Learning Exchange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74991-EB7E-44B2-B883-BAC05D9A36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SG" dirty="0"/>
              <a:t>Manila, Philippines</a:t>
            </a:r>
          </a:p>
          <a:p>
            <a:r>
              <a:rPr lang="en-SG" dirty="0"/>
              <a:t>11 to 15 November 2019</a:t>
            </a:r>
          </a:p>
        </p:txBody>
      </p:sp>
      <p:pic>
        <p:nvPicPr>
          <p:cNvPr id="8" name="Content Placeholder 21">
            <a:extLst>
              <a:ext uri="{FF2B5EF4-FFF2-40B4-BE49-F238E27FC236}">
                <a16:creationId xmlns:a16="http://schemas.microsoft.com/office/drawing/2014/main" id="{4FFF2BA1-2FD7-45ED-80F0-722477E23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7552" y="111918"/>
            <a:ext cx="1802968" cy="183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7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9" y="376142"/>
            <a:ext cx="8915400" cy="1325563"/>
          </a:xfrm>
        </p:spPr>
        <p:txBody>
          <a:bodyPr/>
          <a:lstStyle/>
          <a:p>
            <a:r>
              <a:rPr lang="en-US" dirty="0"/>
              <a:t>Session 4.a Breakout session (1 hour)</a:t>
            </a:r>
            <a:endParaRPr lang="en-S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A7528B-737F-C74A-8A7F-F053F1495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457" y="1591536"/>
            <a:ext cx="5441415" cy="1279830"/>
          </a:xfrm>
          <a:solidFill>
            <a:srgbClr val="FF95B7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PH" sz="2600" dirty="0"/>
              <a:t>Good Practices in                                           </a:t>
            </a:r>
            <a:r>
              <a:rPr lang="en-PH" sz="2600" b="1" i="1" dirty="0" err="1"/>
              <a:t>WinS</a:t>
            </a:r>
            <a:r>
              <a:rPr lang="en-PH" sz="2600" b="1" i="1" dirty="0"/>
              <a:t> Policy &amp; Governance</a:t>
            </a:r>
          </a:p>
          <a:p>
            <a:pPr marL="0" indent="0" algn="ctr">
              <a:buNone/>
            </a:pPr>
            <a:r>
              <a:rPr lang="en-PH" sz="2300" dirty="0"/>
              <a:t>(Ruby Hall)</a:t>
            </a:r>
            <a:endParaRPr lang="en-US" sz="23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D5F340-CA10-2B49-901B-0718D553A2FA}"/>
              </a:ext>
            </a:extLst>
          </p:cNvPr>
          <p:cNvSpPr txBox="1">
            <a:spLocks/>
          </p:cNvSpPr>
          <p:nvPr/>
        </p:nvSpPr>
        <p:spPr>
          <a:xfrm>
            <a:off x="5990576" y="1587282"/>
            <a:ext cx="5441415" cy="1263636"/>
          </a:xfrm>
          <a:prstGeom prst="rect">
            <a:avLst/>
          </a:prstGeom>
          <a:solidFill>
            <a:srgbClr val="C8E4FA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PH" dirty="0"/>
              <a:t>Good Practices in</a:t>
            </a:r>
            <a:r>
              <a:rPr lang="en-PH" b="1" dirty="0"/>
              <a:t> Institutional Capacity Development for </a:t>
            </a:r>
            <a:r>
              <a:rPr lang="en-PH" b="1" dirty="0" err="1"/>
              <a:t>WinS</a:t>
            </a:r>
            <a:endParaRPr lang="en-PH" b="1" dirty="0"/>
          </a:p>
          <a:p>
            <a:pPr marL="0" indent="0" algn="ctr">
              <a:buNone/>
            </a:pPr>
            <a:r>
              <a:rPr lang="en-PH" sz="2500" dirty="0"/>
              <a:t>(Jade Room) </a:t>
            </a:r>
            <a:endParaRPr lang="en-US" sz="250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59F4F274-8BC0-704E-B0AB-4793E392CB46}"/>
              </a:ext>
            </a:extLst>
          </p:cNvPr>
          <p:cNvSpPr txBox="1">
            <a:spLocks/>
          </p:cNvSpPr>
          <p:nvPr/>
        </p:nvSpPr>
        <p:spPr>
          <a:xfrm>
            <a:off x="353457" y="2871366"/>
            <a:ext cx="5441415" cy="3338934"/>
          </a:xfrm>
          <a:prstGeom prst="rect">
            <a:avLst/>
          </a:prstGeom>
          <a:ln w="38100">
            <a:solidFill>
              <a:srgbClr val="FF95B7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Topics: </a:t>
            </a:r>
          </a:p>
          <a:p>
            <a:pPr lvl="0"/>
            <a:r>
              <a:rPr lang="en-PH" sz="1800" dirty="0" err="1"/>
              <a:t>WinS</a:t>
            </a:r>
            <a:r>
              <a:rPr lang="en-PH" sz="1800" dirty="0"/>
              <a:t> policy guidelines implemented at national level - Bangladesh</a:t>
            </a:r>
          </a:p>
          <a:p>
            <a:pPr lvl="0"/>
            <a:r>
              <a:rPr lang="en-PH" sz="1800" dirty="0"/>
              <a:t>Decentralized accountabilities of </a:t>
            </a:r>
            <a:r>
              <a:rPr lang="en-PH" sz="1800" dirty="0" err="1"/>
              <a:t>WinS</a:t>
            </a:r>
            <a:r>
              <a:rPr lang="en-PH" sz="1800" dirty="0"/>
              <a:t> service delivery in Sindh province - Pakistan</a:t>
            </a:r>
          </a:p>
          <a:p>
            <a:pPr lvl="0"/>
            <a:r>
              <a:rPr lang="en-PH" sz="1800" dirty="0"/>
              <a:t>Implementation of the School Led WASH Improvement Plan - Afghanistan</a:t>
            </a:r>
          </a:p>
          <a:p>
            <a:pPr marL="0" lv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Moderator: </a:t>
            </a:r>
          </a:p>
          <a:p>
            <a:r>
              <a:rPr lang="en-GB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Mr Mohan Peiris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, UNICEF ROSA </a:t>
            </a:r>
          </a:p>
          <a:p>
            <a:r>
              <a:rPr lang="en-GB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Ms Irene </a:t>
            </a:r>
            <a:r>
              <a:rPr lang="en-GB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Amongin</a:t>
            </a:r>
            <a:r>
              <a:rPr lang="en-GB" sz="18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UNICEF HQ</a:t>
            </a:r>
            <a:r>
              <a:rPr lang="en-PH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52C405A-431B-DC49-8682-4B27544AD1C0}"/>
              </a:ext>
            </a:extLst>
          </p:cNvPr>
          <p:cNvSpPr txBox="1">
            <a:spLocks/>
          </p:cNvSpPr>
          <p:nvPr/>
        </p:nvSpPr>
        <p:spPr>
          <a:xfrm>
            <a:off x="5990576" y="2871366"/>
            <a:ext cx="5441414" cy="3318486"/>
          </a:xfrm>
          <a:prstGeom prst="rect">
            <a:avLst/>
          </a:prstGeom>
          <a:ln w="38100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Presenters: </a:t>
            </a:r>
          </a:p>
          <a:p>
            <a:pPr lvl="0"/>
            <a:r>
              <a:rPr lang="en-PH" sz="1800" dirty="0"/>
              <a:t>Bringing </a:t>
            </a:r>
            <a:r>
              <a:rPr lang="en-PH" sz="1800" dirty="0" err="1"/>
              <a:t>WinS</a:t>
            </a:r>
            <a:r>
              <a:rPr lang="en-PH" sz="1800" dirty="0"/>
              <a:t> to scale through learning exchanges – Laos</a:t>
            </a:r>
          </a:p>
          <a:p>
            <a:pPr lvl="0"/>
            <a:r>
              <a:rPr lang="en-PH" sz="1800" dirty="0"/>
              <a:t>Capacity development approach in Bhutan </a:t>
            </a:r>
          </a:p>
          <a:p>
            <a:pPr lvl="0"/>
            <a:r>
              <a:rPr lang="en-PH" sz="1800" dirty="0"/>
              <a:t>Use of Field Technical Assistance -</a:t>
            </a:r>
            <a:r>
              <a:rPr lang="en-US" sz="1800" dirty="0"/>
              <a:t> Philippines</a:t>
            </a:r>
          </a:p>
          <a:p>
            <a:pPr marL="0" indent="0">
              <a:buNone/>
            </a:pPr>
            <a:r>
              <a:rPr lang="en-US" sz="1800" dirty="0"/>
              <a:t>Moderators: </a:t>
            </a:r>
          </a:p>
          <a:p>
            <a:r>
              <a:rPr lang="en-US" sz="1800" b="1" i="1" dirty="0"/>
              <a:t>Ms </a:t>
            </a:r>
            <a:r>
              <a:rPr lang="en-US" sz="1800" b="1" i="1" dirty="0" err="1"/>
              <a:t>Hiyas</a:t>
            </a:r>
            <a:r>
              <a:rPr lang="en-US" sz="1800" b="1" i="1" dirty="0"/>
              <a:t> Clamor</a:t>
            </a:r>
            <a:r>
              <a:rPr lang="en-US" sz="1800" dirty="0"/>
              <a:t>, GIZ</a:t>
            </a:r>
          </a:p>
          <a:p>
            <a:r>
              <a:rPr lang="en-US" sz="1800" b="1" i="1" dirty="0"/>
              <a:t>Ms Carmela Ariza</a:t>
            </a:r>
            <a:r>
              <a:rPr lang="en-US" sz="1800" dirty="0"/>
              <a:t>, Consultant</a:t>
            </a:r>
            <a:r>
              <a:rPr lang="en-PH" sz="1800" dirty="0"/>
              <a:t> </a:t>
            </a:r>
          </a:p>
        </p:txBody>
      </p:sp>
      <p:pic>
        <p:nvPicPr>
          <p:cNvPr id="14" name="Content Placeholder 21">
            <a:extLst>
              <a:ext uri="{FF2B5EF4-FFF2-40B4-BE49-F238E27FC236}">
                <a16:creationId xmlns:a16="http://schemas.microsoft.com/office/drawing/2014/main" id="{48A0F3F7-5EE3-C247-81BB-460D741E9A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410" y="111919"/>
            <a:ext cx="1349883" cy="1371600"/>
          </a:xfrm>
        </p:spPr>
      </p:pic>
    </p:spTree>
    <p:extLst>
      <p:ext uri="{BB962C8B-B14F-4D97-AF65-F5344CB8AC3E}">
        <p14:creationId xmlns:p14="http://schemas.microsoft.com/office/powerpoint/2010/main" val="257582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89" y="376142"/>
            <a:ext cx="8915400" cy="1325563"/>
          </a:xfrm>
        </p:spPr>
        <p:txBody>
          <a:bodyPr/>
          <a:lstStyle/>
          <a:p>
            <a:r>
              <a:rPr lang="en-US" dirty="0"/>
              <a:t>Session 4.a Breakout session (1 hour)</a:t>
            </a:r>
            <a:endParaRPr lang="en-S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FD5F340-CA10-2B49-901B-0718D553A2FA}"/>
              </a:ext>
            </a:extLst>
          </p:cNvPr>
          <p:cNvSpPr txBox="1">
            <a:spLocks/>
          </p:cNvSpPr>
          <p:nvPr/>
        </p:nvSpPr>
        <p:spPr>
          <a:xfrm>
            <a:off x="243290" y="1587282"/>
            <a:ext cx="11501002" cy="1263636"/>
          </a:xfrm>
          <a:prstGeom prst="rect">
            <a:avLst/>
          </a:prstGeom>
          <a:solidFill>
            <a:srgbClr val="C8E4FA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PH" sz="3000" dirty="0"/>
              <a:t>Good Practices in</a:t>
            </a:r>
            <a:r>
              <a:rPr lang="en-PH" sz="3000" b="1" dirty="0"/>
              <a:t> Institutional Capacity Development for </a:t>
            </a:r>
            <a:r>
              <a:rPr lang="en-PH" sz="3000" b="1" dirty="0" err="1"/>
              <a:t>WinS</a:t>
            </a:r>
            <a:endParaRPr lang="en-PH" sz="3000" b="1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52C405A-431B-DC49-8682-4B27544AD1C0}"/>
              </a:ext>
            </a:extLst>
          </p:cNvPr>
          <p:cNvSpPr txBox="1">
            <a:spLocks/>
          </p:cNvSpPr>
          <p:nvPr/>
        </p:nvSpPr>
        <p:spPr>
          <a:xfrm>
            <a:off x="243287" y="2871366"/>
            <a:ext cx="11501005" cy="3318486"/>
          </a:xfrm>
          <a:prstGeom prst="rect">
            <a:avLst/>
          </a:prstGeom>
          <a:ln w="38100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500" dirty="0"/>
              <a:t>Presenters: </a:t>
            </a:r>
          </a:p>
          <a:p>
            <a:pPr lvl="0"/>
            <a:r>
              <a:rPr lang="en-PH" sz="2500" dirty="0"/>
              <a:t>Bringing </a:t>
            </a:r>
            <a:r>
              <a:rPr lang="en-PH" sz="2500" dirty="0" err="1"/>
              <a:t>WinS</a:t>
            </a:r>
            <a:r>
              <a:rPr lang="en-PH" sz="2500" dirty="0"/>
              <a:t> to scale through learning exchanges – Laos</a:t>
            </a:r>
          </a:p>
          <a:p>
            <a:pPr lvl="0"/>
            <a:r>
              <a:rPr lang="en-PH" sz="2500" dirty="0"/>
              <a:t>Capacity development approach in Bhutan </a:t>
            </a:r>
          </a:p>
          <a:p>
            <a:pPr lvl="0"/>
            <a:r>
              <a:rPr lang="en-PH" sz="2500" dirty="0"/>
              <a:t>Use of Field Technical Assistance -</a:t>
            </a:r>
            <a:r>
              <a:rPr lang="en-US" sz="2500" dirty="0"/>
              <a:t> Philippines</a:t>
            </a:r>
          </a:p>
          <a:p>
            <a:pPr marL="0" indent="0">
              <a:buNone/>
            </a:pPr>
            <a:r>
              <a:rPr lang="en-US" sz="2500" dirty="0"/>
              <a:t>Moderators: </a:t>
            </a:r>
          </a:p>
          <a:p>
            <a:r>
              <a:rPr lang="en-US" sz="2500" b="1" i="1" dirty="0"/>
              <a:t>Ms </a:t>
            </a:r>
            <a:r>
              <a:rPr lang="en-US" sz="2500" b="1" i="1" dirty="0" err="1"/>
              <a:t>Hiyas</a:t>
            </a:r>
            <a:r>
              <a:rPr lang="en-US" sz="2500" b="1" i="1" dirty="0"/>
              <a:t> Clamor</a:t>
            </a:r>
            <a:r>
              <a:rPr lang="en-US" sz="2500" dirty="0"/>
              <a:t>, GIZ</a:t>
            </a:r>
          </a:p>
          <a:p>
            <a:r>
              <a:rPr lang="en-US" sz="2500" b="1" i="1" dirty="0"/>
              <a:t>Ms Carmela Ariza</a:t>
            </a:r>
            <a:r>
              <a:rPr lang="en-US" sz="2500" dirty="0"/>
              <a:t>, Consultant</a:t>
            </a:r>
            <a:r>
              <a:rPr lang="en-PH" sz="2500" dirty="0"/>
              <a:t> </a:t>
            </a:r>
          </a:p>
        </p:txBody>
      </p:sp>
      <p:pic>
        <p:nvPicPr>
          <p:cNvPr id="14" name="Content Placeholder 21">
            <a:extLst>
              <a:ext uri="{FF2B5EF4-FFF2-40B4-BE49-F238E27FC236}">
                <a16:creationId xmlns:a16="http://schemas.microsoft.com/office/drawing/2014/main" id="{48A0F3F7-5EE3-C247-81BB-460D741E9A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410" y="111919"/>
            <a:ext cx="1349883" cy="1371600"/>
          </a:xfrm>
        </p:spPr>
      </p:pic>
    </p:spTree>
    <p:extLst>
      <p:ext uri="{BB962C8B-B14F-4D97-AF65-F5344CB8AC3E}">
        <p14:creationId xmlns:p14="http://schemas.microsoft.com/office/powerpoint/2010/main" val="261791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DF5441CA-A2B3-4065-B4D9-850607BBF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15400" cy="1325563"/>
          </a:xfrm>
        </p:spPr>
        <p:txBody>
          <a:bodyPr/>
          <a:lstStyle/>
          <a:p>
            <a:r>
              <a:rPr lang="en-US" dirty="0"/>
              <a:t>Session 4.a </a:t>
            </a:r>
            <a:r>
              <a:rPr lang="en-US"/>
              <a:t>Breakout session (1 hour)</a:t>
            </a:r>
            <a:endParaRPr lang="en-S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3436CA-21F1-443F-AAE4-663F3C0D1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10300"/>
            <a:ext cx="12191999" cy="647699"/>
          </a:xfrm>
          <a:prstGeom prst="rect">
            <a:avLst/>
          </a:prstGeom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E2DA975-DEA8-2A44-86A0-AC0F1CA3CEE8}"/>
              </a:ext>
            </a:extLst>
          </p:cNvPr>
          <p:cNvSpPr txBox="1">
            <a:spLocks/>
          </p:cNvSpPr>
          <p:nvPr/>
        </p:nvSpPr>
        <p:spPr>
          <a:xfrm>
            <a:off x="838199" y="2957512"/>
            <a:ext cx="11108961" cy="3252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500" dirty="0"/>
              <a:t>Process:</a:t>
            </a:r>
          </a:p>
          <a:p>
            <a:r>
              <a:rPr lang="en-US" sz="3500" dirty="0"/>
              <a:t>Presentations first</a:t>
            </a:r>
          </a:p>
          <a:p>
            <a:r>
              <a:rPr lang="en-US" sz="3500" dirty="0"/>
              <a:t>While presentations are going on, participants can encode their questions via </a:t>
            </a:r>
            <a:r>
              <a:rPr lang="en-US" sz="3500" dirty="0" err="1"/>
              <a:t>sli.do</a:t>
            </a:r>
            <a:r>
              <a:rPr lang="en-US" sz="3500" dirty="0"/>
              <a:t> </a:t>
            </a:r>
            <a:endParaRPr lang="en-PH" dirty="0"/>
          </a:p>
          <a:p>
            <a:r>
              <a:rPr lang="en-PH" sz="3500" dirty="0"/>
              <a:t>Q&amp;A follows (25 mins)</a:t>
            </a:r>
          </a:p>
          <a:p>
            <a:pPr lvl="1"/>
            <a:r>
              <a:rPr lang="en-PH" sz="3100" dirty="0"/>
              <a:t>Select some questions from </a:t>
            </a:r>
            <a:r>
              <a:rPr lang="en-PH" sz="3100" dirty="0" err="1"/>
              <a:t>slido</a:t>
            </a:r>
            <a:endParaRPr lang="en-PH" sz="3100" dirty="0"/>
          </a:p>
          <a:p>
            <a:pPr lvl="1"/>
            <a:r>
              <a:rPr lang="en-PH" sz="3100" dirty="0"/>
              <a:t>If we have time we can also take questions from the audience directly. </a:t>
            </a:r>
          </a:p>
          <a:p>
            <a:r>
              <a:rPr lang="en-PH" sz="3500" dirty="0"/>
              <a:t>Wrap up</a:t>
            </a:r>
            <a:endParaRPr lang="en-US" sz="3500" dirty="0"/>
          </a:p>
        </p:txBody>
      </p:sp>
      <p:pic>
        <p:nvPicPr>
          <p:cNvPr id="11" name="Content Placeholder 21">
            <a:extLst>
              <a:ext uri="{FF2B5EF4-FFF2-40B4-BE49-F238E27FC236}">
                <a16:creationId xmlns:a16="http://schemas.microsoft.com/office/drawing/2014/main" id="{48186FC7-915C-6742-9236-B5023DB4017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409" y="111919"/>
            <a:ext cx="1350000" cy="1371719"/>
          </a:xfr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4524CF9-2BB6-BD43-B6E0-CD3C8A8037D9}"/>
              </a:ext>
            </a:extLst>
          </p:cNvPr>
          <p:cNvSpPr txBox="1">
            <a:spLocks/>
          </p:cNvSpPr>
          <p:nvPr/>
        </p:nvSpPr>
        <p:spPr>
          <a:xfrm>
            <a:off x="838199" y="1588757"/>
            <a:ext cx="10515602" cy="1263636"/>
          </a:xfrm>
          <a:prstGeom prst="rect">
            <a:avLst/>
          </a:prstGeom>
          <a:solidFill>
            <a:srgbClr val="C8E4FA"/>
          </a:solidFill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PH" sz="3000" dirty="0"/>
              <a:t>Good Practices in</a:t>
            </a:r>
            <a:r>
              <a:rPr lang="en-PH" sz="3000" b="1" dirty="0"/>
              <a:t> Institutional Capacity Development for </a:t>
            </a:r>
            <a:r>
              <a:rPr lang="en-PH" sz="3000" b="1" dirty="0" err="1"/>
              <a:t>WinS</a:t>
            </a:r>
            <a:endParaRPr lang="en-PH" sz="3000" b="1" dirty="0"/>
          </a:p>
        </p:txBody>
      </p:sp>
    </p:spTree>
    <p:extLst>
      <p:ext uri="{BB962C8B-B14F-4D97-AF65-F5344CB8AC3E}">
        <p14:creationId xmlns:p14="http://schemas.microsoft.com/office/powerpoint/2010/main" val="190726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Resource Persons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/>
              <a:t>Dr </a:t>
            </a:r>
            <a:r>
              <a:rPr lang="en-CA" b="1" dirty="0" err="1"/>
              <a:t>Soutsakhone</a:t>
            </a:r>
            <a:r>
              <a:rPr lang="en-CA" b="1" dirty="0"/>
              <a:t> </a:t>
            </a:r>
            <a:r>
              <a:rPr lang="en-CA" b="1" dirty="0" err="1"/>
              <a:t>Chanthaphone</a:t>
            </a:r>
            <a:r>
              <a:rPr lang="en-CA" dirty="0"/>
              <a:t>, Director of the Centre for Environmental Health and Water Supply, Ministry of Health, Lao PDR</a:t>
            </a:r>
          </a:p>
          <a:p>
            <a:endParaRPr lang="en-CA" dirty="0"/>
          </a:p>
          <a:p>
            <a:r>
              <a:rPr lang="en-CA" b="1" dirty="0"/>
              <a:t>Deki Tshering</a:t>
            </a:r>
            <a:r>
              <a:rPr lang="en-CA" dirty="0"/>
              <a:t>, Senior Programme Officer, WASH School Health &amp; Nutrition Division, Department of School Education, Ministry of Education, Bhutan</a:t>
            </a:r>
          </a:p>
          <a:p>
            <a:endParaRPr lang="en-CA" dirty="0"/>
          </a:p>
          <a:p>
            <a:r>
              <a:rPr lang="en-CA" b="1" dirty="0"/>
              <a:t>Dr. Ma. Gemma Ledesma</a:t>
            </a:r>
            <a:r>
              <a:rPr lang="en-CA" dirty="0"/>
              <a:t>, Regional Director, Department of Education Region VI, Philippines </a:t>
            </a:r>
          </a:p>
        </p:txBody>
      </p:sp>
    </p:spTree>
    <p:extLst>
      <p:ext uri="{BB962C8B-B14F-4D97-AF65-F5344CB8AC3E}">
        <p14:creationId xmlns:p14="http://schemas.microsoft.com/office/powerpoint/2010/main" val="3690930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B9990-1B98-EB4D-939A-DC2E558B8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Panelists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620D-8B76-4A46-9FB7-E911168F5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Dr. Ma. Corazon Dumlao</a:t>
            </a:r>
            <a:r>
              <a:rPr lang="en-US" dirty="0"/>
              <a:t>, Chief, School Health Division, Bureau of Learner Support Services, Department of Education</a:t>
            </a:r>
          </a:p>
          <a:p>
            <a:endParaRPr lang="en-US" dirty="0"/>
          </a:p>
          <a:p>
            <a:r>
              <a:rPr lang="en-US" b="1" dirty="0"/>
              <a:t>Ms Joan Atienza</a:t>
            </a:r>
            <a:r>
              <a:rPr lang="en-US" dirty="0"/>
              <a:t>, MOOC Program Manager, SEAMEO INNOTECH</a:t>
            </a:r>
          </a:p>
        </p:txBody>
      </p:sp>
    </p:spTree>
    <p:extLst>
      <p:ext uri="{BB962C8B-B14F-4D97-AF65-F5344CB8AC3E}">
        <p14:creationId xmlns:p14="http://schemas.microsoft.com/office/powerpoint/2010/main" val="71088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5EAE-52D0-458D-A22E-38FB6189B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b="1" dirty="0"/>
              <a:t>WinS Enabling Environment on </a:t>
            </a:r>
            <a:br>
              <a:rPr lang="en-SG" b="1" dirty="0"/>
            </a:br>
            <a:r>
              <a:rPr lang="en-SG" b="1" dirty="0"/>
              <a:t>Capacity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ABB8D-B0E1-4468-B70A-87B8A1B42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5053"/>
            <a:ext cx="10515600" cy="4251910"/>
          </a:xfrm>
        </p:spPr>
        <p:txBody>
          <a:bodyPr/>
          <a:lstStyle/>
          <a:p>
            <a:r>
              <a:rPr lang="en-SG" dirty="0"/>
              <a:t>Does the Ministry of Education have a plan or strategy for Human Capacity Development for WinS</a:t>
            </a:r>
          </a:p>
          <a:p>
            <a:endParaRPr lang="en-SG" dirty="0"/>
          </a:p>
          <a:p>
            <a:r>
              <a:rPr lang="en-SG" dirty="0"/>
              <a:t>Is skills-based hygiene education/promotion included in the national curriculum and part of daily school life?</a:t>
            </a:r>
          </a:p>
          <a:p>
            <a:endParaRPr lang="en-SG" dirty="0"/>
          </a:p>
          <a:p>
            <a:r>
              <a:rPr lang="en-SG" dirty="0"/>
              <a:t>Is WinS included as part of education management training?</a:t>
            </a:r>
          </a:p>
        </p:txBody>
      </p:sp>
    </p:spTree>
    <p:extLst>
      <p:ext uri="{BB962C8B-B14F-4D97-AF65-F5344CB8AC3E}">
        <p14:creationId xmlns:p14="http://schemas.microsoft.com/office/powerpoint/2010/main" val="3178385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3365</TotalTime>
  <Words>383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1_Office Theme</vt:lpstr>
      <vt:lpstr>7th Wash in Schools International Learning Exchange </vt:lpstr>
      <vt:lpstr>Session 4.a Breakout session (1 hour)</vt:lpstr>
      <vt:lpstr>Session 4.a Breakout session (1 hour)</vt:lpstr>
      <vt:lpstr>Session 4.a Breakout session (1 hour)</vt:lpstr>
      <vt:lpstr>Resource Persons</vt:lpstr>
      <vt:lpstr>Panelists</vt:lpstr>
      <vt:lpstr>WinS Enabling Environment on  Capacity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Hiyas Clamor-Torneo</dc:creator>
  <cp:lastModifiedBy>Internet PHI1</cp:lastModifiedBy>
  <cp:revision>191</cp:revision>
  <dcterms:created xsi:type="dcterms:W3CDTF">2019-10-14T01:05:01Z</dcterms:created>
  <dcterms:modified xsi:type="dcterms:W3CDTF">2019-11-11T05:32:45Z</dcterms:modified>
</cp:coreProperties>
</file>