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14"/>
  </p:notesMasterIdLst>
  <p:sldIdLst>
    <p:sldId id="256" r:id="rId4"/>
    <p:sldId id="257" r:id="rId5"/>
    <p:sldId id="258" r:id="rId6"/>
    <p:sldId id="261" r:id="rId7"/>
    <p:sldId id="363" r:id="rId8"/>
    <p:sldId id="259" r:id="rId9"/>
    <p:sldId id="378" r:id="rId10"/>
    <p:sldId id="367" r:id="rId11"/>
    <p:sldId id="260"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0075" autoAdjust="0"/>
  </p:normalViewPr>
  <p:slideViewPr>
    <p:cSldViewPr snapToGrid="0">
      <p:cViewPr varScale="1">
        <p:scale>
          <a:sx n="54" d="100"/>
          <a:sy n="54" d="100"/>
        </p:scale>
        <p:origin x="11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F1B64-A0BA-4858-B4FB-F53817F2E353}" type="datetimeFigureOut">
              <a:rPr lang="en-US" smtClean="0"/>
              <a:t>11/11/2019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E0163-8BB7-4766-8104-BB6BE00E034E}" type="slidenum">
              <a:rPr lang="en-US" smtClean="0"/>
              <a:t>‹#›</a:t>
            </a:fld>
            <a:endParaRPr lang="en-US"/>
          </a:p>
        </p:txBody>
      </p:sp>
    </p:spTree>
    <p:extLst>
      <p:ext uri="{BB962C8B-B14F-4D97-AF65-F5344CB8AC3E}">
        <p14:creationId xmlns:p14="http://schemas.microsoft.com/office/powerpoint/2010/main" val="3844144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will focus  on WinS policy and governance(at provincial level) at education and Literacy department government of Sindh </a:t>
            </a:r>
          </a:p>
        </p:txBody>
      </p:sp>
      <p:sp>
        <p:nvSpPr>
          <p:cNvPr id="4" name="Slide Number Placeholder 3"/>
          <p:cNvSpPr>
            <a:spLocks noGrp="1"/>
          </p:cNvSpPr>
          <p:nvPr>
            <p:ph type="sldNum" sz="quarter" idx="5"/>
          </p:nvPr>
        </p:nvSpPr>
        <p:spPr/>
        <p:txBody>
          <a:bodyPr/>
          <a:lstStyle/>
          <a:p>
            <a:fld id="{FB7E0163-8BB7-4766-8104-BB6BE00E034E}" type="slidenum">
              <a:rPr lang="en-US" smtClean="0"/>
              <a:t>2</a:t>
            </a:fld>
            <a:endParaRPr lang="en-US"/>
          </a:p>
        </p:txBody>
      </p:sp>
    </p:spTree>
    <p:extLst>
      <p:ext uri="{BB962C8B-B14F-4D97-AF65-F5344CB8AC3E}">
        <p14:creationId xmlns:p14="http://schemas.microsoft.com/office/powerpoint/2010/main" val="270106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provincial level, the school education and literacy department have separate directorate/units to carryout the functions of education department. </a:t>
            </a:r>
          </a:p>
        </p:txBody>
      </p:sp>
      <p:sp>
        <p:nvSpPr>
          <p:cNvPr id="4" name="Slide Number Placeholder 3"/>
          <p:cNvSpPr>
            <a:spLocks noGrp="1"/>
          </p:cNvSpPr>
          <p:nvPr>
            <p:ph type="sldNum" sz="quarter" idx="5"/>
          </p:nvPr>
        </p:nvSpPr>
        <p:spPr/>
        <p:txBody>
          <a:bodyPr/>
          <a:lstStyle/>
          <a:p>
            <a:fld id="{FB7E0163-8BB7-4766-8104-BB6BE00E034E}" type="slidenum">
              <a:rPr lang="en-US" smtClean="0"/>
              <a:t>3</a:t>
            </a:fld>
            <a:endParaRPr lang="en-US"/>
          </a:p>
        </p:txBody>
      </p:sp>
    </p:spTree>
    <p:extLst>
      <p:ext uri="{BB962C8B-B14F-4D97-AF65-F5344CB8AC3E}">
        <p14:creationId xmlns:p14="http://schemas.microsoft.com/office/powerpoint/2010/main" val="41554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provincial level, the school education and literacy department have separate directorate/units to carryout the functions of education department. </a:t>
            </a:r>
          </a:p>
        </p:txBody>
      </p:sp>
      <p:sp>
        <p:nvSpPr>
          <p:cNvPr id="4" name="Slide Number Placeholder 3"/>
          <p:cNvSpPr>
            <a:spLocks noGrp="1"/>
          </p:cNvSpPr>
          <p:nvPr>
            <p:ph type="sldNum" sz="quarter" idx="5"/>
          </p:nvPr>
        </p:nvSpPr>
        <p:spPr/>
        <p:txBody>
          <a:bodyPr/>
          <a:lstStyle/>
          <a:p>
            <a:fld id="{FB7E0163-8BB7-4766-8104-BB6BE00E034E}" type="slidenum">
              <a:rPr lang="en-US" smtClean="0"/>
              <a:t>4</a:t>
            </a:fld>
            <a:endParaRPr lang="en-US"/>
          </a:p>
        </p:txBody>
      </p:sp>
    </p:spTree>
    <p:extLst>
      <p:ext uri="{BB962C8B-B14F-4D97-AF65-F5344CB8AC3E}">
        <p14:creationId xmlns:p14="http://schemas.microsoft.com/office/powerpoint/2010/main" val="4258140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34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6985">
            <a:normAutofit fontScale="32500" lnSpcReduction="20000"/>
          </a:bodyPr>
          <a:lstStyle/>
          <a:p>
            <a:r>
              <a:rPr lang="en-US" sz="1400" b="1" dirty="0"/>
              <a:t>Stacked blocks with text</a:t>
            </a:r>
            <a:endParaRPr lang="en-US" sz="1400" dirty="0"/>
          </a:p>
          <a:p>
            <a:r>
              <a:rPr lang="en-US" sz="1400" dirty="0"/>
              <a:t>(Intermediate) </a:t>
            </a:r>
          </a:p>
          <a:p>
            <a:r>
              <a:rPr lang="en-US" dirty="0"/>
              <a:t> </a:t>
            </a:r>
          </a:p>
          <a:p>
            <a:endParaRPr lang="en-US" dirty="0"/>
          </a:p>
          <a:p>
            <a:r>
              <a:rPr lang="en-US" dirty="0"/>
              <a:t>To reproduce the shape effects on this slide, do the following:</a:t>
            </a:r>
          </a:p>
          <a:p>
            <a:pPr marL="233730" indent="-233730" defTabSz="934923">
              <a:buFont typeface="+mj-lt"/>
              <a:buAutoNum type="arabicPeriod"/>
              <a:defRPr/>
            </a:pPr>
            <a:r>
              <a:rPr lang="en-US" dirty="0"/>
              <a:t>On the </a:t>
            </a:r>
            <a:r>
              <a:rPr lang="en-US" b="1" dirty="0"/>
              <a:t>Home</a:t>
            </a:r>
            <a:r>
              <a:rPr lang="en-US" dirty="0"/>
              <a:t> tab, in the </a:t>
            </a:r>
            <a:r>
              <a:rPr lang="en-US" b="1" dirty="0"/>
              <a:t>Slides</a:t>
            </a:r>
            <a:r>
              <a:rPr lang="en-US" dirty="0"/>
              <a:t> group, click </a:t>
            </a:r>
            <a:r>
              <a:rPr lang="en-US" b="1" dirty="0"/>
              <a:t>Layout</a:t>
            </a:r>
            <a:r>
              <a:rPr lang="en-US" dirty="0"/>
              <a:t>, and then click </a:t>
            </a:r>
            <a:r>
              <a:rPr lang="en-US" b="1" dirty="0"/>
              <a:t>Blank</a:t>
            </a:r>
            <a:r>
              <a:rPr lang="en-US" dirty="0"/>
              <a:t>.</a:t>
            </a:r>
          </a:p>
          <a:p>
            <a:pPr marL="233730" indent="-233730" defTabSz="934923">
              <a:buFont typeface="+mj-lt"/>
              <a:buAutoNum type="arabicPeriod"/>
              <a:defRPr/>
            </a:pPr>
            <a:r>
              <a:rPr lang="en-US" dirty="0"/>
              <a:t>On the </a:t>
            </a:r>
            <a:r>
              <a:rPr lang="en-US" b="1" dirty="0"/>
              <a:t>Home</a:t>
            </a:r>
            <a:r>
              <a:rPr lang="en-US" dirty="0"/>
              <a:t> tab, in the </a:t>
            </a:r>
            <a:r>
              <a:rPr lang="en-US" b="1" dirty="0"/>
              <a:t>Drawing</a:t>
            </a:r>
            <a:r>
              <a:rPr lang="en-US" dirty="0"/>
              <a:t> group, click </a:t>
            </a:r>
            <a:r>
              <a:rPr lang="en-US" b="1" dirty="0"/>
              <a:t>Shapes</a:t>
            </a:r>
            <a:r>
              <a:rPr lang="en-US" dirty="0"/>
              <a:t>, and then under </a:t>
            </a:r>
            <a:r>
              <a:rPr lang="en-US" b="1" dirty="0"/>
              <a:t>Rectangles</a:t>
            </a:r>
            <a:r>
              <a:rPr lang="en-US" dirty="0"/>
              <a:t> click </a:t>
            </a:r>
            <a:r>
              <a:rPr lang="en-US" b="1" dirty="0"/>
              <a:t>Rectangle</a:t>
            </a:r>
            <a:r>
              <a:rPr lang="en-US" dirty="0"/>
              <a:t> (first option from the left). On the slide, drag to draw a rectangle. </a:t>
            </a:r>
          </a:p>
          <a:p>
            <a:pPr marL="233730" indent="-233730">
              <a:buFont typeface="+mj-lt"/>
              <a:buAutoNum type="arabicPeriod"/>
            </a:pPr>
            <a:r>
              <a:rPr lang="en-US" dirty="0"/>
              <a:t>Under </a:t>
            </a:r>
            <a:r>
              <a:rPr lang="en-US" b="1" dirty="0"/>
              <a:t>Drawing Tools</a:t>
            </a:r>
            <a:r>
              <a:rPr lang="en-US" dirty="0"/>
              <a:t>, on the </a:t>
            </a:r>
            <a:r>
              <a:rPr lang="en-US" b="1" dirty="0"/>
              <a:t>Format</a:t>
            </a:r>
            <a:r>
              <a:rPr lang="en-US" dirty="0"/>
              <a:t> tab, in the </a:t>
            </a:r>
            <a:r>
              <a:rPr lang="en-US" b="1" dirty="0"/>
              <a:t>Size</a:t>
            </a:r>
            <a:r>
              <a:rPr lang="en-US" dirty="0"/>
              <a:t> group, click the </a:t>
            </a:r>
            <a:r>
              <a:rPr lang="en-US" b="1" dirty="0"/>
              <a:t>Size and Position </a:t>
            </a:r>
            <a:r>
              <a:rPr lang="en-US" dirty="0"/>
              <a:t>dialog box launcher. In the </a:t>
            </a:r>
            <a:r>
              <a:rPr lang="en-US" b="1" dirty="0"/>
              <a:t>Format Shape </a:t>
            </a:r>
            <a:r>
              <a:rPr lang="en-US" dirty="0"/>
              <a:t>dialog box, click </a:t>
            </a:r>
            <a:r>
              <a:rPr lang="en-US" b="1" dirty="0"/>
              <a:t>Size</a:t>
            </a:r>
            <a:r>
              <a:rPr lang="en-US" dirty="0"/>
              <a:t> in the left pane. In the </a:t>
            </a:r>
            <a:r>
              <a:rPr lang="en-US" b="1" dirty="0"/>
              <a:t>Size </a:t>
            </a:r>
            <a:r>
              <a:rPr lang="en-US" dirty="0"/>
              <a:t>pane, do the following:</a:t>
            </a:r>
          </a:p>
          <a:p>
            <a:pPr marL="701192" lvl="1" indent="-233730" defTabSz="934923">
              <a:buFont typeface="Arial" pitchFamily="34" charset="0"/>
              <a:buChar char="•"/>
              <a:defRPr/>
            </a:pPr>
            <a:r>
              <a:rPr lang="en-US" dirty="0"/>
              <a:t>Under </a:t>
            </a:r>
            <a:r>
              <a:rPr lang="en-US" b="1" dirty="0"/>
              <a:t>Size and rotate</a:t>
            </a:r>
            <a:r>
              <a:rPr lang="en-US" dirty="0"/>
              <a:t>, in the </a:t>
            </a:r>
            <a:r>
              <a:rPr lang="en-US" b="1" dirty="0"/>
              <a:t>Height </a:t>
            </a:r>
            <a:r>
              <a:rPr lang="en-US" dirty="0"/>
              <a:t>box, enter </a:t>
            </a:r>
            <a:r>
              <a:rPr lang="en-US" b="1" dirty="0"/>
              <a:t>1.75”</a:t>
            </a:r>
            <a:r>
              <a:rPr lang="en-US" dirty="0"/>
              <a:t>.</a:t>
            </a:r>
          </a:p>
          <a:p>
            <a:pPr marL="701192" lvl="1" indent="-233730" defTabSz="934923">
              <a:buFont typeface="Arial" pitchFamily="34" charset="0"/>
              <a:buChar char="•"/>
              <a:defRPr/>
            </a:pPr>
            <a:r>
              <a:rPr lang="en-US" dirty="0"/>
              <a:t>In the </a:t>
            </a:r>
            <a:r>
              <a:rPr lang="en-US" b="1" dirty="0"/>
              <a:t>Width </a:t>
            </a:r>
            <a:r>
              <a:rPr lang="en-US" dirty="0"/>
              <a:t>box, enter </a:t>
            </a:r>
            <a:r>
              <a:rPr lang="en-US" b="1" dirty="0"/>
              <a:t>1.75”</a:t>
            </a:r>
            <a:r>
              <a:rPr lang="en-US" dirty="0"/>
              <a:t>.</a:t>
            </a:r>
          </a:p>
          <a:p>
            <a:pPr marL="233730" indent="-233730">
              <a:buFont typeface="+mj-lt"/>
              <a:buAutoNum type="arabicPeriod"/>
            </a:pPr>
            <a:r>
              <a:rPr lang="en-US" dirty="0"/>
              <a:t>Also in the </a:t>
            </a:r>
            <a:r>
              <a:rPr lang="en-US" b="1" dirty="0"/>
              <a:t>Format Shape </a:t>
            </a:r>
            <a:r>
              <a:rPr lang="en-US" dirty="0"/>
              <a:t>dialog box, click </a:t>
            </a:r>
            <a:r>
              <a:rPr lang="en-US" b="1" dirty="0"/>
              <a:t>Position</a:t>
            </a:r>
            <a:r>
              <a:rPr lang="en-US" dirty="0"/>
              <a:t> in the left pane. in the </a:t>
            </a:r>
            <a:r>
              <a:rPr lang="en-US" b="1" dirty="0"/>
              <a:t>Position </a:t>
            </a:r>
            <a:r>
              <a:rPr lang="en-US" dirty="0"/>
              <a:t>pane, do the following:</a:t>
            </a:r>
          </a:p>
          <a:p>
            <a:pPr marL="701192" lvl="1" indent="-233730">
              <a:buFont typeface="Arial" pitchFamily="34" charset="0"/>
              <a:buChar char="•"/>
            </a:pPr>
            <a:r>
              <a:rPr lang="en-US" dirty="0"/>
              <a:t>In the </a:t>
            </a:r>
            <a:r>
              <a:rPr lang="en-US" b="1" dirty="0"/>
              <a:t>Horizontal</a:t>
            </a:r>
            <a:r>
              <a:rPr lang="en-US" dirty="0"/>
              <a:t> box, enter </a:t>
            </a:r>
            <a:r>
              <a:rPr lang="en-US" b="1" dirty="0"/>
              <a:t>1.76”</a:t>
            </a:r>
            <a:r>
              <a:rPr lang="en-US" dirty="0"/>
              <a:t>. In the </a:t>
            </a:r>
            <a:r>
              <a:rPr lang="en-US" b="1" dirty="0"/>
              <a:t>From</a:t>
            </a:r>
            <a:r>
              <a:rPr lang="en-US" dirty="0"/>
              <a:t> box, click </a:t>
            </a:r>
            <a:r>
              <a:rPr lang="en-US" b="1" dirty="0"/>
              <a:t>Top Left Corner</a:t>
            </a:r>
            <a:r>
              <a:rPr lang="en-US" dirty="0"/>
              <a:t>.</a:t>
            </a:r>
          </a:p>
          <a:p>
            <a:pPr marL="701192" lvl="1" indent="-233730" defTabSz="934923">
              <a:buFont typeface="Arial" pitchFamily="34" charset="0"/>
              <a:buChar char="•"/>
              <a:defRPr/>
            </a:pPr>
            <a:r>
              <a:rPr lang="en-US" dirty="0"/>
              <a:t>In the </a:t>
            </a:r>
            <a:r>
              <a:rPr lang="en-US" b="1" dirty="0"/>
              <a:t>Vertical</a:t>
            </a:r>
            <a:r>
              <a:rPr lang="en-US" dirty="0"/>
              <a:t> box, enter </a:t>
            </a:r>
            <a:r>
              <a:rPr lang="en-US" b="1" dirty="0"/>
              <a:t>3.17”</a:t>
            </a:r>
            <a:r>
              <a:rPr lang="en-US" dirty="0"/>
              <a:t>. In the </a:t>
            </a:r>
            <a:r>
              <a:rPr lang="en-US" b="1" dirty="0"/>
              <a:t>From</a:t>
            </a:r>
            <a:r>
              <a:rPr lang="en-US" dirty="0"/>
              <a:t> box, click </a:t>
            </a:r>
            <a:r>
              <a:rPr lang="en-US" b="1" dirty="0"/>
              <a:t>Top Left Corner</a:t>
            </a:r>
            <a:r>
              <a:rPr lang="en-US" dirty="0"/>
              <a:t>.</a:t>
            </a:r>
          </a:p>
          <a:p>
            <a:pPr marL="233730" indent="-233730">
              <a:buFont typeface="+mj-lt"/>
              <a:buAutoNum type="arabicPeriod"/>
            </a:pPr>
            <a:r>
              <a:rPr lang="en-US" dirty="0"/>
              <a:t>Also in the </a:t>
            </a:r>
            <a:r>
              <a:rPr lang="en-US" b="1" dirty="0"/>
              <a:t>Format Shape </a:t>
            </a:r>
            <a:r>
              <a:rPr lang="en-US" dirty="0"/>
              <a:t>dialog box, click </a:t>
            </a:r>
            <a:r>
              <a:rPr lang="en-US" b="1" dirty="0"/>
              <a:t>Fill</a:t>
            </a:r>
            <a:r>
              <a:rPr lang="en-US" dirty="0"/>
              <a:t> in the left pane. In the </a:t>
            </a:r>
            <a:r>
              <a:rPr lang="en-US" b="1" dirty="0"/>
              <a:t>Fill</a:t>
            </a:r>
            <a:r>
              <a:rPr lang="en-US" dirty="0"/>
              <a:t> pane, select </a:t>
            </a:r>
            <a:r>
              <a:rPr lang="en-US" b="1" dirty="0"/>
              <a:t>Solid fill</a:t>
            </a:r>
            <a:r>
              <a:rPr lang="en-US" dirty="0"/>
              <a:t>, click the button next to </a:t>
            </a:r>
            <a:r>
              <a:rPr lang="en-US" b="1" dirty="0"/>
              <a:t>Colors</a:t>
            </a:r>
            <a:r>
              <a:rPr lang="en-US" dirty="0"/>
              <a:t>, and then click </a:t>
            </a:r>
            <a:r>
              <a:rPr lang="en-US" b="1" dirty="0"/>
              <a:t>More Colors</a:t>
            </a:r>
            <a:r>
              <a:rPr lang="en-US" dirty="0"/>
              <a:t>. In the </a:t>
            </a:r>
            <a:r>
              <a:rPr lang="en-US" b="1" dirty="0"/>
              <a:t>Colors</a:t>
            </a:r>
            <a:r>
              <a:rPr lang="en-US" dirty="0"/>
              <a:t> dialog box, on the </a:t>
            </a:r>
            <a:r>
              <a:rPr lang="en-US" b="1" dirty="0"/>
              <a:t>Custom</a:t>
            </a:r>
            <a:r>
              <a:rPr lang="en-US" dirty="0"/>
              <a:t> tab, enter values for Red: </a:t>
            </a:r>
            <a:r>
              <a:rPr lang="en-US" b="1" dirty="0"/>
              <a:t>223</a:t>
            </a:r>
            <a:r>
              <a:rPr lang="en-US" dirty="0"/>
              <a:t>, Green: </a:t>
            </a:r>
            <a:r>
              <a:rPr lang="en-US" b="1" dirty="0"/>
              <a:t>96</a:t>
            </a:r>
            <a:r>
              <a:rPr lang="en-US" dirty="0"/>
              <a:t>, Blue: </a:t>
            </a:r>
            <a:r>
              <a:rPr lang="en-US" b="1" dirty="0"/>
              <a:t>93</a:t>
            </a:r>
            <a:r>
              <a:rPr lang="en-US" dirty="0"/>
              <a:t>.</a:t>
            </a:r>
          </a:p>
          <a:p>
            <a:pPr marL="233730" indent="-233730">
              <a:buFont typeface="+mj-lt"/>
              <a:buAutoNum type="arabicPeriod"/>
            </a:pPr>
            <a:r>
              <a:rPr lang="en-US" dirty="0"/>
              <a:t>Also in the </a:t>
            </a:r>
            <a:r>
              <a:rPr lang="en-US" b="1" dirty="0"/>
              <a:t>Format Shape </a:t>
            </a:r>
            <a:r>
              <a:rPr lang="en-US" dirty="0"/>
              <a:t>dialog box, click </a:t>
            </a:r>
            <a:r>
              <a:rPr lang="en-US" b="1" dirty="0"/>
              <a:t>Line Color </a:t>
            </a:r>
            <a:r>
              <a:rPr lang="en-US" dirty="0"/>
              <a:t>in the left pane, and then select </a:t>
            </a:r>
            <a:r>
              <a:rPr lang="en-US" b="1" dirty="0"/>
              <a:t>No line</a:t>
            </a:r>
            <a:r>
              <a:rPr lang="en-US" dirty="0"/>
              <a:t>. </a:t>
            </a:r>
          </a:p>
          <a:p>
            <a:pPr marL="233730" indent="-233730">
              <a:buFont typeface="+mj-lt"/>
              <a:buAutoNum type="arabicPeriod"/>
            </a:pPr>
            <a:r>
              <a:rPr lang="en-US" dirty="0"/>
              <a:t>Also in the </a:t>
            </a:r>
            <a:r>
              <a:rPr lang="en-US" b="1" dirty="0"/>
              <a:t>Format Shape </a:t>
            </a:r>
            <a:r>
              <a:rPr lang="en-US" dirty="0"/>
              <a:t>dialog box, click </a:t>
            </a:r>
            <a:r>
              <a:rPr lang="en-US" b="1" dirty="0"/>
              <a:t>Shadow</a:t>
            </a:r>
            <a:r>
              <a:rPr lang="en-US" dirty="0"/>
              <a:t> in the left pane, and then do the following in the </a:t>
            </a:r>
            <a:r>
              <a:rPr lang="en-US" b="1" dirty="0"/>
              <a:t>Shadow</a:t>
            </a:r>
            <a:r>
              <a:rPr lang="en-US" dirty="0"/>
              <a:t> pane:</a:t>
            </a:r>
          </a:p>
          <a:p>
            <a:pPr marL="701192" lvl="1" indent="-233730">
              <a:buFont typeface="Arial" pitchFamily="34" charset="0"/>
              <a:buChar char="•"/>
            </a:pPr>
            <a:r>
              <a:rPr lang="en-US" dirty="0"/>
              <a:t>Click the button next to </a:t>
            </a:r>
            <a:r>
              <a:rPr lang="en-US" b="1" dirty="0"/>
              <a:t>Presets</a:t>
            </a:r>
            <a:r>
              <a:rPr lang="en-US" dirty="0"/>
              <a:t>, and then under </a:t>
            </a:r>
            <a:r>
              <a:rPr lang="en-US" b="1" dirty="0"/>
              <a:t>Outer</a:t>
            </a:r>
            <a:r>
              <a:rPr lang="en-US" dirty="0"/>
              <a:t> click </a:t>
            </a:r>
            <a:r>
              <a:rPr lang="en-US" b="1" dirty="0"/>
              <a:t>Offset Diagonal Bottom Left </a:t>
            </a:r>
            <a:r>
              <a:rPr lang="en-US" dirty="0"/>
              <a:t>(first row, third option from the left). </a:t>
            </a:r>
          </a:p>
          <a:p>
            <a:pPr marL="701192" lvl="1" indent="-233730">
              <a:buFont typeface="Arial" pitchFamily="34" charset="0"/>
              <a:buChar char="•"/>
            </a:pPr>
            <a:r>
              <a:rPr lang="en-US" dirty="0"/>
              <a:t>In the </a:t>
            </a:r>
            <a:r>
              <a:rPr lang="en-US" b="1" dirty="0"/>
              <a:t>Transparency</a:t>
            </a:r>
            <a:r>
              <a:rPr lang="en-US" dirty="0"/>
              <a:t> box, enter </a:t>
            </a:r>
            <a:r>
              <a:rPr lang="en-US" b="1" dirty="0"/>
              <a:t>70%</a:t>
            </a:r>
            <a:r>
              <a:rPr lang="en-US" dirty="0"/>
              <a:t>.</a:t>
            </a:r>
          </a:p>
          <a:p>
            <a:pPr marL="701192" lvl="1" indent="-233730">
              <a:buFont typeface="Arial" pitchFamily="34" charset="0"/>
              <a:buChar char="•"/>
            </a:pPr>
            <a:r>
              <a:rPr lang="en-US" dirty="0"/>
              <a:t>In the </a:t>
            </a:r>
            <a:r>
              <a:rPr lang="en-US" b="1" dirty="0"/>
              <a:t>Size</a:t>
            </a:r>
            <a:r>
              <a:rPr lang="en-US" dirty="0"/>
              <a:t> box, enter </a:t>
            </a:r>
            <a:r>
              <a:rPr lang="en-US" b="1" dirty="0"/>
              <a:t>110%</a:t>
            </a:r>
            <a:r>
              <a:rPr lang="en-US" dirty="0"/>
              <a:t>.</a:t>
            </a:r>
          </a:p>
          <a:p>
            <a:pPr marL="701192" lvl="1" indent="-233730">
              <a:buFont typeface="Arial" pitchFamily="34" charset="0"/>
              <a:buChar char="•"/>
            </a:pPr>
            <a:r>
              <a:rPr lang="en-US" dirty="0"/>
              <a:t>In the </a:t>
            </a:r>
            <a:r>
              <a:rPr lang="en-US" b="1" dirty="0"/>
              <a:t>Blur</a:t>
            </a:r>
            <a:r>
              <a:rPr lang="en-US" dirty="0"/>
              <a:t> box, enter </a:t>
            </a:r>
            <a:r>
              <a:rPr lang="en-US" b="1" dirty="0"/>
              <a:t>28 pt</a:t>
            </a:r>
            <a:r>
              <a:rPr lang="en-US" dirty="0"/>
              <a:t>. </a:t>
            </a:r>
          </a:p>
          <a:p>
            <a:pPr marL="701192" lvl="1" indent="-233730">
              <a:buFont typeface="Arial" pitchFamily="34" charset="0"/>
              <a:buChar char="•"/>
            </a:pPr>
            <a:r>
              <a:rPr lang="en-US" dirty="0"/>
              <a:t>In the </a:t>
            </a:r>
            <a:r>
              <a:rPr lang="en-US" b="1" dirty="0"/>
              <a:t>Angle</a:t>
            </a:r>
            <a:r>
              <a:rPr lang="en-US" dirty="0"/>
              <a:t> box, enter </a:t>
            </a:r>
            <a:r>
              <a:rPr lang="en-US" b="1" dirty="0"/>
              <a:t>190°</a:t>
            </a:r>
            <a:r>
              <a:rPr lang="en-US" dirty="0"/>
              <a:t>.</a:t>
            </a:r>
          </a:p>
          <a:p>
            <a:pPr marL="701192" lvl="1" indent="-233730">
              <a:buFont typeface="Arial" pitchFamily="34" charset="0"/>
              <a:buChar char="•"/>
            </a:pPr>
            <a:r>
              <a:rPr lang="en-US" dirty="0"/>
              <a:t>In the </a:t>
            </a:r>
            <a:r>
              <a:rPr lang="en-US" b="1" dirty="0"/>
              <a:t>Distance</a:t>
            </a:r>
            <a:r>
              <a:rPr lang="en-US" dirty="0"/>
              <a:t> box, enter </a:t>
            </a:r>
            <a:r>
              <a:rPr lang="en-US" b="1" dirty="0"/>
              <a:t>20 pt</a:t>
            </a:r>
            <a:r>
              <a:rPr lang="en-US" dirty="0"/>
              <a:t>. </a:t>
            </a:r>
          </a:p>
          <a:p>
            <a:pPr marL="233730" indent="-233730">
              <a:buFont typeface="+mj-lt"/>
              <a:buAutoNum type="arabicPeriod"/>
            </a:pPr>
            <a:r>
              <a:rPr lang="en-US" dirty="0"/>
              <a:t>Also in the </a:t>
            </a:r>
            <a:r>
              <a:rPr lang="en-US" b="1" dirty="0"/>
              <a:t>Format Shape </a:t>
            </a:r>
            <a:r>
              <a:rPr lang="en-US" dirty="0"/>
              <a:t>dialog box, click </a:t>
            </a:r>
            <a:r>
              <a:rPr lang="en-US" b="1" dirty="0"/>
              <a:t>3-D Format </a:t>
            </a:r>
            <a:r>
              <a:rPr lang="en-US" dirty="0"/>
              <a:t>in the left pane, and then do the following in the </a:t>
            </a:r>
            <a:r>
              <a:rPr lang="en-US" b="1" dirty="0"/>
              <a:t>3-D Format</a:t>
            </a:r>
            <a:r>
              <a:rPr lang="en-US" dirty="0"/>
              <a:t> pane:</a:t>
            </a:r>
          </a:p>
          <a:p>
            <a:pPr marL="701192" lvl="1" indent="-233730">
              <a:buFont typeface="Arial" pitchFamily="34" charset="0"/>
              <a:buChar char="•"/>
            </a:pPr>
            <a:r>
              <a:rPr lang="en-US" dirty="0"/>
              <a:t>Under </a:t>
            </a:r>
            <a:r>
              <a:rPr lang="en-US" b="1" dirty="0"/>
              <a:t>Depth</a:t>
            </a:r>
            <a:r>
              <a:rPr lang="en-US" dirty="0"/>
              <a:t>, in the </a:t>
            </a:r>
            <a:r>
              <a:rPr lang="en-US" b="1" dirty="0"/>
              <a:t>Depth</a:t>
            </a:r>
            <a:r>
              <a:rPr lang="en-US" dirty="0"/>
              <a:t> box, enter </a:t>
            </a:r>
            <a:r>
              <a:rPr lang="en-US" b="1" dirty="0"/>
              <a:t>130 pt</a:t>
            </a:r>
            <a:r>
              <a:rPr lang="en-US" dirty="0"/>
              <a:t>. </a:t>
            </a:r>
          </a:p>
          <a:p>
            <a:pPr marL="701192" lvl="1" indent="-233730">
              <a:buFont typeface="Arial" pitchFamily="34" charset="0"/>
              <a:buChar char="•"/>
            </a:pPr>
            <a:r>
              <a:rPr lang="en-US" dirty="0"/>
              <a:t>Under </a:t>
            </a:r>
            <a:r>
              <a:rPr lang="en-US" b="1" dirty="0"/>
              <a:t>Surface</a:t>
            </a:r>
            <a:r>
              <a:rPr lang="en-US" dirty="0"/>
              <a:t>, click the button next to </a:t>
            </a:r>
            <a:r>
              <a:rPr lang="en-US" b="1" dirty="0"/>
              <a:t>Material</a:t>
            </a:r>
            <a:r>
              <a:rPr lang="en-US" dirty="0"/>
              <a:t>, and then under </a:t>
            </a:r>
            <a:r>
              <a:rPr lang="en-US" b="1" dirty="0"/>
              <a:t>Standard</a:t>
            </a:r>
            <a:r>
              <a:rPr lang="en-US" dirty="0"/>
              <a:t> click </a:t>
            </a:r>
            <a:r>
              <a:rPr lang="en-US" b="1" dirty="0"/>
              <a:t>Warm Matte </a:t>
            </a:r>
            <a:r>
              <a:rPr lang="en-US" dirty="0"/>
              <a:t>(second option from the left). </a:t>
            </a:r>
          </a:p>
          <a:p>
            <a:pPr marL="701192" lvl="1" indent="-233730">
              <a:buFont typeface="Arial" pitchFamily="34" charset="0"/>
              <a:buChar char="•"/>
            </a:pPr>
            <a:r>
              <a:rPr lang="en-US" dirty="0"/>
              <a:t>Click the button next to </a:t>
            </a:r>
            <a:r>
              <a:rPr lang="en-US" b="1" dirty="0"/>
              <a:t>Lighting</a:t>
            </a:r>
            <a:r>
              <a:rPr lang="en-US" dirty="0"/>
              <a:t>, and then under </a:t>
            </a:r>
            <a:r>
              <a:rPr lang="en-US" b="1" dirty="0"/>
              <a:t>Neutral</a:t>
            </a:r>
            <a:r>
              <a:rPr lang="en-US" dirty="0"/>
              <a:t> click </a:t>
            </a:r>
            <a:r>
              <a:rPr lang="en-US" b="1" dirty="0"/>
              <a:t>Three Point </a:t>
            </a:r>
            <a:r>
              <a:rPr lang="en-US" dirty="0"/>
              <a:t>(first row, first option from the left). </a:t>
            </a:r>
          </a:p>
          <a:p>
            <a:pPr marL="233730" indent="-233730">
              <a:buFont typeface="+mj-lt"/>
              <a:buAutoNum type="arabicPeriod"/>
            </a:pPr>
            <a:r>
              <a:rPr lang="en-US" dirty="0"/>
              <a:t>Also in the </a:t>
            </a:r>
            <a:r>
              <a:rPr lang="en-US" b="1" dirty="0"/>
              <a:t>Format Shape </a:t>
            </a:r>
            <a:r>
              <a:rPr lang="en-US" dirty="0"/>
              <a:t>dialog box, click </a:t>
            </a:r>
            <a:r>
              <a:rPr lang="en-US" b="1" dirty="0"/>
              <a:t>3-D Rotation </a:t>
            </a:r>
            <a:r>
              <a:rPr lang="en-US" dirty="0"/>
              <a:t>in the left pane. In the </a:t>
            </a:r>
            <a:r>
              <a:rPr lang="en-US" b="1" dirty="0"/>
              <a:t>3-D Rotation </a:t>
            </a:r>
            <a:r>
              <a:rPr lang="en-US" dirty="0"/>
              <a:t>pane, click the button next to </a:t>
            </a:r>
            <a:r>
              <a:rPr lang="en-US" b="1" dirty="0"/>
              <a:t>Presets</a:t>
            </a:r>
            <a:r>
              <a:rPr lang="en-US" dirty="0"/>
              <a:t>, and then under </a:t>
            </a:r>
            <a:r>
              <a:rPr lang="en-US" b="1" dirty="0"/>
              <a:t>Parallel</a:t>
            </a:r>
            <a:r>
              <a:rPr lang="en-US" dirty="0"/>
              <a:t> click </a:t>
            </a:r>
            <a:r>
              <a:rPr lang="en-US" b="1" dirty="0"/>
              <a:t>Isometric Top Up </a:t>
            </a:r>
            <a:r>
              <a:rPr lang="en-US" dirty="0"/>
              <a:t>(first row, third option from the left). </a:t>
            </a:r>
          </a:p>
          <a:p>
            <a:pPr marL="233730" indent="-233730">
              <a:buFont typeface="+mj-lt"/>
              <a:buAutoNum type="arabicPeriod"/>
            </a:pPr>
            <a:r>
              <a:rPr lang="en-US" dirty="0"/>
              <a:t>Select the rectangle. 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 </a:t>
            </a:r>
          </a:p>
          <a:p>
            <a:pPr marL="233730" indent="-233730" defTabSz="934923">
              <a:buFont typeface="+mj-lt"/>
              <a:buAutoNum type="arabicPeriod"/>
              <a:defRPr/>
            </a:pPr>
            <a:r>
              <a:rPr lang="en-US" dirty="0"/>
              <a:t>Select the second (duplicate) rectangle. Under </a:t>
            </a:r>
            <a:r>
              <a:rPr lang="en-US" b="1" dirty="0"/>
              <a:t>Drawing Tools</a:t>
            </a:r>
            <a:r>
              <a:rPr lang="en-US" dirty="0"/>
              <a:t>, on the </a:t>
            </a:r>
            <a:r>
              <a:rPr lang="en-US" b="1" dirty="0"/>
              <a:t>Format</a:t>
            </a:r>
            <a:r>
              <a:rPr lang="en-US" dirty="0"/>
              <a:t> tab, in the </a:t>
            </a:r>
            <a:r>
              <a:rPr lang="en-US" b="1" dirty="0"/>
              <a:t>Size</a:t>
            </a:r>
            <a:r>
              <a:rPr lang="en-US" dirty="0"/>
              <a:t> group, click the </a:t>
            </a:r>
            <a:r>
              <a:rPr lang="en-US" b="1" dirty="0"/>
              <a:t>Size and Position </a:t>
            </a:r>
            <a:r>
              <a:rPr lang="en-US" dirty="0"/>
              <a:t>dialog box launcher. In the </a:t>
            </a:r>
            <a:r>
              <a:rPr lang="en-US" b="1" dirty="0"/>
              <a:t>Format Shape </a:t>
            </a:r>
            <a:r>
              <a:rPr lang="en-US" dirty="0"/>
              <a:t>dialog box, click </a:t>
            </a:r>
            <a:r>
              <a:rPr lang="en-US" b="1" dirty="0"/>
              <a:t>Position</a:t>
            </a:r>
            <a:r>
              <a:rPr lang="en-US" dirty="0"/>
              <a:t> in the left pane. In the </a:t>
            </a:r>
            <a:r>
              <a:rPr lang="en-US" b="1" dirty="0"/>
              <a:t>Position </a:t>
            </a:r>
            <a:r>
              <a:rPr lang="en-US" dirty="0"/>
              <a:t>pane, do the following:</a:t>
            </a:r>
          </a:p>
          <a:p>
            <a:pPr marL="701192" lvl="1" indent="-233730" defTabSz="934923">
              <a:buFont typeface="Arial" pitchFamily="34" charset="0"/>
              <a:buChar char="•"/>
              <a:defRPr/>
            </a:pPr>
            <a:r>
              <a:rPr lang="en-US" dirty="0"/>
              <a:t>In the </a:t>
            </a:r>
            <a:r>
              <a:rPr lang="en-US" b="1" dirty="0"/>
              <a:t>Horizontal</a:t>
            </a:r>
            <a:r>
              <a:rPr lang="en-US" dirty="0"/>
              <a:t> box, enter </a:t>
            </a:r>
            <a:r>
              <a:rPr lang="en-US" b="1" dirty="0"/>
              <a:t>4.23”</a:t>
            </a:r>
            <a:r>
              <a:rPr lang="en-US" dirty="0"/>
              <a:t>. In the </a:t>
            </a:r>
            <a:r>
              <a:rPr lang="en-US" b="1" dirty="0"/>
              <a:t>From</a:t>
            </a:r>
            <a:r>
              <a:rPr lang="en-US" dirty="0"/>
              <a:t> box, click </a:t>
            </a:r>
            <a:r>
              <a:rPr lang="en-US" b="1" dirty="0"/>
              <a:t>Top Left Corner</a:t>
            </a:r>
            <a:r>
              <a:rPr lang="en-US" dirty="0"/>
              <a:t>.</a:t>
            </a:r>
          </a:p>
          <a:p>
            <a:pPr marL="701192" lvl="1" indent="-233730" defTabSz="934923">
              <a:buFont typeface="Arial" pitchFamily="34" charset="0"/>
              <a:buChar char="•"/>
              <a:defRPr/>
            </a:pPr>
            <a:r>
              <a:rPr lang="en-US" dirty="0"/>
              <a:t>In the </a:t>
            </a:r>
            <a:r>
              <a:rPr lang="en-US" b="1" dirty="0"/>
              <a:t>Vertical</a:t>
            </a:r>
            <a:r>
              <a:rPr lang="en-US" dirty="0"/>
              <a:t> box, enter </a:t>
            </a:r>
            <a:r>
              <a:rPr lang="en-US" b="1" dirty="0"/>
              <a:t>3.17”</a:t>
            </a:r>
            <a:r>
              <a:rPr lang="en-US" dirty="0"/>
              <a:t>. In the </a:t>
            </a:r>
            <a:r>
              <a:rPr lang="en-US" b="1" dirty="0"/>
              <a:t>From</a:t>
            </a:r>
            <a:r>
              <a:rPr lang="en-US" dirty="0"/>
              <a:t> box, click </a:t>
            </a:r>
            <a:r>
              <a:rPr lang="en-US" b="1" dirty="0"/>
              <a:t>Top Left Corner</a:t>
            </a:r>
            <a:r>
              <a:rPr lang="en-US" dirty="0"/>
              <a:t>.</a:t>
            </a:r>
          </a:p>
          <a:p>
            <a:pPr marL="233730" indent="-233730">
              <a:buFont typeface="+mj-lt"/>
              <a:buAutoNum type="arabicPeriod"/>
            </a:pPr>
            <a:r>
              <a:rPr lang="en-US" dirty="0"/>
              <a:t> Also in the </a:t>
            </a:r>
            <a:r>
              <a:rPr lang="en-US" b="1" dirty="0"/>
              <a:t>Format Shape </a:t>
            </a:r>
            <a:r>
              <a:rPr lang="en-US" dirty="0"/>
              <a:t>dialog box, click </a:t>
            </a:r>
            <a:r>
              <a:rPr lang="en-US" b="1" dirty="0"/>
              <a:t>Fill</a:t>
            </a:r>
            <a:r>
              <a:rPr lang="en-US" dirty="0"/>
              <a:t> in the left pane. In the </a:t>
            </a:r>
            <a:r>
              <a:rPr lang="en-US" b="1" dirty="0"/>
              <a:t>Fill</a:t>
            </a:r>
            <a:r>
              <a:rPr lang="en-US" dirty="0"/>
              <a:t> pane, select </a:t>
            </a:r>
            <a:r>
              <a:rPr lang="en-US" b="1" dirty="0"/>
              <a:t>Solid fill</a:t>
            </a:r>
            <a:r>
              <a:rPr lang="en-US" dirty="0"/>
              <a:t>, click the button next to </a:t>
            </a:r>
            <a:r>
              <a:rPr lang="en-US" b="1" dirty="0"/>
              <a:t>Color</a:t>
            </a:r>
            <a:r>
              <a:rPr lang="en-US" dirty="0"/>
              <a:t>, and then click </a:t>
            </a:r>
            <a:r>
              <a:rPr lang="en-US" b="1" dirty="0"/>
              <a:t>More Colors</a:t>
            </a:r>
            <a:r>
              <a:rPr lang="en-US" dirty="0"/>
              <a:t>. In the </a:t>
            </a:r>
            <a:r>
              <a:rPr lang="en-US" b="1" dirty="0"/>
              <a:t>Colors </a:t>
            </a:r>
            <a:r>
              <a:rPr lang="en-US" dirty="0"/>
              <a:t>dialog box, on the </a:t>
            </a:r>
            <a:r>
              <a:rPr lang="en-US" b="1" dirty="0"/>
              <a:t>Custom</a:t>
            </a:r>
            <a:r>
              <a:rPr lang="en-US" dirty="0"/>
              <a:t> tab, enter values for Red: </a:t>
            </a:r>
            <a:r>
              <a:rPr lang="en-US" b="1" dirty="0"/>
              <a:t>247</a:t>
            </a:r>
            <a:r>
              <a:rPr lang="en-US" dirty="0"/>
              <a:t>, Green: </a:t>
            </a:r>
            <a:r>
              <a:rPr lang="en-US" b="1" dirty="0"/>
              <a:t>154</a:t>
            </a:r>
            <a:r>
              <a:rPr lang="en-US" dirty="0"/>
              <a:t>, and Blue: </a:t>
            </a:r>
            <a:r>
              <a:rPr lang="en-US" b="1" dirty="0"/>
              <a:t>91</a:t>
            </a:r>
            <a:r>
              <a:rPr lang="en-US" dirty="0"/>
              <a:t>.</a:t>
            </a:r>
          </a:p>
          <a:p>
            <a:pPr marL="233730" indent="-233730">
              <a:buFont typeface="+mj-lt"/>
              <a:buAutoNum type="arabicPeriod"/>
            </a:pPr>
            <a:r>
              <a:rPr lang="en-US" dirty="0"/>
              <a:t>Select the second rectangle. 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 </a:t>
            </a:r>
          </a:p>
          <a:p>
            <a:pPr marL="233730" indent="-233730">
              <a:buFont typeface="+mj-lt"/>
              <a:buAutoNum type="arabicPeriod"/>
            </a:pPr>
            <a:r>
              <a:rPr lang="en-US" dirty="0"/>
              <a:t>Select the third rectangle. Under </a:t>
            </a:r>
            <a:r>
              <a:rPr lang="en-US" b="1" dirty="0"/>
              <a:t>Drawing Tools</a:t>
            </a:r>
            <a:r>
              <a:rPr lang="en-US" dirty="0"/>
              <a:t>, on the </a:t>
            </a:r>
            <a:r>
              <a:rPr lang="en-US" b="1" dirty="0"/>
              <a:t>Format</a:t>
            </a:r>
            <a:r>
              <a:rPr lang="en-US" dirty="0"/>
              <a:t> tab, in the </a:t>
            </a:r>
            <a:r>
              <a:rPr lang="en-US" b="1" dirty="0"/>
              <a:t>Size</a:t>
            </a:r>
            <a:r>
              <a:rPr lang="en-US" dirty="0"/>
              <a:t> group, click the </a:t>
            </a:r>
            <a:r>
              <a:rPr lang="en-US" b="1" dirty="0"/>
              <a:t>Size and Position </a:t>
            </a:r>
            <a:r>
              <a:rPr lang="en-US" dirty="0"/>
              <a:t>dialog box launcher. In the </a:t>
            </a:r>
            <a:r>
              <a:rPr lang="en-US" b="1" dirty="0"/>
              <a:t>Format Shape </a:t>
            </a:r>
            <a:r>
              <a:rPr lang="en-US" dirty="0"/>
              <a:t>dialog box, click Position in the left pane. In the </a:t>
            </a:r>
            <a:r>
              <a:rPr lang="en-US" b="1" dirty="0"/>
              <a:t>Position </a:t>
            </a:r>
            <a:r>
              <a:rPr lang="en-US" dirty="0"/>
              <a:t>pane, do the following:</a:t>
            </a:r>
          </a:p>
          <a:p>
            <a:pPr marL="701192" lvl="1" indent="-233730" defTabSz="934923">
              <a:buFont typeface="Arial" pitchFamily="34" charset="0"/>
              <a:buChar char="•"/>
              <a:defRPr/>
            </a:pPr>
            <a:r>
              <a:rPr lang="en-US" dirty="0"/>
              <a:t>In the </a:t>
            </a:r>
            <a:r>
              <a:rPr lang="en-US" b="1" dirty="0"/>
              <a:t>Horizontal</a:t>
            </a:r>
            <a:r>
              <a:rPr lang="en-US" dirty="0"/>
              <a:t> box, enter </a:t>
            </a:r>
            <a:r>
              <a:rPr lang="en-US" b="1" dirty="0"/>
              <a:t>3”</a:t>
            </a:r>
            <a:r>
              <a:rPr lang="en-US" dirty="0"/>
              <a:t>. In the </a:t>
            </a:r>
            <a:r>
              <a:rPr lang="en-US" b="1" dirty="0"/>
              <a:t>From</a:t>
            </a:r>
            <a:r>
              <a:rPr lang="en-US" dirty="0"/>
              <a:t> box, click </a:t>
            </a:r>
            <a:r>
              <a:rPr lang="en-US" b="1" dirty="0"/>
              <a:t>Top Left Corner</a:t>
            </a:r>
            <a:r>
              <a:rPr lang="en-US" dirty="0"/>
              <a:t>.</a:t>
            </a:r>
          </a:p>
          <a:p>
            <a:pPr marL="701192" lvl="1" indent="-233730" defTabSz="934923">
              <a:buFont typeface="Arial" pitchFamily="34" charset="0"/>
              <a:buChar char="•"/>
              <a:defRPr/>
            </a:pPr>
            <a:r>
              <a:rPr lang="en-US" dirty="0"/>
              <a:t>In the </a:t>
            </a:r>
            <a:r>
              <a:rPr lang="en-US" b="1" dirty="0"/>
              <a:t>Vertical</a:t>
            </a:r>
            <a:r>
              <a:rPr lang="en-US" dirty="0"/>
              <a:t> box, enter </a:t>
            </a:r>
            <a:r>
              <a:rPr lang="en-US" b="1" dirty="0"/>
              <a:t>1”</a:t>
            </a:r>
            <a:r>
              <a:rPr lang="en-US" dirty="0"/>
              <a:t>. In the </a:t>
            </a:r>
            <a:r>
              <a:rPr lang="en-US" b="1" dirty="0"/>
              <a:t>From</a:t>
            </a:r>
            <a:r>
              <a:rPr lang="en-US" dirty="0"/>
              <a:t> box, click </a:t>
            </a:r>
            <a:r>
              <a:rPr lang="en-US" b="1" dirty="0"/>
              <a:t>Top Left Corner</a:t>
            </a:r>
            <a:r>
              <a:rPr lang="en-US" dirty="0"/>
              <a:t>.</a:t>
            </a:r>
          </a:p>
          <a:p>
            <a:pPr marL="233730" indent="-233730">
              <a:buFont typeface="+mj-lt"/>
              <a:buAutoNum type="arabicPeriod"/>
            </a:pPr>
            <a:r>
              <a:rPr lang="en-US" dirty="0"/>
              <a:t>Also in the </a:t>
            </a:r>
            <a:r>
              <a:rPr lang="en-US" b="1" dirty="0"/>
              <a:t>Format Shape </a:t>
            </a:r>
            <a:r>
              <a:rPr lang="en-US" dirty="0"/>
              <a:t>dialog box, click </a:t>
            </a:r>
            <a:r>
              <a:rPr lang="en-US" b="1" dirty="0"/>
              <a:t>Fill</a:t>
            </a:r>
            <a:r>
              <a:rPr lang="en-US" dirty="0"/>
              <a:t> in the left pane. In the </a:t>
            </a:r>
            <a:r>
              <a:rPr lang="en-US" b="1" dirty="0"/>
              <a:t>Fill</a:t>
            </a:r>
            <a:r>
              <a:rPr lang="en-US" dirty="0"/>
              <a:t> pane, select </a:t>
            </a:r>
            <a:r>
              <a:rPr lang="en-US" b="1" dirty="0"/>
              <a:t>Solid fill</a:t>
            </a:r>
            <a:r>
              <a:rPr lang="en-US" dirty="0"/>
              <a:t>, click the button next to </a:t>
            </a:r>
            <a:r>
              <a:rPr lang="en-US" b="1" dirty="0"/>
              <a:t>Color</a:t>
            </a:r>
            <a:r>
              <a:rPr lang="en-US" dirty="0"/>
              <a:t>, and then click </a:t>
            </a:r>
            <a:r>
              <a:rPr lang="en-US" b="1" dirty="0"/>
              <a:t>More Colors</a:t>
            </a:r>
            <a:r>
              <a:rPr lang="en-US" dirty="0"/>
              <a:t>. In the </a:t>
            </a:r>
            <a:r>
              <a:rPr lang="en-US" b="1" dirty="0"/>
              <a:t>Colors</a:t>
            </a:r>
            <a:r>
              <a:rPr lang="en-US" dirty="0"/>
              <a:t> dialog box, on the </a:t>
            </a:r>
            <a:r>
              <a:rPr lang="en-US" b="1" dirty="0"/>
              <a:t>Custom</a:t>
            </a:r>
            <a:r>
              <a:rPr lang="en-US" dirty="0"/>
              <a:t> tab, enter values for Red: </a:t>
            </a:r>
            <a:r>
              <a:rPr lang="en-US" b="1" dirty="0"/>
              <a:t>93</a:t>
            </a:r>
            <a:r>
              <a:rPr lang="en-US" dirty="0"/>
              <a:t>, Green: </a:t>
            </a:r>
            <a:r>
              <a:rPr lang="en-US" b="1" dirty="0"/>
              <a:t>199</a:t>
            </a:r>
            <a:r>
              <a:rPr lang="en-US" dirty="0"/>
              <a:t>, and Blue: </a:t>
            </a:r>
            <a:r>
              <a:rPr lang="en-US" b="1" dirty="0"/>
              <a:t>217</a:t>
            </a:r>
            <a:r>
              <a:rPr lang="en-US" dirty="0"/>
              <a:t>.</a:t>
            </a:r>
          </a:p>
          <a:p>
            <a:pPr marL="233730" indent="-233730">
              <a:buFont typeface="+mj-lt"/>
              <a:buAutoNum type="arabicPeriod"/>
            </a:pPr>
            <a:r>
              <a:rPr lang="en-US" dirty="0"/>
              <a:t>Also in the </a:t>
            </a:r>
            <a:r>
              <a:rPr lang="en-US" b="1" dirty="0"/>
              <a:t>Format Shape </a:t>
            </a:r>
            <a:r>
              <a:rPr lang="en-US" dirty="0"/>
              <a:t>dialog box, click </a:t>
            </a:r>
            <a:r>
              <a:rPr lang="en-US" b="1" dirty="0"/>
              <a:t>Shadow</a:t>
            </a:r>
            <a:r>
              <a:rPr lang="en-US" dirty="0"/>
              <a:t> in the left pane. In the </a:t>
            </a:r>
            <a:r>
              <a:rPr lang="en-US" b="1" dirty="0"/>
              <a:t>Shadow</a:t>
            </a:r>
            <a:r>
              <a:rPr lang="en-US" dirty="0"/>
              <a:t> pane, click the button next to </a:t>
            </a:r>
            <a:r>
              <a:rPr lang="en-US" b="1" dirty="0"/>
              <a:t>Presets</a:t>
            </a:r>
            <a:r>
              <a:rPr lang="en-US" dirty="0"/>
              <a:t>, and then click </a:t>
            </a:r>
            <a:r>
              <a:rPr lang="en-US" b="1" dirty="0"/>
              <a:t>No Shadow</a:t>
            </a:r>
            <a:r>
              <a:rPr lang="en-US" dirty="0"/>
              <a:t>. </a:t>
            </a:r>
          </a:p>
          <a:p>
            <a:pPr marL="233730" indent="-233730" defTabSz="934923">
              <a:buFont typeface="+mj-lt"/>
              <a:buAutoNum type="arabicPeriod"/>
              <a:defRPr/>
            </a:pPr>
            <a:endParaRPr lang="en-US" dirty="0"/>
          </a:p>
          <a:p>
            <a:pPr marL="233730" indent="-233730" defTabSz="934923">
              <a:buFont typeface="+mj-lt"/>
              <a:buAutoNum type="arabicPeriod"/>
              <a:defRPr/>
            </a:pPr>
            <a:endParaRPr lang="en-US" dirty="0"/>
          </a:p>
          <a:p>
            <a:pPr defTabSz="934923">
              <a:defRPr/>
            </a:pPr>
            <a:r>
              <a:rPr lang="en-US" dirty="0"/>
              <a:t>To add text to this slide, do the following: </a:t>
            </a:r>
          </a:p>
          <a:p>
            <a:pPr marL="233730" indent="-233730" defTabSz="934923">
              <a:buFont typeface="+mj-lt"/>
              <a:buAutoNum type="arabicPeriod"/>
              <a:defRPr/>
            </a:pPr>
            <a:r>
              <a:rPr lang="en-US" dirty="0"/>
              <a:t>On the </a:t>
            </a:r>
            <a:r>
              <a:rPr lang="en-US" b="1" dirty="0"/>
              <a:t>Insert</a:t>
            </a:r>
            <a:r>
              <a:rPr lang="en-US" dirty="0"/>
              <a:t> tab, in the </a:t>
            </a:r>
            <a:r>
              <a:rPr lang="en-US" b="1" dirty="0"/>
              <a:t>Text</a:t>
            </a:r>
            <a:r>
              <a:rPr lang="en-US" dirty="0"/>
              <a:t> group, click </a:t>
            </a:r>
            <a:r>
              <a:rPr lang="en-US" b="1" dirty="0"/>
              <a:t>Text Box</a:t>
            </a:r>
            <a:r>
              <a:rPr lang="en-US" dirty="0"/>
              <a:t>. </a:t>
            </a:r>
          </a:p>
          <a:p>
            <a:pPr marL="233730" indent="-233730" defTabSz="934923">
              <a:buFont typeface="+mj-lt"/>
              <a:buAutoNum type="arabicPeriod"/>
              <a:defRPr/>
            </a:pPr>
            <a:r>
              <a:rPr lang="en-US" dirty="0"/>
              <a:t>Enter text in the text box, select the text, and then on the </a:t>
            </a:r>
            <a:r>
              <a:rPr lang="en-US" b="1" dirty="0"/>
              <a:t>Home</a:t>
            </a:r>
            <a:r>
              <a:rPr lang="en-US" dirty="0"/>
              <a:t> tab, in the </a:t>
            </a:r>
            <a:r>
              <a:rPr lang="en-US" b="1" dirty="0"/>
              <a:t>Font</a:t>
            </a:r>
            <a:r>
              <a:rPr lang="en-US" dirty="0"/>
              <a:t> group, select </a:t>
            </a:r>
            <a:r>
              <a:rPr lang="en-US" b="1" dirty="0"/>
              <a:t>Franklin Gothic Medium Cond </a:t>
            </a:r>
            <a:r>
              <a:rPr lang="en-US" dirty="0"/>
              <a:t>from the </a:t>
            </a:r>
            <a:r>
              <a:rPr lang="en-US" b="1" dirty="0"/>
              <a:t>Font</a:t>
            </a:r>
            <a:r>
              <a:rPr lang="en-US" dirty="0"/>
              <a:t> list and then select </a:t>
            </a:r>
            <a:r>
              <a:rPr lang="en-US" b="1" dirty="0"/>
              <a:t>40</a:t>
            </a:r>
            <a:r>
              <a:rPr lang="en-US" dirty="0"/>
              <a:t> from the </a:t>
            </a:r>
            <a:r>
              <a:rPr lang="en-US" b="1" dirty="0"/>
              <a:t>Font Size </a:t>
            </a:r>
            <a:r>
              <a:rPr lang="en-US" dirty="0"/>
              <a:t>list.</a:t>
            </a:r>
          </a:p>
          <a:p>
            <a:pPr marL="233730" indent="-233730" defTabSz="934923">
              <a:buFont typeface="+mj-lt"/>
              <a:buAutoNum type="arabicPeriod"/>
              <a:defRPr/>
            </a:pPr>
            <a:r>
              <a:rPr lang="en-US" dirty="0"/>
              <a:t>On the </a:t>
            </a:r>
            <a:r>
              <a:rPr lang="en-US" b="1" dirty="0"/>
              <a:t>Home</a:t>
            </a:r>
            <a:r>
              <a:rPr lang="en-US" dirty="0"/>
              <a:t> tab, in the </a:t>
            </a:r>
            <a:r>
              <a:rPr lang="en-US" b="1" dirty="0"/>
              <a:t>Paragraph</a:t>
            </a:r>
            <a:r>
              <a:rPr lang="en-US" dirty="0"/>
              <a:t> group, click </a:t>
            </a:r>
            <a:r>
              <a:rPr lang="en-US" b="1" dirty="0"/>
              <a:t>Center</a:t>
            </a:r>
            <a:r>
              <a:rPr lang="en-US" dirty="0"/>
              <a:t> to center the text in the text box.</a:t>
            </a:r>
          </a:p>
          <a:p>
            <a:pPr marL="233730" indent="-233730" defTabSz="934923">
              <a:buFont typeface="+mj-lt"/>
              <a:buAutoNum type="arabicPeriod"/>
              <a:defRPr/>
            </a:pPr>
            <a:r>
              <a:rPr lang="en-US" dirty="0"/>
              <a:t>Select the text box. Under </a:t>
            </a:r>
            <a:r>
              <a:rPr lang="en-US" b="1" dirty="0"/>
              <a:t>Drawing Tools</a:t>
            </a:r>
            <a:r>
              <a:rPr lang="en-US" dirty="0"/>
              <a:t>, on the </a:t>
            </a:r>
            <a:r>
              <a:rPr lang="en-US" b="1" dirty="0"/>
              <a:t>Format</a:t>
            </a:r>
            <a:r>
              <a:rPr lang="en-US" dirty="0"/>
              <a:t> tab, in the </a:t>
            </a:r>
            <a:r>
              <a:rPr lang="en-US" b="1" dirty="0"/>
              <a:t>WordArt Styles </a:t>
            </a:r>
            <a:r>
              <a:rPr lang="en-US" dirty="0"/>
              <a:t>group, click the </a:t>
            </a:r>
            <a:r>
              <a:rPr lang="en-US" b="1" dirty="0"/>
              <a:t>Format</a:t>
            </a:r>
            <a:r>
              <a:rPr lang="en-US" dirty="0"/>
              <a:t> </a:t>
            </a:r>
            <a:r>
              <a:rPr lang="en-US" b="1" dirty="0"/>
              <a:t>Text</a:t>
            </a:r>
            <a:r>
              <a:rPr lang="en-US" dirty="0"/>
              <a:t> </a:t>
            </a:r>
            <a:r>
              <a:rPr lang="en-US" b="1" dirty="0"/>
              <a:t>Effects</a:t>
            </a:r>
            <a:r>
              <a:rPr lang="en-US" dirty="0"/>
              <a:t> dialog box launcher. In the </a:t>
            </a:r>
            <a:r>
              <a:rPr lang="en-US" b="1" dirty="0"/>
              <a:t>Format</a:t>
            </a:r>
            <a:r>
              <a:rPr lang="en-US" dirty="0"/>
              <a:t> </a:t>
            </a:r>
            <a:r>
              <a:rPr lang="en-US" b="1" dirty="0"/>
              <a:t>Text</a:t>
            </a:r>
            <a:r>
              <a:rPr lang="en-US" dirty="0"/>
              <a:t> </a:t>
            </a:r>
            <a:r>
              <a:rPr lang="en-US" b="1" dirty="0"/>
              <a:t>Effects</a:t>
            </a:r>
            <a:r>
              <a:rPr lang="en-US" dirty="0"/>
              <a:t> dialog box, click </a:t>
            </a:r>
            <a:r>
              <a:rPr lang="en-US" b="1" dirty="0"/>
              <a:t>Text Fill </a:t>
            </a:r>
            <a:r>
              <a:rPr lang="en-US" dirty="0"/>
              <a:t>in the left pane. In the </a:t>
            </a:r>
            <a:r>
              <a:rPr lang="en-US" b="1" dirty="0"/>
              <a:t>Text Fill </a:t>
            </a:r>
            <a:r>
              <a:rPr lang="en-US" dirty="0"/>
              <a:t>pane, select </a:t>
            </a:r>
            <a:r>
              <a:rPr lang="en-US" b="1" dirty="0"/>
              <a:t>Solid fill</a:t>
            </a:r>
            <a:r>
              <a:rPr lang="en-US" dirty="0"/>
              <a:t>, click the button next to </a:t>
            </a:r>
            <a:r>
              <a:rPr lang="en-US" b="1" dirty="0"/>
              <a:t>Color</a:t>
            </a:r>
            <a:r>
              <a:rPr lang="en-US" dirty="0"/>
              <a:t>, and then under </a:t>
            </a:r>
            <a:r>
              <a:rPr lang="en-US" b="1" dirty="0"/>
              <a:t>Theme Colors </a:t>
            </a:r>
            <a:r>
              <a:rPr lang="en-US" dirty="0"/>
              <a:t>click </a:t>
            </a:r>
            <a:r>
              <a:rPr lang="en-US" b="1" dirty="0"/>
              <a:t>Black, Text 1 </a:t>
            </a:r>
            <a:r>
              <a:rPr lang="en-US" dirty="0"/>
              <a:t>(first row, second option from the left).</a:t>
            </a:r>
          </a:p>
          <a:p>
            <a:pPr marL="233730" indent="-233730" defTabSz="934923">
              <a:buFont typeface="+mj-lt"/>
              <a:buAutoNum type="arabicPeriod"/>
              <a:defRPr/>
            </a:pPr>
            <a:r>
              <a:rPr lang="en-US" dirty="0"/>
              <a:t>Also in the </a:t>
            </a:r>
            <a:r>
              <a:rPr lang="en-US" b="1" dirty="0"/>
              <a:t>Format</a:t>
            </a:r>
            <a:r>
              <a:rPr lang="en-US" dirty="0"/>
              <a:t> </a:t>
            </a:r>
            <a:r>
              <a:rPr lang="en-US" b="1" dirty="0"/>
              <a:t>Text</a:t>
            </a:r>
            <a:r>
              <a:rPr lang="en-US" dirty="0"/>
              <a:t> </a:t>
            </a:r>
            <a:r>
              <a:rPr lang="en-US" b="1" dirty="0"/>
              <a:t>Effects</a:t>
            </a:r>
            <a:r>
              <a:rPr lang="en-US" dirty="0"/>
              <a:t> dialog box, click </a:t>
            </a:r>
            <a:r>
              <a:rPr lang="en-US" b="1" dirty="0"/>
              <a:t>Text Box </a:t>
            </a:r>
            <a:r>
              <a:rPr lang="en-US" dirty="0"/>
              <a:t>in the left pane. In the </a:t>
            </a:r>
            <a:r>
              <a:rPr lang="en-US" b="1" dirty="0"/>
              <a:t>Text Box </a:t>
            </a:r>
            <a:r>
              <a:rPr lang="en-US" dirty="0"/>
              <a:t>pane, under </a:t>
            </a:r>
            <a:r>
              <a:rPr lang="en-US" b="1" dirty="0"/>
              <a:t>Text layout</a:t>
            </a:r>
            <a:r>
              <a:rPr lang="en-US" dirty="0"/>
              <a:t>, in the </a:t>
            </a:r>
            <a:r>
              <a:rPr lang="en-US" b="1" dirty="0"/>
              <a:t>Text direction </a:t>
            </a:r>
            <a:r>
              <a:rPr lang="en-US" dirty="0"/>
              <a:t>list, select </a:t>
            </a:r>
            <a:r>
              <a:rPr lang="en-US" b="1" dirty="0"/>
              <a:t>Rotate all text 90°</a:t>
            </a:r>
            <a:r>
              <a:rPr lang="en-US" dirty="0"/>
              <a:t>.</a:t>
            </a:r>
            <a:endParaRPr lang="en-US" b="1" dirty="0"/>
          </a:p>
          <a:p>
            <a:pPr marL="233730" indent="-233730" defTabSz="934923">
              <a:buFont typeface="+mj-lt"/>
              <a:buAutoNum type="arabicPeriod"/>
              <a:defRPr/>
            </a:pPr>
            <a:r>
              <a:rPr lang="en-US" dirty="0"/>
              <a:t>Also in the </a:t>
            </a:r>
            <a:r>
              <a:rPr lang="en-US" b="1" dirty="0"/>
              <a:t>Format</a:t>
            </a:r>
            <a:r>
              <a:rPr lang="en-US" dirty="0"/>
              <a:t> </a:t>
            </a:r>
            <a:r>
              <a:rPr lang="en-US" b="1" dirty="0"/>
              <a:t>Text</a:t>
            </a:r>
            <a:r>
              <a:rPr lang="en-US" dirty="0"/>
              <a:t> </a:t>
            </a:r>
            <a:r>
              <a:rPr lang="en-US" b="1" dirty="0"/>
              <a:t>Effects</a:t>
            </a:r>
            <a:r>
              <a:rPr lang="en-US" dirty="0"/>
              <a:t> dialog box, click </a:t>
            </a:r>
            <a:r>
              <a:rPr lang="en-US" b="1" dirty="0"/>
              <a:t>3-D Rotation </a:t>
            </a:r>
            <a:r>
              <a:rPr lang="en-US" dirty="0"/>
              <a:t>in the left pane. In the </a:t>
            </a:r>
            <a:r>
              <a:rPr lang="en-US" b="1" dirty="0"/>
              <a:t>3-D Rotation </a:t>
            </a:r>
            <a:r>
              <a:rPr lang="en-US" dirty="0"/>
              <a:t>pane, click the button next to </a:t>
            </a:r>
            <a:r>
              <a:rPr lang="en-US" b="1" dirty="0"/>
              <a:t>Presets</a:t>
            </a:r>
            <a:r>
              <a:rPr lang="en-US" dirty="0"/>
              <a:t>, and then under </a:t>
            </a:r>
            <a:r>
              <a:rPr lang="en-US" b="1" dirty="0"/>
              <a:t>Parallel</a:t>
            </a:r>
            <a:r>
              <a:rPr lang="en-US" dirty="0"/>
              <a:t> click </a:t>
            </a:r>
            <a:r>
              <a:rPr lang="en-US" b="1" dirty="0"/>
              <a:t>Isometric Top Up </a:t>
            </a:r>
            <a:r>
              <a:rPr lang="en-US" dirty="0"/>
              <a:t>(first row, third option from the left). </a:t>
            </a:r>
          </a:p>
          <a:p>
            <a:pPr marL="233730" indent="-233730" defTabSz="934923">
              <a:buFont typeface="+mj-lt"/>
              <a:buAutoNum type="arabicPeriod"/>
              <a:defRPr/>
            </a:pPr>
            <a:r>
              <a:rPr lang="en-US" dirty="0"/>
              <a:t>Under </a:t>
            </a:r>
            <a:r>
              <a:rPr lang="en-US" b="1" dirty="0"/>
              <a:t>Drawing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 </a:t>
            </a:r>
            <a:r>
              <a:rPr lang="en-US" dirty="0"/>
              <a:t>dialog box launcher. In the </a:t>
            </a:r>
            <a:r>
              <a:rPr lang="en-US" b="1" dirty="0"/>
              <a:t>Format Shape </a:t>
            </a:r>
            <a:r>
              <a:rPr lang="en-US" dirty="0"/>
              <a:t>dialog box, click </a:t>
            </a:r>
            <a:r>
              <a:rPr lang="en-US" b="1" dirty="0"/>
              <a:t>Position</a:t>
            </a:r>
            <a:r>
              <a:rPr lang="en-US" dirty="0"/>
              <a:t> in the left pane. In the </a:t>
            </a:r>
            <a:r>
              <a:rPr lang="en-US" b="1" dirty="0"/>
              <a:t>Position </a:t>
            </a:r>
            <a:r>
              <a:rPr lang="en-US" dirty="0"/>
              <a:t>pane, do the following:</a:t>
            </a:r>
          </a:p>
          <a:p>
            <a:pPr marL="701192" lvl="1" indent="-233730" defTabSz="934923">
              <a:buFont typeface="Arial" pitchFamily="34" charset="0"/>
              <a:buChar char="•"/>
              <a:defRPr/>
            </a:pPr>
            <a:r>
              <a:rPr lang="en-US" dirty="0"/>
              <a:t>In the </a:t>
            </a:r>
            <a:r>
              <a:rPr lang="en-US" b="1" dirty="0"/>
              <a:t>Horizontal</a:t>
            </a:r>
            <a:r>
              <a:rPr lang="en-US" dirty="0"/>
              <a:t> box, enter </a:t>
            </a:r>
            <a:r>
              <a:rPr lang="en-US" b="1" dirty="0"/>
              <a:t>2.21”</a:t>
            </a:r>
            <a:r>
              <a:rPr lang="en-US" dirty="0"/>
              <a:t>.</a:t>
            </a:r>
          </a:p>
          <a:p>
            <a:pPr marL="701192" lvl="1" indent="-233730" defTabSz="934923">
              <a:buFont typeface="Arial" pitchFamily="34" charset="0"/>
              <a:buChar char="•"/>
              <a:defRPr/>
            </a:pPr>
            <a:r>
              <a:rPr lang="en-US" dirty="0"/>
              <a:t>In the </a:t>
            </a:r>
            <a:r>
              <a:rPr lang="en-US" b="1" dirty="0"/>
              <a:t>Vertical</a:t>
            </a:r>
            <a:r>
              <a:rPr lang="en-US" dirty="0"/>
              <a:t> box, enter </a:t>
            </a:r>
            <a:r>
              <a:rPr lang="en-US" b="1" dirty="0"/>
              <a:t>3.35”</a:t>
            </a:r>
            <a:r>
              <a:rPr lang="en-US" dirty="0"/>
              <a:t>.</a:t>
            </a:r>
          </a:p>
          <a:p>
            <a:pPr marL="233730" indent="-233730" defTabSz="934923">
              <a:buFont typeface="+mj-lt"/>
              <a:buAutoNum type="arabicPeriod"/>
              <a:defRPr/>
            </a:pPr>
            <a:r>
              <a:rPr lang="en-US" dirty="0"/>
              <a:t>Drag the square blue adjustment handles on the top and bottom of the text box to adjust the height so that the text is centered on the top face of the red cube. </a:t>
            </a:r>
          </a:p>
          <a:p>
            <a:pPr marL="233730" indent="-233730" defTabSz="934923">
              <a:buFont typeface="+mj-lt"/>
              <a:buAutoNum type="arabicPeriod"/>
              <a:defRPr/>
            </a:pPr>
            <a:r>
              <a:rPr lang="en-US" dirty="0"/>
              <a:t>Select the text box. On the </a:t>
            </a:r>
            <a:r>
              <a:rPr lang="en-US" b="1" dirty="0"/>
              <a:t>Home</a:t>
            </a:r>
            <a:r>
              <a:rPr lang="en-US" dirty="0"/>
              <a:t> tab, in the </a:t>
            </a:r>
            <a:r>
              <a:rPr lang="en-US" b="1" dirty="0"/>
              <a:t>Clipboard </a:t>
            </a:r>
            <a:r>
              <a:rPr lang="en-US" dirty="0"/>
              <a:t>group, click the arrow to the right of </a:t>
            </a:r>
            <a:r>
              <a:rPr lang="en-US" b="1" dirty="0"/>
              <a:t>Copy</a:t>
            </a:r>
            <a:r>
              <a:rPr lang="en-US" dirty="0"/>
              <a:t>, and then click </a:t>
            </a:r>
            <a:r>
              <a:rPr lang="en-US" b="1" dirty="0"/>
              <a:t>Duplicate</a:t>
            </a:r>
            <a:r>
              <a:rPr lang="en-US" dirty="0"/>
              <a:t>. </a:t>
            </a:r>
          </a:p>
          <a:p>
            <a:pPr marL="233730" indent="-233730" defTabSz="934923">
              <a:buFont typeface="+mj-lt"/>
              <a:buAutoNum type="arabicPeriod"/>
              <a:defRPr/>
            </a:pPr>
            <a:r>
              <a:rPr lang="en-US" dirty="0"/>
              <a:t>Click in the second text box and edit the text.</a:t>
            </a:r>
          </a:p>
          <a:p>
            <a:pPr marL="233730" indent="-233730" defTabSz="934923">
              <a:buFont typeface="+mj-lt"/>
              <a:buAutoNum type="arabicPeriod"/>
              <a:defRPr/>
            </a:pPr>
            <a:r>
              <a:rPr lang="en-US" dirty="0"/>
              <a:t>Select the second text box. Under </a:t>
            </a:r>
            <a:r>
              <a:rPr lang="en-US" b="1" dirty="0"/>
              <a:t>Drawing Tools</a:t>
            </a:r>
            <a:r>
              <a:rPr lang="en-US" dirty="0"/>
              <a:t>, on the </a:t>
            </a:r>
            <a:r>
              <a:rPr lang="en-US" b="1" dirty="0"/>
              <a:t>Format</a:t>
            </a:r>
            <a:r>
              <a:rPr lang="en-US" dirty="0"/>
              <a:t> tab, in the </a:t>
            </a:r>
            <a:r>
              <a:rPr lang="en-US" b="1" dirty="0"/>
              <a:t>WordArt Styles </a:t>
            </a:r>
            <a:r>
              <a:rPr lang="en-US" dirty="0"/>
              <a:t>group, click the </a:t>
            </a:r>
            <a:r>
              <a:rPr lang="en-US" b="1" dirty="0"/>
              <a:t>Format</a:t>
            </a:r>
            <a:r>
              <a:rPr lang="en-US" dirty="0"/>
              <a:t> </a:t>
            </a:r>
            <a:r>
              <a:rPr lang="en-US" b="1" dirty="0"/>
              <a:t>Text</a:t>
            </a:r>
            <a:r>
              <a:rPr lang="en-US" dirty="0"/>
              <a:t> </a:t>
            </a:r>
            <a:r>
              <a:rPr lang="en-US" b="1" dirty="0"/>
              <a:t>Effects</a:t>
            </a:r>
            <a:r>
              <a:rPr lang="en-US" dirty="0"/>
              <a:t> dialog box launcher. In the </a:t>
            </a:r>
            <a:r>
              <a:rPr lang="en-US" b="1" dirty="0"/>
              <a:t>Format</a:t>
            </a:r>
            <a:r>
              <a:rPr lang="en-US" dirty="0"/>
              <a:t> </a:t>
            </a:r>
            <a:r>
              <a:rPr lang="en-US" b="1" dirty="0"/>
              <a:t>Text</a:t>
            </a:r>
            <a:r>
              <a:rPr lang="en-US" dirty="0"/>
              <a:t> </a:t>
            </a:r>
            <a:r>
              <a:rPr lang="en-US" b="1" dirty="0"/>
              <a:t>Effects</a:t>
            </a:r>
            <a:r>
              <a:rPr lang="en-US" dirty="0"/>
              <a:t> dialog box, click </a:t>
            </a:r>
            <a:r>
              <a:rPr lang="en-US" b="1" dirty="0"/>
              <a:t>Text Box </a:t>
            </a:r>
            <a:r>
              <a:rPr lang="en-US" dirty="0"/>
              <a:t>in the left pane. In the </a:t>
            </a:r>
            <a:r>
              <a:rPr lang="en-US" b="1" dirty="0"/>
              <a:t>Text Box </a:t>
            </a:r>
            <a:r>
              <a:rPr lang="en-US" dirty="0"/>
              <a:t>pane, under </a:t>
            </a:r>
            <a:r>
              <a:rPr lang="en-US" b="1" dirty="0"/>
              <a:t>Text layout</a:t>
            </a:r>
            <a:r>
              <a:rPr lang="en-US" dirty="0"/>
              <a:t>, in the </a:t>
            </a:r>
            <a:r>
              <a:rPr lang="en-US" b="1" dirty="0"/>
              <a:t>Text direction </a:t>
            </a:r>
            <a:r>
              <a:rPr lang="en-US" dirty="0"/>
              <a:t>list, select </a:t>
            </a:r>
            <a:r>
              <a:rPr lang="en-US" b="1" dirty="0"/>
              <a:t>Horizontal</a:t>
            </a:r>
            <a:r>
              <a:rPr lang="en-US" dirty="0"/>
              <a:t>.</a:t>
            </a:r>
            <a:endParaRPr lang="en-US" b="1" dirty="0"/>
          </a:p>
          <a:p>
            <a:pPr marL="233730" indent="-233730" defTabSz="934923">
              <a:buFont typeface="+mj-lt"/>
              <a:buAutoNum type="arabicPeriod"/>
              <a:defRPr/>
            </a:pPr>
            <a:r>
              <a:rPr lang="en-US" dirty="0"/>
              <a:t>Also in the </a:t>
            </a:r>
            <a:r>
              <a:rPr lang="en-US" b="1" dirty="0"/>
              <a:t>Format</a:t>
            </a:r>
            <a:r>
              <a:rPr lang="en-US" dirty="0"/>
              <a:t> </a:t>
            </a:r>
            <a:r>
              <a:rPr lang="en-US" b="1" dirty="0"/>
              <a:t>Text</a:t>
            </a:r>
            <a:r>
              <a:rPr lang="en-US" dirty="0"/>
              <a:t> </a:t>
            </a:r>
            <a:r>
              <a:rPr lang="en-US" b="1" dirty="0"/>
              <a:t>Effects</a:t>
            </a:r>
            <a:r>
              <a:rPr lang="en-US" dirty="0"/>
              <a:t> dialog box, click </a:t>
            </a:r>
            <a:r>
              <a:rPr lang="en-US" b="1" dirty="0"/>
              <a:t>3-D Rotation </a:t>
            </a:r>
            <a:r>
              <a:rPr lang="en-US" dirty="0"/>
              <a:t>in the left pane. In the </a:t>
            </a:r>
            <a:r>
              <a:rPr lang="en-US" b="1" dirty="0"/>
              <a:t>3-D Rotation </a:t>
            </a:r>
            <a:r>
              <a:rPr lang="en-US" dirty="0"/>
              <a:t>pane, click the button next to </a:t>
            </a:r>
            <a:r>
              <a:rPr lang="en-US" b="1" dirty="0"/>
              <a:t>Presets</a:t>
            </a:r>
            <a:r>
              <a:rPr lang="en-US" dirty="0"/>
              <a:t>, and then under </a:t>
            </a:r>
            <a:r>
              <a:rPr lang="en-US" b="1" dirty="0"/>
              <a:t>Parallel</a:t>
            </a:r>
            <a:r>
              <a:rPr lang="en-US" dirty="0"/>
              <a:t> click </a:t>
            </a:r>
            <a:r>
              <a:rPr lang="en-US" b="1" dirty="0"/>
              <a:t>Isometric Left Down </a:t>
            </a:r>
            <a:r>
              <a:rPr lang="en-US" dirty="0"/>
              <a:t>(first row, first option from the left). </a:t>
            </a:r>
          </a:p>
          <a:p>
            <a:pPr marL="233730" indent="-233730" defTabSz="934923">
              <a:buFont typeface="+mj-lt"/>
              <a:buAutoNum type="arabicPeriod"/>
              <a:defRPr/>
            </a:pPr>
            <a:r>
              <a:rPr lang="en-US" dirty="0"/>
              <a:t>Under </a:t>
            </a:r>
            <a:r>
              <a:rPr lang="en-US" b="1" dirty="0"/>
              <a:t>Drawing Tools</a:t>
            </a:r>
            <a:r>
              <a:rPr lang="en-US" dirty="0"/>
              <a:t>, on the </a:t>
            </a:r>
            <a:r>
              <a:rPr lang="en-US" b="1" dirty="0"/>
              <a:t>Format</a:t>
            </a:r>
            <a:r>
              <a:rPr lang="en-US" dirty="0"/>
              <a:t> tab, in the bottom right corner of the </a:t>
            </a:r>
            <a:r>
              <a:rPr lang="en-US" b="1" dirty="0"/>
              <a:t>Size</a:t>
            </a:r>
            <a:r>
              <a:rPr lang="en-US" dirty="0"/>
              <a:t> group, click the </a:t>
            </a:r>
            <a:r>
              <a:rPr lang="en-US" b="1" dirty="0"/>
              <a:t>Size and Position </a:t>
            </a:r>
            <a:r>
              <a:rPr lang="en-US" dirty="0"/>
              <a:t>dialog box launcher. In the </a:t>
            </a:r>
            <a:r>
              <a:rPr lang="en-US" b="1" dirty="0"/>
              <a:t>Format Shape </a:t>
            </a:r>
            <a:r>
              <a:rPr lang="en-US" dirty="0"/>
              <a:t>dialog box, click </a:t>
            </a:r>
            <a:r>
              <a:rPr lang="en-US" b="1" dirty="0"/>
              <a:t>Position</a:t>
            </a:r>
            <a:r>
              <a:rPr lang="en-US" dirty="0"/>
              <a:t> in the left pane. In the </a:t>
            </a:r>
            <a:r>
              <a:rPr lang="en-US" b="1" dirty="0"/>
              <a:t>Position </a:t>
            </a:r>
            <a:r>
              <a:rPr lang="en-US" dirty="0"/>
              <a:t>pane, do the following:</a:t>
            </a:r>
          </a:p>
          <a:p>
            <a:pPr marL="701192" lvl="1" indent="-233730" defTabSz="934923">
              <a:buFont typeface="Arial" pitchFamily="34" charset="0"/>
              <a:buChar char="•"/>
              <a:defRPr/>
            </a:pPr>
            <a:r>
              <a:rPr lang="en-US" dirty="0"/>
              <a:t>In the </a:t>
            </a:r>
            <a:r>
              <a:rPr lang="en-US" b="1" dirty="0"/>
              <a:t>Horizontal </a:t>
            </a:r>
            <a:r>
              <a:rPr lang="en-US" dirty="0"/>
              <a:t>box, enter </a:t>
            </a:r>
            <a:r>
              <a:rPr lang="en-US" b="1" dirty="0"/>
              <a:t>3.75”</a:t>
            </a:r>
            <a:r>
              <a:rPr lang="en-US" dirty="0"/>
              <a:t>.</a:t>
            </a:r>
          </a:p>
          <a:p>
            <a:pPr marL="701192" lvl="1" indent="-233730" defTabSz="934923">
              <a:buFont typeface="Arial" pitchFamily="34" charset="0"/>
              <a:buChar char="•"/>
              <a:defRPr/>
            </a:pPr>
            <a:r>
              <a:rPr lang="en-US" dirty="0"/>
              <a:t>In the </a:t>
            </a:r>
            <a:r>
              <a:rPr lang="en-US" b="1" dirty="0"/>
              <a:t>Vertical</a:t>
            </a:r>
            <a:r>
              <a:rPr lang="en-US" dirty="0"/>
              <a:t> box, enter </a:t>
            </a:r>
            <a:r>
              <a:rPr lang="en-US" b="1" dirty="0"/>
              <a:t>4.77”</a:t>
            </a:r>
            <a:r>
              <a:rPr lang="en-US" dirty="0"/>
              <a:t>.</a:t>
            </a:r>
          </a:p>
          <a:p>
            <a:pPr marL="233730" indent="-233730" defTabSz="934923">
              <a:buFont typeface="+mj-lt"/>
              <a:buAutoNum type="arabicPeriod"/>
              <a:defRPr/>
            </a:pPr>
            <a:r>
              <a:rPr lang="en-US" dirty="0"/>
              <a:t>Drag the square blue adjustment handles on the left and right of the second text box to adjust the width so that the text is centered on the bottom left face of the orange cube. </a:t>
            </a:r>
          </a:p>
          <a:p>
            <a:pPr marL="233730" indent="-233730" defTabSz="934923">
              <a:buFont typeface="+mj-lt"/>
              <a:buAutoNum type="arabicPeriod"/>
              <a:defRPr/>
            </a:pPr>
            <a:r>
              <a:rPr lang="en-US" dirty="0"/>
              <a:t>Select the second text box. On the </a:t>
            </a:r>
            <a:r>
              <a:rPr lang="en-US" b="1" dirty="0"/>
              <a:t>Home</a:t>
            </a:r>
            <a:r>
              <a:rPr lang="en-US" dirty="0"/>
              <a:t> tab, in the </a:t>
            </a:r>
            <a:r>
              <a:rPr lang="en-US" b="1" dirty="0"/>
              <a:t>Clipboard</a:t>
            </a:r>
            <a:r>
              <a:rPr lang="en-US" dirty="0"/>
              <a:t> group, click the arrow to the right of </a:t>
            </a:r>
            <a:r>
              <a:rPr lang="en-US" b="1" dirty="0"/>
              <a:t>Copy</a:t>
            </a:r>
            <a:r>
              <a:rPr lang="en-US" dirty="0"/>
              <a:t>, and then click </a:t>
            </a:r>
            <a:r>
              <a:rPr lang="en-US" b="1" dirty="0"/>
              <a:t>Duplicate</a:t>
            </a:r>
            <a:r>
              <a:rPr lang="en-US" dirty="0"/>
              <a:t>. </a:t>
            </a:r>
          </a:p>
          <a:p>
            <a:pPr marL="233730" indent="-233730" defTabSz="934923">
              <a:buFont typeface="+mj-lt"/>
              <a:buAutoNum type="arabicPeriod"/>
              <a:defRPr/>
            </a:pPr>
            <a:r>
              <a:rPr lang="en-US" dirty="0"/>
              <a:t>Click in the third text box and edit the text.</a:t>
            </a:r>
          </a:p>
          <a:p>
            <a:pPr marL="233730" indent="-233730" defTabSz="934923">
              <a:buFont typeface="+mj-lt"/>
              <a:buAutoNum type="arabicPeriod"/>
              <a:defRPr/>
            </a:pPr>
            <a:r>
              <a:rPr lang="en-US" dirty="0"/>
              <a:t>Select the third text box. Under </a:t>
            </a:r>
            <a:r>
              <a:rPr lang="en-US" b="1" dirty="0"/>
              <a:t>Drawing Tools</a:t>
            </a:r>
            <a:r>
              <a:rPr lang="en-US" dirty="0"/>
              <a:t>, on the </a:t>
            </a:r>
            <a:r>
              <a:rPr lang="en-US" b="1" dirty="0"/>
              <a:t>Format</a:t>
            </a:r>
            <a:r>
              <a:rPr lang="en-US" dirty="0"/>
              <a:t> tab, in the </a:t>
            </a:r>
            <a:r>
              <a:rPr lang="en-US" b="1" dirty="0"/>
              <a:t>WordArt Styles </a:t>
            </a:r>
            <a:r>
              <a:rPr lang="en-US" dirty="0"/>
              <a:t>group, click the </a:t>
            </a:r>
            <a:r>
              <a:rPr lang="en-US" b="1" dirty="0"/>
              <a:t>Format</a:t>
            </a:r>
            <a:r>
              <a:rPr lang="en-US" dirty="0"/>
              <a:t> </a:t>
            </a:r>
            <a:r>
              <a:rPr lang="en-US" b="1" dirty="0"/>
              <a:t>Text</a:t>
            </a:r>
            <a:r>
              <a:rPr lang="en-US" dirty="0"/>
              <a:t> </a:t>
            </a:r>
            <a:r>
              <a:rPr lang="en-US" b="1" dirty="0"/>
              <a:t>Effects</a:t>
            </a:r>
            <a:r>
              <a:rPr lang="en-US" dirty="0"/>
              <a:t> dialog box launcher. In the </a:t>
            </a:r>
            <a:r>
              <a:rPr lang="en-US" b="1" dirty="0"/>
              <a:t>Format</a:t>
            </a:r>
            <a:r>
              <a:rPr lang="en-US" dirty="0"/>
              <a:t> </a:t>
            </a:r>
            <a:r>
              <a:rPr lang="en-US" b="1" dirty="0"/>
              <a:t>Text</a:t>
            </a:r>
            <a:r>
              <a:rPr lang="en-US" dirty="0"/>
              <a:t> </a:t>
            </a:r>
            <a:r>
              <a:rPr lang="en-US" b="1" dirty="0"/>
              <a:t>Effects</a:t>
            </a:r>
            <a:r>
              <a:rPr lang="en-US" dirty="0"/>
              <a:t> dialog box, click </a:t>
            </a:r>
            <a:r>
              <a:rPr lang="en-US" b="1" dirty="0"/>
              <a:t>3-D Rotation </a:t>
            </a:r>
            <a:r>
              <a:rPr lang="en-US" dirty="0"/>
              <a:t>in the left pane. In the </a:t>
            </a:r>
            <a:r>
              <a:rPr lang="en-US" b="1" dirty="0"/>
              <a:t>3-D Rotation </a:t>
            </a:r>
            <a:r>
              <a:rPr lang="en-US" dirty="0"/>
              <a:t>pane, click the button next to </a:t>
            </a:r>
            <a:r>
              <a:rPr lang="en-US" b="1" dirty="0"/>
              <a:t>Presets</a:t>
            </a:r>
            <a:r>
              <a:rPr lang="en-US" dirty="0"/>
              <a:t>, and then under </a:t>
            </a:r>
            <a:r>
              <a:rPr lang="en-US" b="1" dirty="0"/>
              <a:t>Parallel</a:t>
            </a:r>
            <a:r>
              <a:rPr lang="en-US" dirty="0"/>
              <a:t> click </a:t>
            </a:r>
            <a:r>
              <a:rPr lang="en-US" b="1" dirty="0"/>
              <a:t>Isometric Right Up </a:t>
            </a:r>
            <a:r>
              <a:rPr lang="en-US" dirty="0"/>
              <a:t>(first row, second option from the left). </a:t>
            </a:r>
          </a:p>
          <a:p>
            <a:pPr marL="233730" indent="-233730" defTabSz="934923">
              <a:buFont typeface="+mj-lt"/>
              <a:buAutoNum type="arabicPeriod"/>
              <a:defRPr/>
            </a:pPr>
            <a:r>
              <a:rPr lang="en-US" dirty="0"/>
              <a:t>Under </a:t>
            </a:r>
            <a:r>
              <a:rPr lang="en-US" b="1" dirty="0"/>
              <a:t>Drawing Tools</a:t>
            </a:r>
            <a:r>
              <a:rPr lang="en-US" dirty="0"/>
              <a:t>, on the </a:t>
            </a:r>
            <a:r>
              <a:rPr lang="en-US" b="1" dirty="0"/>
              <a:t>Format</a:t>
            </a:r>
            <a:r>
              <a:rPr lang="en-US" dirty="0"/>
              <a:t> tab, in the </a:t>
            </a:r>
            <a:r>
              <a:rPr lang="en-US" b="1" dirty="0"/>
              <a:t>Size</a:t>
            </a:r>
            <a:r>
              <a:rPr lang="en-US" dirty="0"/>
              <a:t> group, click the </a:t>
            </a:r>
            <a:r>
              <a:rPr lang="en-US" b="1" dirty="0"/>
              <a:t>Size and Position </a:t>
            </a:r>
            <a:r>
              <a:rPr lang="en-US" dirty="0"/>
              <a:t>dialog box launcher. In the </a:t>
            </a:r>
            <a:r>
              <a:rPr lang="en-US" b="1" dirty="0"/>
              <a:t>Size and Position </a:t>
            </a:r>
            <a:r>
              <a:rPr lang="en-US" dirty="0"/>
              <a:t>dialog box, on the </a:t>
            </a:r>
            <a:r>
              <a:rPr lang="en-US" b="1" dirty="0"/>
              <a:t>Position </a:t>
            </a:r>
            <a:r>
              <a:rPr lang="en-US" dirty="0"/>
              <a:t>tab, do the following:</a:t>
            </a:r>
          </a:p>
          <a:p>
            <a:pPr marL="701192" lvl="1" indent="-233730" defTabSz="934923">
              <a:buFont typeface="Arial" pitchFamily="34" charset="0"/>
              <a:buChar char="•"/>
              <a:defRPr/>
            </a:pPr>
            <a:r>
              <a:rPr lang="en-US" dirty="0"/>
              <a:t>In the </a:t>
            </a:r>
            <a:r>
              <a:rPr lang="en-US" b="1" dirty="0"/>
              <a:t>Horizontal</a:t>
            </a:r>
            <a:r>
              <a:rPr lang="en-US" dirty="0"/>
              <a:t> box, enter </a:t>
            </a:r>
            <a:r>
              <a:rPr lang="en-US" b="1" dirty="0"/>
              <a:t>3.81”</a:t>
            </a:r>
            <a:r>
              <a:rPr lang="en-US" dirty="0"/>
              <a:t>.</a:t>
            </a:r>
          </a:p>
          <a:p>
            <a:pPr marL="701192" lvl="1" indent="-233730" defTabSz="934923">
              <a:buFont typeface="Arial" pitchFamily="34" charset="0"/>
              <a:buChar char="•"/>
              <a:defRPr/>
            </a:pPr>
            <a:r>
              <a:rPr lang="en-US" dirty="0"/>
              <a:t>In the </a:t>
            </a:r>
            <a:r>
              <a:rPr lang="en-US" b="1" dirty="0"/>
              <a:t>Vertical</a:t>
            </a:r>
            <a:r>
              <a:rPr lang="en-US" dirty="0"/>
              <a:t> box, enter </a:t>
            </a:r>
            <a:r>
              <a:rPr lang="en-US" b="1" dirty="0"/>
              <a:t>2.59”</a:t>
            </a:r>
            <a:r>
              <a:rPr lang="en-US" dirty="0"/>
              <a:t>.</a:t>
            </a:r>
          </a:p>
          <a:p>
            <a:pPr marL="233730" indent="-233730" defTabSz="934923">
              <a:buFont typeface="+mj-lt"/>
              <a:buAutoNum type="arabicPeriod"/>
              <a:defRPr/>
            </a:pPr>
            <a:r>
              <a:rPr lang="en-US" dirty="0"/>
              <a:t> Drag the square blue adjustment handles on the left and right of the third text box to adjust the width so that the text is centered on the bottom right face of the blue cube. </a:t>
            </a:r>
          </a:p>
          <a:p>
            <a:pPr marL="233730" indent="-233730" defTabSz="934923">
              <a:defRPr/>
            </a:pPr>
            <a:endParaRPr lang="en-US" dirty="0"/>
          </a:p>
          <a:p>
            <a:endParaRPr lang="en-US" dirty="0"/>
          </a:p>
          <a:p>
            <a:r>
              <a:rPr lang="en-US" dirty="0"/>
              <a:t>To reproduce the background effects on this slide, do the following:</a:t>
            </a:r>
          </a:p>
          <a:p>
            <a:pPr marL="233730" indent="-233730">
              <a:buFont typeface="+mj-lt"/>
              <a:buAutoNum type="arabicPeriod"/>
            </a:pPr>
            <a:r>
              <a:rPr lang="en-US" dirty="0"/>
              <a:t>On the </a:t>
            </a:r>
            <a:r>
              <a:rPr lang="en-US" b="1" dirty="0"/>
              <a:t>Design</a:t>
            </a:r>
            <a:r>
              <a:rPr lang="en-US" dirty="0"/>
              <a:t> tab, in the </a:t>
            </a:r>
            <a:r>
              <a:rPr lang="en-US" b="1" dirty="0"/>
              <a:t>Background</a:t>
            </a:r>
            <a:r>
              <a:rPr lang="en-US" dirty="0"/>
              <a:t> group, click </a:t>
            </a:r>
            <a:r>
              <a:rPr lang="en-US" b="1" dirty="0"/>
              <a:t>Background Styles</a:t>
            </a:r>
            <a:r>
              <a:rPr lang="en-US" dirty="0"/>
              <a:t>, and then click </a:t>
            </a:r>
            <a:r>
              <a:rPr lang="en-US" b="1" dirty="0"/>
              <a:t>Format Background</a:t>
            </a:r>
            <a:r>
              <a:rPr lang="en-US" dirty="0"/>
              <a:t>. In the </a:t>
            </a:r>
            <a:r>
              <a:rPr lang="en-US" b="1" dirty="0"/>
              <a:t>Format Background </a:t>
            </a:r>
            <a:r>
              <a:rPr lang="en-US" dirty="0"/>
              <a:t>dialog box, click </a:t>
            </a:r>
            <a:r>
              <a:rPr lang="en-US" b="1" dirty="0"/>
              <a:t>Fill</a:t>
            </a:r>
            <a:r>
              <a:rPr lang="en-US" dirty="0"/>
              <a:t> in the left pane, select </a:t>
            </a:r>
            <a:r>
              <a:rPr lang="en-US" b="1" dirty="0"/>
              <a:t>Gradient fill</a:t>
            </a:r>
            <a:r>
              <a:rPr lang="en-US" dirty="0"/>
              <a:t> in the </a:t>
            </a:r>
            <a:r>
              <a:rPr lang="en-US" b="1" dirty="0"/>
              <a:t>Fill</a:t>
            </a:r>
            <a:r>
              <a:rPr lang="en-US" dirty="0"/>
              <a:t> pane, and then do the following:</a:t>
            </a:r>
          </a:p>
          <a:p>
            <a:pPr marL="701192" lvl="1" indent="-233730">
              <a:buFont typeface="Arial" pitchFamily="34" charset="0"/>
              <a:buChar char="•"/>
            </a:pPr>
            <a:r>
              <a:rPr lang="en-US" dirty="0"/>
              <a:t>In the </a:t>
            </a:r>
            <a:r>
              <a:rPr lang="en-US" b="1" dirty="0"/>
              <a:t>Type</a:t>
            </a:r>
            <a:r>
              <a:rPr lang="en-US" dirty="0"/>
              <a:t> list, select </a:t>
            </a:r>
            <a:r>
              <a:rPr lang="en-US" b="1" dirty="0"/>
              <a:t>Radial</a:t>
            </a:r>
            <a:r>
              <a:rPr lang="en-US" dirty="0"/>
              <a:t>.</a:t>
            </a:r>
          </a:p>
          <a:p>
            <a:pPr marL="701192" lvl="1" indent="-233730">
              <a:buFont typeface="Arial" pitchFamily="34" charset="0"/>
              <a:buChar char="•"/>
            </a:pPr>
            <a:r>
              <a:rPr lang="en-US" dirty="0"/>
              <a:t>Click the button next to </a:t>
            </a:r>
            <a:r>
              <a:rPr lang="en-US" b="1" dirty="0"/>
              <a:t>Direction</a:t>
            </a:r>
            <a:r>
              <a:rPr lang="en-US" dirty="0"/>
              <a:t>, and then click </a:t>
            </a:r>
            <a:r>
              <a:rPr lang="en-US" b="1" dirty="0"/>
              <a:t>From Center </a:t>
            </a:r>
            <a:r>
              <a:rPr lang="en-US" dirty="0"/>
              <a:t>(third option from the left).</a:t>
            </a:r>
            <a:endParaRPr lang="en-US" b="1" dirty="0"/>
          </a:p>
          <a:p>
            <a:pPr marL="701192" lvl="1" indent="-233730">
              <a:buFont typeface="Arial" pitchFamily="34" charset="0"/>
              <a:buChar char="•"/>
            </a:pPr>
            <a:r>
              <a:rPr lang="en-US" dirty="0"/>
              <a:t>Under </a:t>
            </a:r>
            <a:r>
              <a:rPr lang="en-US" b="1" dirty="0"/>
              <a:t>Gradient stops</a:t>
            </a:r>
            <a:r>
              <a:rPr lang="en-US" dirty="0"/>
              <a:t>, click </a:t>
            </a:r>
            <a:r>
              <a:rPr lang="en-US" b="1" dirty="0"/>
              <a:t>Add gradient stops</a:t>
            </a:r>
            <a:r>
              <a:rPr lang="en-US" dirty="0"/>
              <a:t> or </a:t>
            </a:r>
            <a:r>
              <a:rPr lang="en-US" b="1" dirty="0"/>
              <a:t>Remove gradient stops</a:t>
            </a:r>
            <a:r>
              <a:rPr lang="en-US" dirty="0"/>
              <a:t> until two stops appear in the slider.</a:t>
            </a:r>
          </a:p>
          <a:p>
            <a:pPr marL="233730" indent="-233730">
              <a:buFont typeface="+mj-lt"/>
              <a:buAutoNum type="arabicPeriod"/>
            </a:pPr>
            <a:r>
              <a:rPr lang="en-US" dirty="0"/>
              <a:t>Also under </a:t>
            </a:r>
            <a:r>
              <a:rPr lang="en-US" b="1" dirty="0"/>
              <a:t>Gradient stops</a:t>
            </a:r>
            <a:r>
              <a:rPr lang="en-US" dirty="0"/>
              <a:t>, customize the gradient stops as follows:</a:t>
            </a:r>
          </a:p>
          <a:p>
            <a:pPr marL="701192" lvl="1" indent="-233730">
              <a:buFont typeface="Arial" pitchFamily="34" charset="0"/>
              <a:buChar char="•"/>
            </a:pPr>
            <a:r>
              <a:rPr lang="en-US" dirty="0"/>
              <a:t>Select the first stop in the slider, and then do the following: </a:t>
            </a:r>
          </a:p>
          <a:p>
            <a:pPr marL="1168653" lvl="2" indent="-233730">
              <a:buFont typeface="Arial" pitchFamily="34" charset="0"/>
              <a:buChar char="•"/>
            </a:pPr>
            <a:r>
              <a:rPr lang="en-US" dirty="0"/>
              <a:t>In the </a:t>
            </a:r>
            <a:r>
              <a:rPr lang="en-US" b="1" dirty="0"/>
              <a:t>Position </a:t>
            </a:r>
            <a:r>
              <a:rPr lang="en-US" dirty="0"/>
              <a:t>box, enter </a:t>
            </a:r>
            <a:r>
              <a:rPr lang="en-US" b="1" dirty="0"/>
              <a:t>0%</a:t>
            </a:r>
            <a:r>
              <a:rPr lang="en-US" dirty="0"/>
              <a:t>.</a:t>
            </a:r>
          </a:p>
          <a:p>
            <a:pPr marL="1168653" lvl="2" indent="-233730">
              <a:buFont typeface="Arial" pitchFamily="34" charset="0"/>
              <a:buChar char="•"/>
            </a:pPr>
            <a:r>
              <a:rPr lang="en-US" dirty="0"/>
              <a:t>Click the button next to </a:t>
            </a:r>
            <a:r>
              <a:rPr lang="en-US" b="1" dirty="0"/>
              <a:t>Color</a:t>
            </a:r>
            <a:r>
              <a:rPr lang="en-US" dirty="0"/>
              <a:t>, and then under </a:t>
            </a:r>
            <a:r>
              <a:rPr lang="en-US" b="1" dirty="0"/>
              <a:t>Theme Colors</a:t>
            </a:r>
            <a:r>
              <a:rPr lang="en-US" dirty="0"/>
              <a:t> click </a:t>
            </a:r>
            <a:r>
              <a:rPr lang="en-US" b="1" dirty="0"/>
              <a:t>White, Background 1 </a:t>
            </a:r>
            <a:r>
              <a:rPr lang="en-US" dirty="0"/>
              <a:t>(first row, first option from the left).</a:t>
            </a:r>
          </a:p>
          <a:p>
            <a:pPr marL="1168653" lvl="2" indent="-233730">
              <a:buFont typeface="Arial" pitchFamily="34" charset="0"/>
              <a:buChar char="•"/>
            </a:pPr>
            <a:r>
              <a:rPr lang="en-US" dirty="0"/>
              <a:t>In the </a:t>
            </a:r>
            <a:r>
              <a:rPr lang="en-US" b="1" dirty="0"/>
              <a:t>Transparency</a:t>
            </a:r>
            <a:r>
              <a:rPr lang="en-US" dirty="0"/>
              <a:t> box, enter </a:t>
            </a:r>
            <a:r>
              <a:rPr lang="en-US" b="1" dirty="0"/>
              <a:t>0%</a:t>
            </a:r>
            <a:r>
              <a:rPr lang="en-US" dirty="0"/>
              <a:t>. </a:t>
            </a:r>
          </a:p>
          <a:p>
            <a:pPr marL="701192" lvl="1" indent="-233730">
              <a:buFont typeface="Arial" pitchFamily="34" charset="0"/>
              <a:buChar char="•"/>
            </a:pPr>
            <a:r>
              <a:rPr lang="en-US" dirty="0"/>
              <a:t>Select the next stop in the slider, and then do the following: </a:t>
            </a:r>
          </a:p>
          <a:p>
            <a:pPr marL="1168653" lvl="2" indent="-233730">
              <a:buFont typeface="Arial" pitchFamily="34" charset="0"/>
              <a:buChar char="•"/>
            </a:pPr>
            <a:r>
              <a:rPr lang="en-US" dirty="0"/>
              <a:t>In the </a:t>
            </a:r>
            <a:r>
              <a:rPr lang="en-US" b="1" dirty="0"/>
              <a:t>Position </a:t>
            </a:r>
            <a:r>
              <a:rPr lang="en-US" dirty="0"/>
              <a:t>box, enter </a:t>
            </a:r>
            <a:r>
              <a:rPr lang="en-US" b="1" dirty="0"/>
              <a:t>100%</a:t>
            </a:r>
            <a:r>
              <a:rPr lang="en-US" dirty="0"/>
              <a:t>.</a:t>
            </a:r>
          </a:p>
          <a:p>
            <a:pPr marL="1168653" lvl="2" indent="-233730" defTabSz="934923">
              <a:buFont typeface="Arial" pitchFamily="34" charset="0"/>
              <a:buChar char="•"/>
              <a:defRPr/>
            </a:pPr>
            <a:r>
              <a:rPr lang="en-US" dirty="0"/>
              <a:t>Click the button next to </a:t>
            </a:r>
            <a:r>
              <a:rPr lang="en-US" b="1" dirty="0"/>
              <a:t>Color</a:t>
            </a:r>
            <a:r>
              <a:rPr lang="en-US" dirty="0"/>
              <a:t>, and then under </a:t>
            </a:r>
            <a:r>
              <a:rPr lang="en-US" b="1" dirty="0"/>
              <a:t>Theme Colors</a:t>
            </a:r>
            <a:r>
              <a:rPr lang="en-US" dirty="0"/>
              <a:t> click </a:t>
            </a:r>
            <a:r>
              <a:rPr lang="en-US" b="1" dirty="0">
                <a:solidFill>
                  <a:schemeClr val="accent6"/>
                </a:solidFill>
              </a:rPr>
              <a:t>White, Background 1, Darker 35% </a:t>
            </a:r>
            <a:r>
              <a:rPr lang="en-US" dirty="0">
                <a:solidFill>
                  <a:schemeClr val="accent6"/>
                </a:solidFill>
              </a:rPr>
              <a:t>(fifth row, first option from the left).</a:t>
            </a:r>
            <a:endParaRPr lang="en-US" dirty="0"/>
          </a:p>
          <a:p>
            <a:pPr marL="1168653" lvl="2" indent="-233730">
              <a:buFont typeface="Arial" pitchFamily="34" charset="0"/>
              <a:buChar char="•"/>
            </a:pPr>
            <a:r>
              <a:rPr lang="en-US" dirty="0"/>
              <a:t>In the </a:t>
            </a:r>
            <a:r>
              <a:rPr lang="en-US" b="1" dirty="0"/>
              <a:t>Transparency</a:t>
            </a:r>
            <a:r>
              <a:rPr lang="en-US" dirty="0"/>
              <a:t> box, enter </a:t>
            </a:r>
            <a:r>
              <a:rPr lang="en-US" b="1" dirty="0"/>
              <a:t>0%</a:t>
            </a:r>
            <a:r>
              <a:rPr lang="en-US" dirty="0"/>
              <a:t>. </a:t>
            </a: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817609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64D1A4-06CD-7441-8038-862BCB543C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3411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 SELD identified 3500 school out of total 45,555 which has enrolment of around 80% of the total Sindh students.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learning from the other provinces</a:t>
            </a:r>
            <a:r>
              <a:rPr lang="en-US" sz="1200" kern="1200" dirty="0">
                <a:solidFill>
                  <a:schemeClr val="tx1"/>
                </a:solidFill>
                <a:effectLst/>
                <a:latin typeface="+mn-lt"/>
                <a:ea typeface="+mn-ea"/>
                <a:cs typeface="+mn-cs"/>
              </a:rPr>
              <a:t>, we can also highlight that WASH Clubs have been mainstreamed in Education system of Punjab and other provinces can also adopt the same to improve the governance at school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Allocation of conditional grants to School management committees for upgradation of WinS infrastructure in school in KP is another example for scaling WinS for adopting by other provinces.  </a:t>
            </a:r>
          </a:p>
          <a:p>
            <a:endParaRPr lang="en-US" dirty="0"/>
          </a:p>
        </p:txBody>
      </p:sp>
      <p:sp>
        <p:nvSpPr>
          <p:cNvPr id="4" name="Slide Number Placeholder 3"/>
          <p:cNvSpPr>
            <a:spLocks noGrp="1"/>
          </p:cNvSpPr>
          <p:nvPr>
            <p:ph type="sldNum" sz="quarter" idx="5"/>
          </p:nvPr>
        </p:nvSpPr>
        <p:spPr/>
        <p:txBody>
          <a:bodyPr/>
          <a:lstStyle/>
          <a:p>
            <a:fld id="{FB7E0163-8BB7-4766-8104-BB6BE00E034E}" type="slidenum">
              <a:rPr lang="en-US" smtClean="0"/>
              <a:t>9</a:t>
            </a:fld>
            <a:endParaRPr lang="en-US"/>
          </a:p>
        </p:txBody>
      </p:sp>
    </p:spTree>
    <p:extLst>
      <p:ext uri="{BB962C8B-B14F-4D97-AF65-F5344CB8AC3E}">
        <p14:creationId xmlns:p14="http://schemas.microsoft.com/office/powerpoint/2010/main" val="2556874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 SELD identified 3500 school out of total 45,555 which has enrolment of around 80% of the total Sindh students. </a:t>
            </a:r>
          </a:p>
        </p:txBody>
      </p:sp>
      <p:sp>
        <p:nvSpPr>
          <p:cNvPr id="4" name="Slide Number Placeholder 3"/>
          <p:cNvSpPr>
            <a:spLocks noGrp="1"/>
          </p:cNvSpPr>
          <p:nvPr>
            <p:ph type="sldNum" sz="quarter" idx="5"/>
          </p:nvPr>
        </p:nvSpPr>
        <p:spPr/>
        <p:txBody>
          <a:bodyPr/>
          <a:lstStyle/>
          <a:p>
            <a:fld id="{FB7E0163-8BB7-4766-8104-BB6BE00E034E}" type="slidenum">
              <a:rPr lang="en-US" smtClean="0"/>
              <a:t>10</a:t>
            </a:fld>
            <a:endParaRPr lang="en-US"/>
          </a:p>
        </p:txBody>
      </p:sp>
    </p:spTree>
    <p:extLst>
      <p:ext uri="{BB962C8B-B14F-4D97-AF65-F5344CB8AC3E}">
        <p14:creationId xmlns:p14="http://schemas.microsoft.com/office/powerpoint/2010/main" val="179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7545-90E0-461A-B87F-C827E0139F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75787B0C-5506-4257-B074-E415134F9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CB89EF3A-A945-4E03-A90D-C369B998674A}"/>
              </a:ext>
            </a:extLst>
          </p:cNvPr>
          <p:cNvSpPr>
            <a:spLocks noGrp="1"/>
          </p:cNvSpPr>
          <p:nvPr>
            <p:ph type="dt" sz="half" idx="10"/>
          </p:nvPr>
        </p:nvSpPr>
        <p:spPr/>
        <p:txBody>
          <a:bodyPr/>
          <a:lstStyle/>
          <a:p>
            <a:fld id="{42FFFC71-E040-4FD0-8E95-555B9C55FADC}" type="datetimeFigureOut">
              <a:rPr lang="en-SG" smtClean="0"/>
              <a:t>11/11/2019</a:t>
            </a:fld>
            <a:endParaRPr lang="en-SG"/>
          </a:p>
        </p:txBody>
      </p:sp>
      <p:sp>
        <p:nvSpPr>
          <p:cNvPr id="5" name="Footer Placeholder 4">
            <a:extLst>
              <a:ext uri="{FF2B5EF4-FFF2-40B4-BE49-F238E27FC236}">
                <a16:creationId xmlns:a16="http://schemas.microsoft.com/office/drawing/2014/main" id="{9A06308B-7D3B-4334-8A81-0CB283B0CFFD}"/>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C65403C-E4C5-4B95-8441-2D49ACD615B8}"/>
              </a:ext>
            </a:extLst>
          </p:cNvPr>
          <p:cNvSpPr>
            <a:spLocks noGrp="1"/>
          </p:cNvSpPr>
          <p:nvPr>
            <p:ph type="sldNum" sz="quarter" idx="12"/>
          </p:nvPr>
        </p:nvSpPr>
        <p:spPr/>
        <p:txBody>
          <a:bodyPr/>
          <a:lstStyle/>
          <a:p>
            <a:fld id="{D10CBB3E-7249-478B-B176-36FCCDF46292}" type="slidenum">
              <a:rPr lang="en-SG" smtClean="0"/>
              <a:t>‹#›</a:t>
            </a:fld>
            <a:endParaRPr lang="en-SG"/>
          </a:p>
        </p:txBody>
      </p:sp>
    </p:spTree>
    <p:extLst>
      <p:ext uri="{BB962C8B-B14F-4D97-AF65-F5344CB8AC3E}">
        <p14:creationId xmlns:p14="http://schemas.microsoft.com/office/powerpoint/2010/main" val="206899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4B29-9EDD-4865-80E8-510BAF9D943B}"/>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7EAD41A8-6510-41AB-B191-80ABA123DE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3A571C5-0705-4469-A88A-4E4885DE26A7}"/>
              </a:ext>
            </a:extLst>
          </p:cNvPr>
          <p:cNvSpPr>
            <a:spLocks noGrp="1"/>
          </p:cNvSpPr>
          <p:nvPr>
            <p:ph type="dt" sz="half" idx="10"/>
          </p:nvPr>
        </p:nvSpPr>
        <p:spPr/>
        <p:txBody>
          <a:bodyPr/>
          <a:lstStyle/>
          <a:p>
            <a:fld id="{42FFFC71-E040-4FD0-8E95-555B9C55FADC}" type="datetimeFigureOut">
              <a:rPr lang="en-SG" smtClean="0"/>
              <a:t>11/11/2019</a:t>
            </a:fld>
            <a:endParaRPr lang="en-SG"/>
          </a:p>
        </p:txBody>
      </p:sp>
      <p:sp>
        <p:nvSpPr>
          <p:cNvPr id="5" name="Footer Placeholder 4">
            <a:extLst>
              <a:ext uri="{FF2B5EF4-FFF2-40B4-BE49-F238E27FC236}">
                <a16:creationId xmlns:a16="http://schemas.microsoft.com/office/drawing/2014/main" id="{A5FB5113-47C9-411C-9D3A-528BF9C6DE9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5FF6F452-4269-4B2E-96CF-8996ECB06171}"/>
              </a:ext>
            </a:extLst>
          </p:cNvPr>
          <p:cNvSpPr>
            <a:spLocks noGrp="1"/>
          </p:cNvSpPr>
          <p:nvPr>
            <p:ph type="sldNum" sz="quarter" idx="12"/>
          </p:nvPr>
        </p:nvSpPr>
        <p:spPr/>
        <p:txBody>
          <a:bodyPr/>
          <a:lstStyle/>
          <a:p>
            <a:fld id="{D10CBB3E-7249-478B-B176-36FCCDF46292}" type="slidenum">
              <a:rPr lang="en-SG" smtClean="0"/>
              <a:t>‹#›</a:t>
            </a:fld>
            <a:endParaRPr lang="en-SG"/>
          </a:p>
        </p:txBody>
      </p:sp>
    </p:spTree>
    <p:extLst>
      <p:ext uri="{BB962C8B-B14F-4D97-AF65-F5344CB8AC3E}">
        <p14:creationId xmlns:p14="http://schemas.microsoft.com/office/powerpoint/2010/main" val="273489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960C50-89D9-4EFB-B41F-3F215CE281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086706A6-3776-44EF-BB8B-51F36028E3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5ADA0520-8E9B-425E-91BA-8FCAA5BA9868}"/>
              </a:ext>
            </a:extLst>
          </p:cNvPr>
          <p:cNvSpPr>
            <a:spLocks noGrp="1"/>
          </p:cNvSpPr>
          <p:nvPr>
            <p:ph type="dt" sz="half" idx="10"/>
          </p:nvPr>
        </p:nvSpPr>
        <p:spPr/>
        <p:txBody>
          <a:bodyPr/>
          <a:lstStyle/>
          <a:p>
            <a:fld id="{42FFFC71-E040-4FD0-8E95-555B9C55FADC}" type="datetimeFigureOut">
              <a:rPr lang="en-SG" smtClean="0"/>
              <a:t>11/11/2019</a:t>
            </a:fld>
            <a:endParaRPr lang="en-SG"/>
          </a:p>
        </p:txBody>
      </p:sp>
      <p:sp>
        <p:nvSpPr>
          <p:cNvPr id="5" name="Footer Placeholder 4">
            <a:extLst>
              <a:ext uri="{FF2B5EF4-FFF2-40B4-BE49-F238E27FC236}">
                <a16:creationId xmlns:a16="http://schemas.microsoft.com/office/drawing/2014/main" id="{3445DF76-8D06-44F9-B120-7510B61B729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B6E78C3-8680-49C1-90B9-C4C3D17B06A2}"/>
              </a:ext>
            </a:extLst>
          </p:cNvPr>
          <p:cNvSpPr>
            <a:spLocks noGrp="1"/>
          </p:cNvSpPr>
          <p:nvPr>
            <p:ph type="sldNum" sz="quarter" idx="12"/>
          </p:nvPr>
        </p:nvSpPr>
        <p:spPr/>
        <p:txBody>
          <a:bodyPr/>
          <a:lstStyle/>
          <a:p>
            <a:fld id="{D10CBB3E-7249-478B-B176-36FCCDF46292}" type="slidenum">
              <a:rPr lang="en-SG" smtClean="0"/>
              <a:t>‹#›</a:t>
            </a:fld>
            <a:endParaRPr lang="en-SG"/>
          </a:p>
        </p:txBody>
      </p:sp>
    </p:spTree>
    <p:extLst>
      <p:ext uri="{BB962C8B-B14F-4D97-AF65-F5344CB8AC3E}">
        <p14:creationId xmlns:p14="http://schemas.microsoft.com/office/powerpoint/2010/main" val="587670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05156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4CF4C143-2DE4-4A59-9225-C44B17F8F99F}"/>
              </a:ext>
            </a:extLst>
          </p:cNvPr>
          <p:cNvGrpSpPr/>
          <p:nvPr userDrawn="1"/>
        </p:nvGrpSpPr>
        <p:grpSpPr>
          <a:xfrm>
            <a:off x="12578642" y="2"/>
            <a:ext cx="2196697" cy="1816099"/>
            <a:chOff x="12554553" y="1"/>
            <a:chExt cx="1647523" cy="1816099"/>
          </a:xfrm>
        </p:grpSpPr>
        <p:sp>
          <p:nvSpPr>
            <p:cNvPr id="4" name="Rectangle: Folded Corner 3">
              <a:extLst>
                <a:ext uri="{FF2B5EF4-FFF2-40B4-BE49-F238E27FC236}">
                  <a16:creationId xmlns:a16="http://schemas.microsoft.com/office/drawing/2014/main" id="{F35CDF3A-32A4-4944-8471-5618C2895CD6}"/>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0C6B6273-908A-4447-8576-D3C55254554D}"/>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043496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11/11/2019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3766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238E45-FDBD-4F2C-BB1F-9C26F0FAB69B}" type="datetimeFigureOut">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ECB22D-4FC7-41F7-B492-F85919A7C1CB}" type="slidenum">
              <a:rPr lang="en-US" smtClean="0"/>
              <a:pPr/>
              <a:t>‹#›</a:t>
            </a:fld>
            <a:endParaRPr lang="en-US"/>
          </a:p>
        </p:txBody>
      </p:sp>
    </p:spTree>
    <p:extLst>
      <p:ext uri="{BB962C8B-B14F-4D97-AF65-F5344CB8AC3E}">
        <p14:creationId xmlns:p14="http://schemas.microsoft.com/office/powerpoint/2010/main" val="390106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9B9CB4-EE5F-4DE9-850C-2FBF00D1EA34}" type="datetimeFigureOut">
              <a:rPr lang="en-US" smtClean="0"/>
              <a:pPr/>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91FEB-830E-4853-A39A-F3CC9C3670A8}" type="slidenum">
              <a:rPr lang="en-US" smtClean="0"/>
              <a:pPr/>
              <a:t>‹#›</a:t>
            </a:fld>
            <a:endParaRPr lang="en-US"/>
          </a:p>
        </p:txBody>
      </p:sp>
    </p:spTree>
    <p:extLst>
      <p:ext uri="{BB962C8B-B14F-4D97-AF65-F5344CB8AC3E}">
        <p14:creationId xmlns:p14="http://schemas.microsoft.com/office/powerpoint/2010/main" val="1874831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AB898-890C-E240-A89E-318B842ACB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7D6608-3AFD-314F-9326-98DA1DEFA9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3230AD-69C7-8942-9D9F-A882E45EDC73}"/>
              </a:ext>
            </a:extLst>
          </p:cNvPr>
          <p:cNvSpPr>
            <a:spLocks noGrp="1"/>
          </p:cNvSpPr>
          <p:nvPr>
            <p:ph type="dt" sz="half" idx="10"/>
          </p:nvPr>
        </p:nvSpPr>
        <p:spPr/>
        <p:txBody>
          <a:bodyPr/>
          <a:lstStyle/>
          <a:p>
            <a:fld id="{443803C3-723A-6D45-9CC4-B1225795A405}" type="datetimeFigureOut">
              <a:rPr lang="en-US" smtClean="0"/>
              <a:pPr/>
              <a:t>11/11/2019</a:t>
            </a:fld>
            <a:endParaRPr lang="en-US"/>
          </a:p>
        </p:txBody>
      </p:sp>
      <p:sp>
        <p:nvSpPr>
          <p:cNvPr id="5" name="Footer Placeholder 4">
            <a:extLst>
              <a:ext uri="{FF2B5EF4-FFF2-40B4-BE49-F238E27FC236}">
                <a16:creationId xmlns:a16="http://schemas.microsoft.com/office/drawing/2014/main" id="{CE83A4D5-82E5-2A4B-965E-81D50DA32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0F903-02D2-2D4B-90EC-9FD4B63FE04F}"/>
              </a:ext>
            </a:extLst>
          </p:cNvPr>
          <p:cNvSpPr>
            <a:spLocks noGrp="1"/>
          </p:cNvSpPr>
          <p:nvPr>
            <p:ph type="sldNum" sz="quarter" idx="12"/>
          </p:nvPr>
        </p:nvSpPr>
        <p:spPr/>
        <p:txBody>
          <a:bodyPr/>
          <a:lstStyle/>
          <a:p>
            <a:fld id="{789644BD-EB18-384C-8096-ADD241797435}" type="slidenum">
              <a:rPr lang="en-US" smtClean="0"/>
              <a:pPr/>
              <a:t>‹#›</a:t>
            </a:fld>
            <a:endParaRPr lang="en-US"/>
          </a:p>
        </p:txBody>
      </p:sp>
    </p:spTree>
    <p:extLst>
      <p:ext uri="{BB962C8B-B14F-4D97-AF65-F5344CB8AC3E}">
        <p14:creationId xmlns:p14="http://schemas.microsoft.com/office/powerpoint/2010/main" val="3656739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85289-1F77-EB46-B8F0-133D9D922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76BC8C-389A-4647-BB8F-421BAEE175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94FE3-78FD-6F4D-84BD-F02CA87AD9FB}"/>
              </a:ext>
            </a:extLst>
          </p:cNvPr>
          <p:cNvSpPr>
            <a:spLocks noGrp="1"/>
          </p:cNvSpPr>
          <p:nvPr>
            <p:ph type="dt" sz="half" idx="10"/>
          </p:nvPr>
        </p:nvSpPr>
        <p:spPr/>
        <p:txBody>
          <a:bodyPr/>
          <a:lstStyle/>
          <a:p>
            <a:fld id="{443803C3-723A-6D45-9CC4-B1225795A405}" type="datetimeFigureOut">
              <a:rPr lang="en-US" smtClean="0"/>
              <a:pPr/>
              <a:t>11/11/2019</a:t>
            </a:fld>
            <a:endParaRPr lang="en-US"/>
          </a:p>
        </p:txBody>
      </p:sp>
      <p:sp>
        <p:nvSpPr>
          <p:cNvPr id="5" name="Footer Placeholder 4">
            <a:extLst>
              <a:ext uri="{FF2B5EF4-FFF2-40B4-BE49-F238E27FC236}">
                <a16:creationId xmlns:a16="http://schemas.microsoft.com/office/drawing/2014/main" id="{37A9B739-E17E-A84F-AD74-6F2C009C7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E668D-312E-9A42-B01A-1964C14E14B8}"/>
              </a:ext>
            </a:extLst>
          </p:cNvPr>
          <p:cNvSpPr>
            <a:spLocks noGrp="1"/>
          </p:cNvSpPr>
          <p:nvPr>
            <p:ph type="sldNum" sz="quarter" idx="12"/>
          </p:nvPr>
        </p:nvSpPr>
        <p:spPr/>
        <p:txBody>
          <a:bodyPr/>
          <a:lstStyle/>
          <a:p>
            <a:fld id="{789644BD-EB18-384C-8096-ADD241797435}" type="slidenum">
              <a:rPr lang="en-US" smtClean="0"/>
              <a:pPr/>
              <a:t>‹#›</a:t>
            </a:fld>
            <a:endParaRPr lang="en-US"/>
          </a:p>
        </p:txBody>
      </p:sp>
    </p:spTree>
    <p:extLst>
      <p:ext uri="{BB962C8B-B14F-4D97-AF65-F5344CB8AC3E}">
        <p14:creationId xmlns:p14="http://schemas.microsoft.com/office/powerpoint/2010/main" val="1865058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426A7-3903-5448-AA33-AD7EA576B0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16A463-ACE6-6242-8FA3-39695244A9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BA6C72-6C50-7344-BDD3-A400A736F077}"/>
              </a:ext>
            </a:extLst>
          </p:cNvPr>
          <p:cNvSpPr>
            <a:spLocks noGrp="1"/>
          </p:cNvSpPr>
          <p:nvPr>
            <p:ph type="dt" sz="half" idx="10"/>
          </p:nvPr>
        </p:nvSpPr>
        <p:spPr/>
        <p:txBody>
          <a:bodyPr/>
          <a:lstStyle/>
          <a:p>
            <a:fld id="{443803C3-723A-6D45-9CC4-B1225795A405}" type="datetimeFigureOut">
              <a:rPr lang="en-US" smtClean="0"/>
              <a:pPr/>
              <a:t>11/11/2019</a:t>
            </a:fld>
            <a:endParaRPr lang="en-US"/>
          </a:p>
        </p:txBody>
      </p:sp>
      <p:sp>
        <p:nvSpPr>
          <p:cNvPr id="5" name="Footer Placeholder 4">
            <a:extLst>
              <a:ext uri="{FF2B5EF4-FFF2-40B4-BE49-F238E27FC236}">
                <a16:creationId xmlns:a16="http://schemas.microsoft.com/office/drawing/2014/main" id="{F618467F-4A7B-064F-9BE0-D616AC2F7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BB172-E235-A94F-A0F6-5F7ADD6A8BBA}"/>
              </a:ext>
            </a:extLst>
          </p:cNvPr>
          <p:cNvSpPr>
            <a:spLocks noGrp="1"/>
          </p:cNvSpPr>
          <p:nvPr>
            <p:ph type="sldNum" sz="quarter" idx="12"/>
          </p:nvPr>
        </p:nvSpPr>
        <p:spPr/>
        <p:txBody>
          <a:bodyPr/>
          <a:lstStyle/>
          <a:p>
            <a:fld id="{789644BD-EB18-384C-8096-ADD241797435}" type="slidenum">
              <a:rPr lang="en-US" smtClean="0"/>
              <a:pPr/>
              <a:t>‹#›</a:t>
            </a:fld>
            <a:endParaRPr lang="en-US"/>
          </a:p>
        </p:txBody>
      </p:sp>
    </p:spTree>
    <p:extLst>
      <p:ext uri="{BB962C8B-B14F-4D97-AF65-F5344CB8AC3E}">
        <p14:creationId xmlns:p14="http://schemas.microsoft.com/office/powerpoint/2010/main" val="2827352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E7611-E734-CF45-A66D-6D96B1CA32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01D71E-954A-564B-B3C4-3A9D244194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71436B-BF8B-4C42-A8F5-960B60CC735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51CE1C-0EF0-4C43-9394-8EC31F5A6CB5}"/>
              </a:ext>
            </a:extLst>
          </p:cNvPr>
          <p:cNvSpPr>
            <a:spLocks noGrp="1"/>
          </p:cNvSpPr>
          <p:nvPr>
            <p:ph type="dt" sz="half" idx="10"/>
          </p:nvPr>
        </p:nvSpPr>
        <p:spPr/>
        <p:txBody>
          <a:bodyPr/>
          <a:lstStyle/>
          <a:p>
            <a:fld id="{443803C3-723A-6D45-9CC4-B1225795A405}" type="datetimeFigureOut">
              <a:rPr lang="en-US" smtClean="0"/>
              <a:pPr/>
              <a:t>11/11/2019</a:t>
            </a:fld>
            <a:endParaRPr lang="en-US"/>
          </a:p>
        </p:txBody>
      </p:sp>
      <p:sp>
        <p:nvSpPr>
          <p:cNvPr id="6" name="Footer Placeholder 5">
            <a:extLst>
              <a:ext uri="{FF2B5EF4-FFF2-40B4-BE49-F238E27FC236}">
                <a16:creationId xmlns:a16="http://schemas.microsoft.com/office/drawing/2014/main" id="{F53F074E-8456-8046-AB00-4C09B376D5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612E0-7C49-9F43-8BB5-42D478E554AD}"/>
              </a:ext>
            </a:extLst>
          </p:cNvPr>
          <p:cNvSpPr>
            <a:spLocks noGrp="1"/>
          </p:cNvSpPr>
          <p:nvPr>
            <p:ph type="sldNum" sz="quarter" idx="12"/>
          </p:nvPr>
        </p:nvSpPr>
        <p:spPr/>
        <p:txBody>
          <a:bodyPr/>
          <a:lstStyle/>
          <a:p>
            <a:fld id="{789644BD-EB18-384C-8096-ADD241797435}" type="slidenum">
              <a:rPr lang="en-US" smtClean="0"/>
              <a:pPr/>
              <a:t>‹#›</a:t>
            </a:fld>
            <a:endParaRPr lang="en-US"/>
          </a:p>
        </p:txBody>
      </p:sp>
    </p:spTree>
    <p:extLst>
      <p:ext uri="{BB962C8B-B14F-4D97-AF65-F5344CB8AC3E}">
        <p14:creationId xmlns:p14="http://schemas.microsoft.com/office/powerpoint/2010/main" val="280028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097B-64D4-4BAF-BE50-CBE644392ADA}"/>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10787D0F-5EC6-46C2-829F-ACC0939AAA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6A4C256-2EA0-4579-B493-0FC0CAE62BBC}"/>
              </a:ext>
            </a:extLst>
          </p:cNvPr>
          <p:cNvSpPr>
            <a:spLocks noGrp="1"/>
          </p:cNvSpPr>
          <p:nvPr>
            <p:ph type="dt" sz="half" idx="10"/>
          </p:nvPr>
        </p:nvSpPr>
        <p:spPr/>
        <p:txBody>
          <a:bodyPr/>
          <a:lstStyle/>
          <a:p>
            <a:fld id="{42FFFC71-E040-4FD0-8E95-555B9C55FADC}" type="datetimeFigureOut">
              <a:rPr lang="en-SG" smtClean="0"/>
              <a:t>11/11/2019</a:t>
            </a:fld>
            <a:endParaRPr lang="en-SG"/>
          </a:p>
        </p:txBody>
      </p:sp>
      <p:sp>
        <p:nvSpPr>
          <p:cNvPr id="5" name="Footer Placeholder 4">
            <a:extLst>
              <a:ext uri="{FF2B5EF4-FFF2-40B4-BE49-F238E27FC236}">
                <a16:creationId xmlns:a16="http://schemas.microsoft.com/office/drawing/2014/main" id="{F71C0C79-C9FB-4625-B57E-4E2FCDE7226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2D5B835-B4B9-4469-AA08-4241EE60A454}"/>
              </a:ext>
            </a:extLst>
          </p:cNvPr>
          <p:cNvSpPr>
            <a:spLocks noGrp="1"/>
          </p:cNvSpPr>
          <p:nvPr>
            <p:ph type="sldNum" sz="quarter" idx="12"/>
          </p:nvPr>
        </p:nvSpPr>
        <p:spPr/>
        <p:txBody>
          <a:bodyPr/>
          <a:lstStyle/>
          <a:p>
            <a:fld id="{D10CBB3E-7249-478B-B176-36FCCDF46292}" type="slidenum">
              <a:rPr lang="en-SG" smtClean="0"/>
              <a:t>‹#›</a:t>
            </a:fld>
            <a:endParaRPr lang="en-SG"/>
          </a:p>
        </p:txBody>
      </p:sp>
    </p:spTree>
    <p:extLst>
      <p:ext uri="{BB962C8B-B14F-4D97-AF65-F5344CB8AC3E}">
        <p14:creationId xmlns:p14="http://schemas.microsoft.com/office/powerpoint/2010/main" val="371207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5A5B-9E4F-5F48-9591-E7215A98C3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86E569-7604-014F-BF3F-88B150CF34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BEFABE-4D18-494B-9028-CF04EB4E06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CA7EB6-4B71-A34C-8819-6C0D76015C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9D51172-B87C-E243-B704-98502DDBB44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AE78CF-C5F7-FB49-8CE1-D7EFFDC2DFE4}"/>
              </a:ext>
            </a:extLst>
          </p:cNvPr>
          <p:cNvSpPr>
            <a:spLocks noGrp="1"/>
          </p:cNvSpPr>
          <p:nvPr>
            <p:ph type="dt" sz="half" idx="10"/>
          </p:nvPr>
        </p:nvSpPr>
        <p:spPr/>
        <p:txBody>
          <a:bodyPr/>
          <a:lstStyle/>
          <a:p>
            <a:fld id="{443803C3-723A-6D45-9CC4-B1225795A405}" type="datetimeFigureOut">
              <a:rPr lang="en-US" smtClean="0"/>
              <a:pPr/>
              <a:t>11/11/2019</a:t>
            </a:fld>
            <a:endParaRPr lang="en-US"/>
          </a:p>
        </p:txBody>
      </p:sp>
      <p:sp>
        <p:nvSpPr>
          <p:cNvPr id="8" name="Footer Placeholder 7">
            <a:extLst>
              <a:ext uri="{FF2B5EF4-FFF2-40B4-BE49-F238E27FC236}">
                <a16:creationId xmlns:a16="http://schemas.microsoft.com/office/drawing/2014/main" id="{B76244C4-BACC-3144-B09B-52AA6D72BF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B789FC-42ED-EB4C-9C49-75B023B50A0B}"/>
              </a:ext>
            </a:extLst>
          </p:cNvPr>
          <p:cNvSpPr>
            <a:spLocks noGrp="1"/>
          </p:cNvSpPr>
          <p:nvPr>
            <p:ph type="sldNum" sz="quarter" idx="12"/>
          </p:nvPr>
        </p:nvSpPr>
        <p:spPr/>
        <p:txBody>
          <a:bodyPr/>
          <a:lstStyle/>
          <a:p>
            <a:fld id="{789644BD-EB18-384C-8096-ADD241797435}" type="slidenum">
              <a:rPr lang="en-US" smtClean="0"/>
              <a:pPr/>
              <a:t>‹#›</a:t>
            </a:fld>
            <a:endParaRPr lang="en-US"/>
          </a:p>
        </p:txBody>
      </p:sp>
    </p:spTree>
    <p:extLst>
      <p:ext uri="{BB962C8B-B14F-4D97-AF65-F5344CB8AC3E}">
        <p14:creationId xmlns:p14="http://schemas.microsoft.com/office/powerpoint/2010/main" val="1292279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EB7D-CC59-8B4C-B898-513A1501F5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7B1E73-E201-3A49-83C0-85B7C4EC4046}"/>
              </a:ext>
            </a:extLst>
          </p:cNvPr>
          <p:cNvSpPr>
            <a:spLocks noGrp="1"/>
          </p:cNvSpPr>
          <p:nvPr>
            <p:ph type="dt" sz="half" idx="10"/>
          </p:nvPr>
        </p:nvSpPr>
        <p:spPr/>
        <p:txBody>
          <a:bodyPr/>
          <a:lstStyle/>
          <a:p>
            <a:fld id="{443803C3-723A-6D45-9CC4-B1225795A405}" type="datetimeFigureOut">
              <a:rPr lang="en-US" smtClean="0"/>
              <a:pPr/>
              <a:t>11/11/2019</a:t>
            </a:fld>
            <a:endParaRPr lang="en-US"/>
          </a:p>
        </p:txBody>
      </p:sp>
      <p:sp>
        <p:nvSpPr>
          <p:cNvPr id="4" name="Footer Placeholder 3">
            <a:extLst>
              <a:ext uri="{FF2B5EF4-FFF2-40B4-BE49-F238E27FC236}">
                <a16:creationId xmlns:a16="http://schemas.microsoft.com/office/drawing/2014/main" id="{158D8D5C-E159-4544-9315-A7CB9D3FAB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D61628-4C5E-0146-B813-39A32FF3ED15}"/>
              </a:ext>
            </a:extLst>
          </p:cNvPr>
          <p:cNvSpPr>
            <a:spLocks noGrp="1"/>
          </p:cNvSpPr>
          <p:nvPr>
            <p:ph type="sldNum" sz="quarter" idx="12"/>
          </p:nvPr>
        </p:nvSpPr>
        <p:spPr/>
        <p:txBody>
          <a:bodyPr/>
          <a:lstStyle/>
          <a:p>
            <a:fld id="{789644BD-EB18-384C-8096-ADD241797435}" type="slidenum">
              <a:rPr lang="en-US" smtClean="0"/>
              <a:pPr/>
              <a:t>‹#›</a:t>
            </a:fld>
            <a:endParaRPr lang="en-US"/>
          </a:p>
        </p:txBody>
      </p:sp>
    </p:spTree>
    <p:extLst>
      <p:ext uri="{BB962C8B-B14F-4D97-AF65-F5344CB8AC3E}">
        <p14:creationId xmlns:p14="http://schemas.microsoft.com/office/powerpoint/2010/main" val="1314678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3CDA5F-98F7-5746-9F65-AA5C7F06D69C}"/>
              </a:ext>
            </a:extLst>
          </p:cNvPr>
          <p:cNvSpPr>
            <a:spLocks noGrp="1"/>
          </p:cNvSpPr>
          <p:nvPr>
            <p:ph type="dt" sz="half" idx="10"/>
          </p:nvPr>
        </p:nvSpPr>
        <p:spPr/>
        <p:txBody>
          <a:bodyPr/>
          <a:lstStyle/>
          <a:p>
            <a:fld id="{443803C3-723A-6D45-9CC4-B1225795A405}" type="datetimeFigureOut">
              <a:rPr lang="en-US" smtClean="0"/>
              <a:pPr/>
              <a:t>11/11/2019</a:t>
            </a:fld>
            <a:endParaRPr lang="en-US"/>
          </a:p>
        </p:txBody>
      </p:sp>
      <p:sp>
        <p:nvSpPr>
          <p:cNvPr id="3" name="Footer Placeholder 2">
            <a:extLst>
              <a:ext uri="{FF2B5EF4-FFF2-40B4-BE49-F238E27FC236}">
                <a16:creationId xmlns:a16="http://schemas.microsoft.com/office/drawing/2014/main" id="{C038974E-DD92-F94C-ADC8-0F7648C263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224A26-2064-4F4C-B061-0C56626D506A}"/>
              </a:ext>
            </a:extLst>
          </p:cNvPr>
          <p:cNvSpPr>
            <a:spLocks noGrp="1"/>
          </p:cNvSpPr>
          <p:nvPr>
            <p:ph type="sldNum" sz="quarter" idx="12"/>
          </p:nvPr>
        </p:nvSpPr>
        <p:spPr/>
        <p:txBody>
          <a:bodyPr/>
          <a:lstStyle/>
          <a:p>
            <a:fld id="{789644BD-EB18-384C-8096-ADD241797435}" type="slidenum">
              <a:rPr lang="en-US" smtClean="0"/>
              <a:pPr/>
              <a:t>‹#›</a:t>
            </a:fld>
            <a:endParaRPr lang="en-US"/>
          </a:p>
        </p:txBody>
      </p:sp>
    </p:spTree>
    <p:extLst>
      <p:ext uri="{BB962C8B-B14F-4D97-AF65-F5344CB8AC3E}">
        <p14:creationId xmlns:p14="http://schemas.microsoft.com/office/powerpoint/2010/main" val="1014408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9DFD7-C36D-6B49-ADE3-FE28BB462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ADB507-9294-6A46-91AF-E21BFCF415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5BB469-3B7D-5547-8229-BD1B10668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4363BA-3D9B-6549-B9A4-BAF7A7132F9F}"/>
              </a:ext>
            </a:extLst>
          </p:cNvPr>
          <p:cNvSpPr>
            <a:spLocks noGrp="1"/>
          </p:cNvSpPr>
          <p:nvPr>
            <p:ph type="dt" sz="half" idx="10"/>
          </p:nvPr>
        </p:nvSpPr>
        <p:spPr/>
        <p:txBody>
          <a:bodyPr/>
          <a:lstStyle/>
          <a:p>
            <a:fld id="{443803C3-723A-6D45-9CC4-B1225795A405}" type="datetimeFigureOut">
              <a:rPr lang="en-US" smtClean="0"/>
              <a:pPr/>
              <a:t>11/11/2019</a:t>
            </a:fld>
            <a:endParaRPr lang="en-US"/>
          </a:p>
        </p:txBody>
      </p:sp>
      <p:sp>
        <p:nvSpPr>
          <p:cNvPr id="6" name="Footer Placeholder 5">
            <a:extLst>
              <a:ext uri="{FF2B5EF4-FFF2-40B4-BE49-F238E27FC236}">
                <a16:creationId xmlns:a16="http://schemas.microsoft.com/office/drawing/2014/main" id="{A49C8522-EE4F-DF49-993C-007C2353CA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94099-71BD-B440-BE71-15A7DE7B04B7}"/>
              </a:ext>
            </a:extLst>
          </p:cNvPr>
          <p:cNvSpPr>
            <a:spLocks noGrp="1"/>
          </p:cNvSpPr>
          <p:nvPr>
            <p:ph type="sldNum" sz="quarter" idx="12"/>
          </p:nvPr>
        </p:nvSpPr>
        <p:spPr/>
        <p:txBody>
          <a:bodyPr/>
          <a:lstStyle/>
          <a:p>
            <a:fld id="{789644BD-EB18-384C-8096-ADD241797435}" type="slidenum">
              <a:rPr lang="en-US" smtClean="0"/>
              <a:pPr/>
              <a:t>‹#›</a:t>
            </a:fld>
            <a:endParaRPr lang="en-US"/>
          </a:p>
        </p:txBody>
      </p:sp>
    </p:spTree>
    <p:extLst>
      <p:ext uri="{BB962C8B-B14F-4D97-AF65-F5344CB8AC3E}">
        <p14:creationId xmlns:p14="http://schemas.microsoft.com/office/powerpoint/2010/main" val="1867056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97271-90EE-6544-9ADA-1E6805B6F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650DF2-60F1-6940-8CD8-D26BDE7480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9F17BA-E7B1-744D-8986-FD7EC3183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14BA24-5187-904F-9732-7AD6A3D9F771}"/>
              </a:ext>
            </a:extLst>
          </p:cNvPr>
          <p:cNvSpPr>
            <a:spLocks noGrp="1"/>
          </p:cNvSpPr>
          <p:nvPr>
            <p:ph type="dt" sz="half" idx="10"/>
          </p:nvPr>
        </p:nvSpPr>
        <p:spPr/>
        <p:txBody>
          <a:bodyPr/>
          <a:lstStyle/>
          <a:p>
            <a:fld id="{443803C3-723A-6D45-9CC4-B1225795A405}" type="datetimeFigureOut">
              <a:rPr lang="en-US" smtClean="0"/>
              <a:pPr/>
              <a:t>11/11/2019</a:t>
            </a:fld>
            <a:endParaRPr lang="en-US"/>
          </a:p>
        </p:txBody>
      </p:sp>
      <p:sp>
        <p:nvSpPr>
          <p:cNvPr id="6" name="Footer Placeholder 5">
            <a:extLst>
              <a:ext uri="{FF2B5EF4-FFF2-40B4-BE49-F238E27FC236}">
                <a16:creationId xmlns:a16="http://schemas.microsoft.com/office/drawing/2014/main" id="{CBBE6136-140D-D44C-9D9A-DB6F6FEA9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4AC86-4954-FF47-B751-8AB839CE3EFA}"/>
              </a:ext>
            </a:extLst>
          </p:cNvPr>
          <p:cNvSpPr>
            <a:spLocks noGrp="1"/>
          </p:cNvSpPr>
          <p:nvPr>
            <p:ph type="sldNum" sz="quarter" idx="12"/>
          </p:nvPr>
        </p:nvSpPr>
        <p:spPr/>
        <p:txBody>
          <a:bodyPr/>
          <a:lstStyle/>
          <a:p>
            <a:fld id="{789644BD-EB18-384C-8096-ADD241797435}" type="slidenum">
              <a:rPr lang="en-US" smtClean="0"/>
              <a:pPr/>
              <a:t>‹#›</a:t>
            </a:fld>
            <a:endParaRPr lang="en-US"/>
          </a:p>
        </p:txBody>
      </p:sp>
    </p:spTree>
    <p:extLst>
      <p:ext uri="{BB962C8B-B14F-4D97-AF65-F5344CB8AC3E}">
        <p14:creationId xmlns:p14="http://schemas.microsoft.com/office/powerpoint/2010/main" val="3757394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586B2-6977-F740-B76A-FF6DB9EE5A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B8F7BB-A01A-E14C-A1BF-CEB82C5396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FE213-6DAE-9944-8CFD-5BF2A7348D62}"/>
              </a:ext>
            </a:extLst>
          </p:cNvPr>
          <p:cNvSpPr>
            <a:spLocks noGrp="1"/>
          </p:cNvSpPr>
          <p:nvPr>
            <p:ph type="dt" sz="half" idx="10"/>
          </p:nvPr>
        </p:nvSpPr>
        <p:spPr/>
        <p:txBody>
          <a:bodyPr/>
          <a:lstStyle/>
          <a:p>
            <a:fld id="{443803C3-723A-6D45-9CC4-B1225795A405}" type="datetimeFigureOut">
              <a:rPr lang="en-US" smtClean="0"/>
              <a:pPr/>
              <a:t>11/11/2019</a:t>
            </a:fld>
            <a:endParaRPr lang="en-US"/>
          </a:p>
        </p:txBody>
      </p:sp>
      <p:sp>
        <p:nvSpPr>
          <p:cNvPr id="5" name="Footer Placeholder 4">
            <a:extLst>
              <a:ext uri="{FF2B5EF4-FFF2-40B4-BE49-F238E27FC236}">
                <a16:creationId xmlns:a16="http://schemas.microsoft.com/office/drawing/2014/main" id="{0F89B23E-BA16-BA4F-BF8D-CC94130DB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B391A-50A9-F14F-90AE-70EDA6D38B56}"/>
              </a:ext>
            </a:extLst>
          </p:cNvPr>
          <p:cNvSpPr>
            <a:spLocks noGrp="1"/>
          </p:cNvSpPr>
          <p:nvPr>
            <p:ph type="sldNum" sz="quarter" idx="12"/>
          </p:nvPr>
        </p:nvSpPr>
        <p:spPr/>
        <p:txBody>
          <a:bodyPr/>
          <a:lstStyle/>
          <a:p>
            <a:fld id="{789644BD-EB18-384C-8096-ADD241797435}" type="slidenum">
              <a:rPr lang="en-US" smtClean="0"/>
              <a:pPr/>
              <a:t>‹#›</a:t>
            </a:fld>
            <a:endParaRPr lang="en-US"/>
          </a:p>
        </p:txBody>
      </p:sp>
    </p:spTree>
    <p:extLst>
      <p:ext uri="{BB962C8B-B14F-4D97-AF65-F5344CB8AC3E}">
        <p14:creationId xmlns:p14="http://schemas.microsoft.com/office/powerpoint/2010/main" val="3561346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AC8E48-09C2-D84B-9B8B-3786DA6305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1F74C-59F8-D747-82B6-A235412F18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4F620-6C27-664B-895F-1205238DAE03}"/>
              </a:ext>
            </a:extLst>
          </p:cNvPr>
          <p:cNvSpPr>
            <a:spLocks noGrp="1"/>
          </p:cNvSpPr>
          <p:nvPr>
            <p:ph type="dt" sz="half" idx="10"/>
          </p:nvPr>
        </p:nvSpPr>
        <p:spPr/>
        <p:txBody>
          <a:bodyPr/>
          <a:lstStyle/>
          <a:p>
            <a:fld id="{443803C3-723A-6D45-9CC4-B1225795A405}" type="datetimeFigureOut">
              <a:rPr lang="en-US" smtClean="0"/>
              <a:pPr/>
              <a:t>11/11/2019</a:t>
            </a:fld>
            <a:endParaRPr lang="en-US"/>
          </a:p>
        </p:txBody>
      </p:sp>
      <p:sp>
        <p:nvSpPr>
          <p:cNvPr id="5" name="Footer Placeholder 4">
            <a:extLst>
              <a:ext uri="{FF2B5EF4-FFF2-40B4-BE49-F238E27FC236}">
                <a16:creationId xmlns:a16="http://schemas.microsoft.com/office/drawing/2014/main" id="{F20E154E-9B72-5F4C-802F-34BAD6FA4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574C4-3CA6-9549-8944-637BC395BF5F}"/>
              </a:ext>
            </a:extLst>
          </p:cNvPr>
          <p:cNvSpPr>
            <a:spLocks noGrp="1"/>
          </p:cNvSpPr>
          <p:nvPr>
            <p:ph type="sldNum" sz="quarter" idx="12"/>
          </p:nvPr>
        </p:nvSpPr>
        <p:spPr/>
        <p:txBody>
          <a:bodyPr/>
          <a:lstStyle/>
          <a:p>
            <a:fld id="{789644BD-EB18-384C-8096-ADD241797435}" type="slidenum">
              <a:rPr lang="en-US" smtClean="0"/>
              <a:pPr/>
              <a:t>‹#›</a:t>
            </a:fld>
            <a:endParaRPr lang="en-US"/>
          </a:p>
        </p:txBody>
      </p:sp>
    </p:spTree>
    <p:extLst>
      <p:ext uri="{BB962C8B-B14F-4D97-AF65-F5344CB8AC3E}">
        <p14:creationId xmlns:p14="http://schemas.microsoft.com/office/powerpoint/2010/main" val="418122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C694-2DAC-4DE0-8F03-27CDD44184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95AD73E5-A9B2-417D-A931-275AF99F8A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737B4-3BD0-48B2-B292-70CD9787A694}"/>
              </a:ext>
            </a:extLst>
          </p:cNvPr>
          <p:cNvSpPr>
            <a:spLocks noGrp="1"/>
          </p:cNvSpPr>
          <p:nvPr>
            <p:ph type="dt" sz="half" idx="10"/>
          </p:nvPr>
        </p:nvSpPr>
        <p:spPr/>
        <p:txBody>
          <a:bodyPr/>
          <a:lstStyle/>
          <a:p>
            <a:fld id="{42FFFC71-E040-4FD0-8E95-555B9C55FADC}" type="datetimeFigureOut">
              <a:rPr lang="en-SG" smtClean="0"/>
              <a:t>11/11/2019</a:t>
            </a:fld>
            <a:endParaRPr lang="en-SG"/>
          </a:p>
        </p:txBody>
      </p:sp>
      <p:sp>
        <p:nvSpPr>
          <p:cNvPr id="5" name="Footer Placeholder 4">
            <a:extLst>
              <a:ext uri="{FF2B5EF4-FFF2-40B4-BE49-F238E27FC236}">
                <a16:creationId xmlns:a16="http://schemas.microsoft.com/office/drawing/2014/main" id="{EEA9F88F-5D22-45E7-A6C9-236C3ECA6E1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1B28968-8E05-48A2-B75C-80EFEAA9F398}"/>
              </a:ext>
            </a:extLst>
          </p:cNvPr>
          <p:cNvSpPr>
            <a:spLocks noGrp="1"/>
          </p:cNvSpPr>
          <p:nvPr>
            <p:ph type="sldNum" sz="quarter" idx="12"/>
          </p:nvPr>
        </p:nvSpPr>
        <p:spPr/>
        <p:txBody>
          <a:bodyPr/>
          <a:lstStyle/>
          <a:p>
            <a:fld id="{D10CBB3E-7249-478B-B176-36FCCDF46292}" type="slidenum">
              <a:rPr lang="en-SG" smtClean="0"/>
              <a:t>‹#›</a:t>
            </a:fld>
            <a:endParaRPr lang="en-SG"/>
          </a:p>
        </p:txBody>
      </p:sp>
    </p:spTree>
    <p:extLst>
      <p:ext uri="{BB962C8B-B14F-4D97-AF65-F5344CB8AC3E}">
        <p14:creationId xmlns:p14="http://schemas.microsoft.com/office/powerpoint/2010/main" val="425204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09D2-BF79-4526-A68C-7AC823EBD3C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B4A5E14B-62D1-48BA-BC44-B6C1F12BF3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8D6DA308-23E0-4889-A809-B6F9F63D9F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66622811-1B16-4B99-8485-39BC88B16E32}"/>
              </a:ext>
            </a:extLst>
          </p:cNvPr>
          <p:cNvSpPr>
            <a:spLocks noGrp="1"/>
          </p:cNvSpPr>
          <p:nvPr>
            <p:ph type="dt" sz="half" idx="10"/>
          </p:nvPr>
        </p:nvSpPr>
        <p:spPr/>
        <p:txBody>
          <a:bodyPr/>
          <a:lstStyle/>
          <a:p>
            <a:fld id="{42FFFC71-E040-4FD0-8E95-555B9C55FADC}" type="datetimeFigureOut">
              <a:rPr lang="en-SG" smtClean="0"/>
              <a:t>11/11/2019</a:t>
            </a:fld>
            <a:endParaRPr lang="en-SG"/>
          </a:p>
        </p:txBody>
      </p:sp>
      <p:sp>
        <p:nvSpPr>
          <p:cNvPr id="6" name="Footer Placeholder 5">
            <a:extLst>
              <a:ext uri="{FF2B5EF4-FFF2-40B4-BE49-F238E27FC236}">
                <a16:creationId xmlns:a16="http://schemas.microsoft.com/office/drawing/2014/main" id="{B0A56DA4-BB2E-4A3D-8711-3A8BDB880DE8}"/>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4113E3DD-71F0-4CBC-BFC7-229E93A64589}"/>
              </a:ext>
            </a:extLst>
          </p:cNvPr>
          <p:cNvSpPr>
            <a:spLocks noGrp="1"/>
          </p:cNvSpPr>
          <p:nvPr>
            <p:ph type="sldNum" sz="quarter" idx="12"/>
          </p:nvPr>
        </p:nvSpPr>
        <p:spPr/>
        <p:txBody>
          <a:bodyPr/>
          <a:lstStyle/>
          <a:p>
            <a:fld id="{D10CBB3E-7249-478B-B176-36FCCDF46292}" type="slidenum">
              <a:rPr lang="en-SG" smtClean="0"/>
              <a:t>‹#›</a:t>
            </a:fld>
            <a:endParaRPr lang="en-SG"/>
          </a:p>
        </p:txBody>
      </p:sp>
    </p:spTree>
    <p:extLst>
      <p:ext uri="{BB962C8B-B14F-4D97-AF65-F5344CB8AC3E}">
        <p14:creationId xmlns:p14="http://schemas.microsoft.com/office/powerpoint/2010/main" val="125581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DECF-1B43-45A6-A5E1-5FA3CD45636B}"/>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86788444-4B38-4A1C-821E-0FEA22F00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71D8F-6DC3-429E-897F-95F0AB462E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B0FE92AD-4D04-4280-9D1F-ADCC6B7ADF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298D8D-4430-4723-AEC2-BB43DBDF4F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E8D74A22-904B-456C-8CC8-38A5D02D94A1}"/>
              </a:ext>
            </a:extLst>
          </p:cNvPr>
          <p:cNvSpPr>
            <a:spLocks noGrp="1"/>
          </p:cNvSpPr>
          <p:nvPr>
            <p:ph type="dt" sz="half" idx="10"/>
          </p:nvPr>
        </p:nvSpPr>
        <p:spPr/>
        <p:txBody>
          <a:bodyPr/>
          <a:lstStyle/>
          <a:p>
            <a:fld id="{42FFFC71-E040-4FD0-8E95-555B9C55FADC}" type="datetimeFigureOut">
              <a:rPr lang="en-SG" smtClean="0"/>
              <a:t>11/11/2019</a:t>
            </a:fld>
            <a:endParaRPr lang="en-SG"/>
          </a:p>
        </p:txBody>
      </p:sp>
      <p:sp>
        <p:nvSpPr>
          <p:cNvPr id="8" name="Footer Placeholder 7">
            <a:extLst>
              <a:ext uri="{FF2B5EF4-FFF2-40B4-BE49-F238E27FC236}">
                <a16:creationId xmlns:a16="http://schemas.microsoft.com/office/drawing/2014/main" id="{E460DC5F-34A1-42E0-9AF6-0ED1A1451F0A}"/>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0C2CEE77-A684-4021-AB0A-A5405151C909}"/>
              </a:ext>
            </a:extLst>
          </p:cNvPr>
          <p:cNvSpPr>
            <a:spLocks noGrp="1"/>
          </p:cNvSpPr>
          <p:nvPr>
            <p:ph type="sldNum" sz="quarter" idx="12"/>
          </p:nvPr>
        </p:nvSpPr>
        <p:spPr/>
        <p:txBody>
          <a:bodyPr/>
          <a:lstStyle/>
          <a:p>
            <a:fld id="{D10CBB3E-7249-478B-B176-36FCCDF46292}" type="slidenum">
              <a:rPr lang="en-SG" smtClean="0"/>
              <a:t>‹#›</a:t>
            </a:fld>
            <a:endParaRPr lang="en-SG"/>
          </a:p>
        </p:txBody>
      </p:sp>
    </p:spTree>
    <p:extLst>
      <p:ext uri="{BB962C8B-B14F-4D97-AF65-F5344CB8AC3E}">
        <p14:creationId xmlns:p14="http://schemas.microsoft.com/office/powerpoint/2010/main" val="369741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66A8A-D4B0-41A8-8860-B278B045833C}"/>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8BE0F803-943C-4034-B89E-E465CF922F20}"/>
              </a:ext>
            </a:extLst>
          </p:cNvPr>
          <p:cNvSpPr>
            <a:spLocks noGrp="1"/>
          </p:cNvSpPr>
          <p:nvPr>
            <p:ph type="dt" sz="half" idx="10"/>
          </p:nvPr>
        </p:nvSpPr>
        <p:spPr/>
        <p:txBody>
          <a:bodyPr/>
          <a:lstStyle/>
          <a:p>
            <a:fld id="{42FFFC71-E040-4FD0-8E95-555B9C55FADC}" type="datetimeFigureOut">
              <a:rPr lang="en-SG" smtClean="0"/>
              <a:t>11/11/2019</a:t>
            </a:fld>
            <a:endParaRPr lang="en-SG"/>
          </a:p>
        </p:txBody>
      </p:sp>
      <p:sp>
        <p:nvSpPr>
          <p:cNvPr id="4" name="Footer Placeholder 3">
            <a:extLst>
              <a:ext uri="{FF2B5EF4-FFF2-40B4-BE49-F238E27FC236}">
                <a16:creationId xmlns:a16="http://schemas.microsoft.com/office/drawing/2014/main" id="{D60D7E86-64F4-4E8E-AEAF-25B937716F3B}"/>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AC214C3A-F761-4CFF-86B1-0A3AD004A682}"/>
              </a:ext>
            </a:extLst>
          </p:cNvPr>
          <p:cNvSpPr>
            <a:spLocks noGrp="1"/>
          </p:cNvSpPr>
          <p:nvPr>
            <p:ph type="sldNum" sz="quarter" idx="12"/>
          </p:nvPr>
        </p:nvSpPr>
        <p:spPr/>
        <p:txBody>
          <a:bodyPr/>
          <a:lstStyle/>
          <a:p>
            <a:fld id="{D10CBB3E-7249-478B-B176-36FCCDF46292}" type="slidenum">
              <a:rPr lang="en-SG" smtClean="0"/>
              <a:t>‹#›</a:t>
            </a:fld>
            <a:endParaRPr lang="en-SG"/>
          </a:p>
        </p:txBody>
      </p:sp>
    </p:spTree>
    <p:extLst>
      <p:ext uri="{BB962C8B-B14F-4D97-AF65-F5344CB8AC3E}">
        <p14:creationId xmlns:p14="http://schemas.microsoft.com/office/powerpoint/2010/main" val="258604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1BA67B-4C8F-41DF-B7AA-224C78398B41}"/>
              </a:ext>
            </a:extLst>
          </p:cNvPr>
          <p:cNvSpPr>
            <a:spLocks noGrp="1"/>
          </p:cNvSpPr>
          <p:nvPr>
            <p:ph type="dt" sz="half" idx="10"/>
          </p:nvPr>
        </p:nvSpPr>
        <p:spPr/>
        <p:txBody>
          <a:bodyPr/>
          <a:lstStyle/>
          <a:p>
            <a:fld id="{42FFFC71-E040-4FD0-8E95-555B9C55FADC}" type="datetimeFigureOut">
              <a:rPr lang="en-SG" smtClean="0"/>
              <a:t>11/11/2019</a:t>
            </a:fld>
            <a:endParaRPr lang="en-SG"/>
          </a:p>
        </p:txBody>
      </p:sp>
      <p:sp>
        <p:nvSpPr>
          <p:cNvPr id="3" name="Footer Placeholder 2">
            <a:extLst>
              <a:ext uri="{FF2B5EF4-FFF2-40B4-BE49-F238E27FC236}">
                <a16:creationId xmlns:a16="http://schemas.microsoft.com/office/drawing/2014/main" id="{BE2EA4DA-BA42-4556-858B-3D0210E643D2}"/>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E340A54B-1254-401B-ADD9-5713B7545022}"/>
              </a:ext>
            </a:extLst>
          </p:cNvPr>
          <p:cNvSpPr>
            <a:spLocks noGrp="1"/>
          </p:cNvSpPr>
          <p:nvPr>
            <p:ph type="sldNum" sz="quarter" idx="12"/>
          </p:nvPr>
        </p:nvSpPr>
        <p:spPr/>
        <p:txBody>
          <a:bodyPr/>
          <a:lstStyle/>
          <a:p>
            <a:fld id="{D10CBB3E-7249-478B-B176-36FCCDF46292}" type="slidenum">
              <a:rPr lang="en-SG" smtClean="0"/>
              <a:t>‹#›</a:t>
            </a:fld>
            <a:endParaRPr lang="en-SG"/>
          </a:p>
        </p:txBody>
      </p:sp>
    </p:spTree>
    <p:extLst>
      <p:ext uri="{BB962C8B-B14F-4D97-AF65-F5344CB8AC3E}">
        <p14:creationId xmlns:p14="http://schemas.microsoft.com/office/powerpoint/2010/main" val="408277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5314C-7994-4639-93CA-920CB29B1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03C4AE64-66C4-4461-9926-656B048667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F5158709-C4A4-4D2F-97A1-7A6550169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BA2551-49DE-49F4-B0FD-5C69E83F63BE}"/>
              </a:ext>
            </a:extLst>
          </p:cNvPr>
          <p:cNvSpPr>
            <a:spLocks noGrp="1"/>
          </p:cNvSpPr>
          <p:nvPr>
            <p:ph type="dt" sz="half" idx="10"/>
          </p:nvPr>
        </p:nvSpPr>
        <p:spPr/>
        <p:txBody>
          <a:bodyPr/>
          <a:lstStyle/>
          <a:p>
            <a:fld id="{42FFFC71-E040-4FD0-8E95-555B9C55FADC}" type="datetimeFigureOut">
              <a:rPr lang="en-SG" smtClean="0"/>
              <a:t>11/11/2019</a:t>
            </a:fld>
            <a:endParaRPr lang="en-SG"/>
          </a:p>
        </p:txBody>
      </p:sp>
      <p:sp>
        <p:nvSpPr>
          <p:cNvPr id="6" name="Footer Placeholder 5">
            <a:extLst>
              <a:ext uri="{FF2B5EF4-FFF2-40B4-BE49-F238E27FC236}">
                <a16:creationId xmlns:a16="http://schemas.microsoft.com/office/drawing/2014/main" id="{C9FD37A5-DB41-49B1-9AE2-4CD93F8E7FCD}"/>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481D64F4-8910-48A4-B855-CD505FAFB99D}"/>
              </a:ext>
            </a:extLst>
          </p:cNvPr>
          <p:cNvSpPr>
            <a:spLocks noGrp="1"/>
          </p:cNvSpPr>
          <p:nvPr>
            <p:ph type="sldNum" sz="quarter" idx="12"/>
          </p:nvPr>
        </p:nvSpPr>
        <p:spPr/>
        <p:txBody>
          <a:bodyPr/>
          <a:lstStyle/>
          <a:p>
            <a:fld id="{D10CBB3E-7249-478B-B176-36FCCDF46292}" type="slidenum">
              <a:rPr lang="en-SG" smtClean="0"/>
              <a:t>‹#›</a:t>
            </a:fld>
            <a:endParaRPr lang="en-SG"/>
          </a:p>
        </p:txBody>
      </p:sp>
    </p:spTree>
    <p:extLst>
      <p:ext uri="{BB962C8B-B14F-4D97-AF65-F5344CB8AC3E}">
        <p14:creationId xmlns:p14="http://schemas.microsoft.com/office/powerpoint/2010/main" val="2542832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3E24-572C-4CBA-B938-CE09B83676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9D4D0570-2D61-4372-8A21-130E8502E0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D55B2B2B-C2BE-48D7-A657-C9B9E0C3C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CD099-6D9B-427B-BF8E-F94575BA3E43}"/>
              </a:ext>
            </a:extLst>
          </p:cNvPr>
          <p:cNvSpPr>
            <a:spLocks noGrp="1"/>
          </p:cNvSpPr>
          <p:nvPr>
            <p:ph type="dt" sz="half" idx="10"/>
          </p:nvPr>
        </p:nvSpPr>
        <p:spPr/>
        <p:txBody>
          <a:bodyPr/>
          <a:lstStyle/>
          <a:p>
            <a:fld id="{42FFFC71-E040-4FD0-8E95-555B9C55FADC}" type="datetimeFigureOut">
              <a:rPr lang="en-SG" smtClean="0"/>
              <a:t>11/11/2019</a:t>
            </a:fld>
            <a:endParaRPr lang="en-SG"/>
          </a:p>
        </p:txBody>
      </p:sp>
      <p:sp>
        <p:nvSpPr>
          <p:cNvPr id="6" name="Footer Placeholder 5">
            <a:extLst>
              <a:ext uri="{FF2B5EF4-FFF2-40B4-BE49-F238E27FC236}">
                <a16:creationId xmlns:a16="http://schemas.microsoft.com/office/drawing/2014/main" id="{95228F42-C21F-4D58-A53D-3F5AE884AB86}"/>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B7163238-CC86-4CC6-A0BE-B7AC543CAE9D}"/>
              </a:ext>
            </a:extLst>
          </p:cNvPr>
          <p:cNvSpPr>
            <a:spLocks noGrp="1"/>
          </p:cNvSpPr>
          <p:nvPr>
            <p:ph type="sldNum" sz="quarter" idx="12"/>
          </p:nvPr>
        </p:nvSpPr>
        <p:spPr/>
        <p:txBody>
          <a:bodyPr/>
          <a:lstStyle/>
          <a:p>
            <a:fld id="{D10CBB3E-7249-478B-B176-36FCCDF46292}" type="slidenum">
              <a:rPr lang="en-SG" smtClean="0"/>
              <a:t>‹#›</a:t>
            </a:fld>
            <a:endParaRPr lang="en-SG"/>
          </a:p>
        </p:txBody>
      </p:sp>
    </p:spTree>
    <p:extLst>
      <p:ext uri="{BB962C8B-B14F-4D97-AF65-F5344CB8AC3E}">
        <p14:creationId xmlns:p14="http://schemas.microsoft.com/office/powerpoint/2010/main" val="223955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hyperlink" Target="http://www.presentationgo.com/" TargetMode="Externa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344511-B5F6-4877-ABC3-6BE1F9402B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F7B86B55-C832-4CE1-BF58-53BA7BD5D2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5C94E296-A388-4875-9A9C-DE632EAF64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FFC71-E040-4FD0-8E95-555B9C55FADC}" type="datetimeFigureOut">
              <a:rPr lang="en-SG" smtClean="0"/>
              <a:t>11/11/2019</a:t>
            </a:fld>
            <a:endParaRPr lang="en-SG"/>
          </a:p>
        </p:txBody>
      </p:sp>
      <p:sp>
        <p:nvSpPr>
          <p:cNvPr id="5" name="Footer Placeholder 4">
            <a:extLst>
              <a:ext uri="{FF2B5EF4-FFF2-40B4-BE49-F238E27FC236}">
                <a16:creationId xmlns:a16="http://schemas.microsoft.com/office/drawing/2014/main" id="{64D0D02B-AE19-4A58-BE41-A9C04D785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58DBAFE9-811C-4387-AD53-215E9BF1F0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CBB3E-7249-478B-B176-36FCCDF46292}" type="slidenum">
              <a:rPr lang="en-SG" smtClean="0"/>
              <a:t>‹#›</a:t>
            </a:fld>
            <a:endParaRPr lang="en-SG"/>
          </a:p>
        </p:txBody>
      </p:sp>
    </p:spTree>
    <p:extLst>
      <p:ext uri="{BB962C8B-B14F-4D97-AF65-F5344CB8AC3E}">
        <p14:creationId xmlns:p14="http://schemas.microsoft.com/office/powerpoint/2010/main" val="3105578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633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83153" y="21288"/>
            <a:ext cx="369496" cy="761203"/>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alpha val="20000"/>
            </a:schemeClr>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sp>
        <p:nvSpPr>
          <p:cNvPr id="7" name="Rectangle 6"/>
          <p:cNvSpPr/>
          <p:nvPr userDrawn="1"/>
        </p:nvSpPr>
        <p:spPr>
          <a:xfrm>
            <a:off x="-118532" y="6959601"/>
            <a:ext cx="1486304"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6" tooltip="PresentationGo!"/>
              </a:rPr>
              <a:t>presentationgo.com</a:t>
            </a:r>
            <a:endParaRPr lang="en-US" sz="1100" dirty="0"/>
          </a:p>
        </p:txBody>
      </p:sp>
      <p:grpSp>
        <p:nvGrpSpPr>
          <p:cNvPr id="8" name="Group 7"/>
          <p:cNvGrpSpPr/>
          <p:nvPr userDrawn="1"/>
        </p:nvGrpSpPr>
        <p:grpSpPr>
          <a:xfrm>
            <a:off x="-2206544" y="-73804"/>
            <a:ext cx="1977374" cy="612144"/>
            <a:chOff x="-2096383" y="21447"/>
            <a:chExt cx="1483030" cy="612144"/>
          </a:xfrm>
        </p:grpSpPr>
        <p:sp>
          <p:nvSpPr>
            <p:cNvPr id="10" name="TextBox 9"/>
            <p:cNvSpPr txBox="1"/>
            <p:nvPr userDrawn="1"/>
          </p:nvSpPr>
          <p:spPr>
            <a:xfrm>
              <a:off x="-2096383" y="21447"/>
              <a:ext cx="259927"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330859"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7"/>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3503684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lang="en-US" sz="3600" b="1" kern="1200">
          <a:solidFill>
            <a:schemeClr val="bg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88332B-4779-2B4D-833F-5068100B1E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EC255A-E69D-BA41-AF48-4254ECA3D6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3FCA7-5D2C-6945-9B13-AA4B4EF588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803C3-723A-6D45-9CC4-B1225795A405}" type="datetimeFigureOut">
              <a:rPr lang="en-US" smtClean="0"/>
              <a:pPr/>
              <a:t>11/11/2019</a:t>
            </a:fld>
            <a:endParaRPr lang="en-US"/>
          </a:p>
        </p:txBody>
      </p:sp>
      <p:sp>
        <p:nvSpPr>
          <p:cNvPr id="5" name="Footer Placeholder 4">
            <a:extLst>
              <a:ext uri="{FF2B5EF4-FFF2-40B4-BE49-F238E27FC236}">
                <a16:creationId xmlns:a16="http://schemas.microsoft.com/office/drawing/2014/main" id="{C6B1B27B-1F38-9A4F-9C71-C41E63533C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CD0E9F-FB73-1A4F-B494-884513EDC0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644BD-EB18-384C-8096-ADD241797435}" type="slidenum">
              <a:rPr lang="en-US" smtClean="0"/>
              <a:pPr/>
              <a:t>‹#›</a:t>
            </a:fld>
            <a:endParaRPr lang="en-US"/>
          </a:p>
        </p:txBody>
      </p:sp>
    </p:spTree>
    <p:extLst>
      <p:ext uri="{BB962C8B-B14F-4D97-AF65-F5344CB8AC3E}">
        <p14:creationId xmlns:p14="http://schemas.microsoft.com/office/powerpoint/2010/main" val="53083227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image" Target="../media/image6.tiff"/><Relationship Id="rId7"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9.tiff"/><Relationship Id="rId5" Type="http://schemas.openxmlformats.org/officeDocument/2006/relationships/image" Target="../media/image8.tiff"/><Relationship Id="rId10" Type="http://schemas.openxmlformats.org/officeDocument/2006/relationships/image" Target="../media/image13.tiff"/><Relationship Id="rId4" Type="http://schemas.openxmlformats.org/officeDocument/2006/relationships/image" Target="../media/image7.tiff"/><Relationship Id="rId9" Type="http://schemas.openxmlformats.org/officeDocument/2006/relationships/image" Target="../media/image12.tiff"/></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F140-0626-44F8-BF68-8E0A54FBD24B}"/>
              </a:ext>
            </a:extLst>
          </p:cNvPr>
          <p:cNvSpPr>
            <a:spLocks noGrp="1"/>
          </p:cNvSpPr>
          <p:nvPr>
            <p:ph type="ctrTitle"/>
          </p:nvPr>
        </p:nvSpPr>
        <p:spPr>
          <a:xfrm>
            <a:off x="1468582" y="1695018"/>
            <a:ext cx="9144000" cy="2387600"/>
          </a:xfrm>
        </p:spPr>
        <p:txBody>
          <a:bodyPr/>
          <a:lstStyle/>
          <a:p>
            <a:r>
              <a:rPr lang="en-SG" dirty="0"/>
              <a:t>WinS Policy and Governance at Provincial level  </a:t>
            </a:r>
          </a:p>
        </p:txBody>
      </p:sp>
      <p:sp>
        <p:nvSpPr>
          <p:cNvPr id="3" name="Subtitle 2">
            <a:extLst>
              <a:ext uri="{FF2B5EF4-FFF2-40B4-BE49-F238E27FC236}">
                <a16:creationId xmlns:a16="http://schemas.microsoft.com/office/drawing/2014/main" id="{47774991-EB7E-44B2-B883-BAC05D9A36AB}"/>
              </a:ext>
            </a:extLst>
          </p:cNvPr>
          <p:cNvSpPr>
            <a:spLocks noGrp="1"/>
          </p:cNvSpPr>
          <p:nvPr>
            <p:ph type="subTitle" idx="1"/>
          </p:nvPr>
        </p:nvSpPr>
        <p:spPr>
          <a:xfrm>
            <a:off x="1487054" y="4387129"/>
            <a:ext cx="9144000" cy="1655762"/>
          </a:xfrm>
        </p:spPr>
        <p:txBody>
          <a:bodyPr>
            <a:normAutofit lnSpcReduction="10000"/>
          </a:bodyPr>
          <a:lstStyle/>
          <a:p>
            <a:r>
              <a:rPr lang="en-SG" dirty="0"/>
              <a:t>Resource Person’s Name: Dr. Fouzia Khan</a:t>
            </a:r>
          </a:p>
          <a:p>
            <a:r>
              <a:rPr lang="en-SG" dirty="0"/>
              <a:t>Position: </a:t>
            </a:r>
            <a:r>
              <a:rPr lang="en-US" dirty="0"/>
              <a:t>Chief Advisor, Curriculum Wing </a:t>
            </a:r>
            <a:r>
              <a:rPr lang="en-US" b="1" dirty="0"/>
              <a:t> </a:t>
            </a:r>
            <a:endParaRPr lang="en-SG" dirty="0"/>
          </a:p>
          <a:p>
            <a:r>
              <a:rPr lang="en-SG" dirty="0"/>
              <a:t>Organization: </a:t>
            </a:r>
            <a:r>
              <a:rPr lang="en-US" dirty="0"/>
              <a:t>School Education &amp; Literacy Department, Government of Sindh</a:t>
            </a:r>
            <a:endParaRPr lang="en-SG" dirty="0"/>
          </a:p>
        </p:txBody>
      </p:sp>
      <p:pic>
        <p:nvPicPr>
          <p:cNvPr id="8" name="Content Placeholder 21">
            <a:extLst>
              <a:ext uri="{FF2B5EF4-FFF2-40B4-BE49-F238E27FC236}">
                <a16:creationId xmlns:a16="http://schemas.microsoft.com/office/drawing/2014/main" id="{4FFF2BA1-2FD7-45ED-80F0-722477E23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7552" y="111918"/>
            <a:ext cx="1802968" cy="1831975"/>
          </a:xfrm>
          <a:prstGeom prst="rect">
            <a:avLst/>
          </a:prstGeom>
        </p:spPr>
      </p:pic>
      <p:pic>
        <p:nvPicPr>
          <p:cNvPr id="5" name="Picture 4" descr="Image result for Government of Sindh logo">
            <a:extLst>
              <a:ext uri="{FF2B5EF4-FFF2-40B4-BE49-F238E27FC236}">
                <a16:creationId xmlns:a16="http://schemas.microsoft.com/office/drawing/2014/main" id="{1879D08A-B1C4-40F9-8520-CE200E55C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45" y="122094"/>
            <a:ext cx="1459346" cy="180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71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F5441CA-A2B3-4065-B4D9-850607BBF45E}"/>
              </a:ext>
            </a:extLst>
          </p:cNvPr>
          <p:cNvSpPr>
            <a:spLocks noGrp="1"/>
          </p:cNvSpPr>
          <p:nvPr>
            <p:ph type="title"/>
          </p:nvPr>
        </p:nvSpPr>
        <p:spPr>
          <a:xfrm>
            <a:off x="838200" y="365125"/>
            <a:ext cx="8915400" cy="1325563"/>
          </a:xfrm>
        </p:spPr>
        <p:txBody>
          <a:bodyPr>
            <a:normAutofit fontScale="90000"/>
          </a:bodyPr>
          <a:lstStyle/>
          <a:p>
            <a:pPr algn="ctr">
              <a:spcBef>
                <a:spcPts val="1000"/>
              </a:spcBef>
            </a:pPr>
            <a:r>
              <a:rPr lang="en-SG" sz="11500" dirty="0">
                <a:latin typeface="+mn-lt"/>
                <a:ea typeface="+mn-ea"/>
                <a:cs typeface="+mn-cs"/>
              </a:rPr>
              <a:t>Thanks</a:t>
            </a:r>
          </a:p>
        </p:txBody>
      </p:sp>
      <p:sp>
        <p:nvSpPr>
          <p:cNvPr id="19" name="Content Placeholder 18">
            <a:extLst>
              <a:ext uri="{FF2B5EF4-FFF2-40B4-BE49-F238E27FC236}">
                <a16:creationId xmlns:a16="http://schemas.microsoft.com/office/drawing/2014/main" id="{E88DC6C6-F9CC-4CC5-9A97-48F64FFCD582}"/>
              </a:ext>
            </a:extLst>
          </p:cNvPr>
          <p:cNvSpPr>
            <a:spLocks noGrp="1"/>
          </p:cNvSpPr>
          <p:nvPr>
            <p:ph sz="half" idx="1"/>
          </p:nvPr>
        </p:nvSpPr>
        <p:spPr>
          <a:xfrm>
            <a:off x="802689" y="2032670"/>
            <a:ext cx="10477500" cy="4233070"/>
          </a:xfrm>
        </p:spPr>
        <p:txBody>
          <a:bodyPr>
            <a:normAutofit/>
          </a:bodyPr>
          <a:lstStyle/>
          <a:p>
            <a:endParaRPr lang="en-US" sz="11500" dirty="0"/>
          </a:p>
          <a:p>
            <a:pPr marL="0" indent="0">
              <a:buNone/>
            </a:pPr>
            <a:r>
              <a:rPr lang="en-US" sz="11500" dirty="0">
                <a:solidFill>
                  <a:schemeClr val="accent2">
                    <a:lumMod val="75000"/>
                  </a:schemeClr>
                </a:solidFill>
              </a:rPr>
              <a:t>Questions?</a:t>
            </a:r>
          </a:p>
        </p:txBody>
      </p:sp>
      <p:pic>
        <p:nvPicPr>
          <p:cNvPr id="22" name="Content Placeholder 21">
            <a:extLst>
              <a:ext uri="{FF2B5EF4-FFF2-40B4-BE49-F238E27FC236}">
                <a16:creationId xmlns:a16="http://schemas.microsoft.com/office/drawing/2014/main" id="{C4FFA85C-C414-4109-9BE8-005444EC96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977552" y="111918"/>
            <a:ext cx="1802968" cy="1831975"/>
          </a:xfrm>
        </p:spPr>
      </p:pic>
      <p:pic>
        <p:nvPicPr>
          <p:cNvPr id="6" name="Picture 5">
            <a:extLst>
              <a:ext uri="{FF2B5EF4-FFF2-40B4-BE49-F238E27FC236}">
                <a16:creationId xmlns:a16="http://schemas.microsoft.com/office/drawing/2014/main" id="{CA3436CA-21F1-443F-AAE4-663F3C0D1A8E}"/>
              </a:ext>
            </a:extLst>
          </p:cNvPr>
          <p:cNvPicPr>
            <a:picLocks noChangeAspect="1"/>
          </p:cNvPicPr>
          <p:nvPr/>
        </p:nvPicPr>
        <p:blipFill>
          <a:blip r:embed="rId4"/>
          <a:stretch>
            <a:fillRect/>
          </a:stretch>
        </p:blipFill>
        <p:spPr>
          <a:xfrm>
            <a:off x="1" y="6210300"/>
            <a:ext cx="12191999" cy="647699"/>
          </a:xfrm>
          <a:prstGeom prst="rect">
            <a:avLst/>
          </a:prstGeom>
        </p:spPr>
      </p:pic>
      <p:pic>
        <p:nvPicPr>
          <p:cNvPr id="1028" name="Picture 4" descr="Image result for Government of Sindh logo">
            <a:extLst>
              <a:ext uri="{FF2B5EF4-FFF2-40B4-BE49-F238E27FC236}">
                <a16:creationId xmlns:a16="http://schemas.microsoft.com/office/drawing/2014/main" id="{8CBD00DD-867D-43B1-A8DE-C6C486A7B6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345" y="122094"/>
            <a:ext cx="1459346" cy="180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46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F5441CA-A2B3-4065-B4D9-850607BBF45E}"/>
              </a:ext>
            </a:extLst>
          </p:cNvPr>
          <p:cNvSpPr>
            <a:spLocks noGrp="1"/>
          </p:cNvSpPr>
          <p:nvPr>
            <p:ph type="title"/>
          </p:nvPr>
        </p:nvSpPr>
        <p:spPr>
          <a:xfrm>
            <a:off x="838200" y="365125"/>
            <a:ext cx="8915400" cy="1325563"/>
          </a:xfrm>
        </p:spPr>
        <p:txBody>
          <a:bodyPr/>
          <a:lstStyle/>
          <a:p>
            <a:pPr algn="ctr"/>
            <a:r>
              <a:rPr lang="en-SG" dirty="0"/>
              <a:t>Pakistan Context</a:t>
            </a:r>
          </a:p>
        </p:txBody>
      </p:sp>
      <p:sp>
        <p:nvSpPr>
          <p:cNvPr id="19" name="Content Placeholder 18">
            <a:extLst>
              <a:ext uri="{FF2B5EF4-FFF2-40B4-BE49-F238E27FC236}">
                <a16:creationId xmlns:a16="http://schemas.microsoft.com/office/drawing/2014/main" id="{E88DC6C6-F9CC-4CC5-9A97-48F64FFCD582}"/>
              </a:ext>
            </a:extLst>
          </p:cNvPr>
          <p:cNvSpPr>
            <a:spLocks noGrp="1"/>
          </p:cNvSpPr>
          <p:nvPr>
            <p:ph sz="half" idx="1"/>
          </p:nvPr>
        </p:nvSpPr>
        <p:spPr>
          <a:xfrm>
            <a:off x="802689" y="2032670"/>
            <a:ext cx="10477500" cy="4233070"/>
          </a:xfrm>
        </p:spPr>
        <p:txBody>
          <a:bodyPr/>
          <a:lstStyle/>
          <a:p>
            <a:r>
              <a:rPr lang="en-SG" dirty="0"/>
              <a:t>After 18</a:t>
            </a:r>
            <a:r>
              <a:rPr lang="en-SG" baseline="30000" dirty="0"/>
              <a:t>th</a:t>
            </a:r>
            <a:r>
              <a:rPr lang="en-SG" dirty="0"/>
              <a:t> </a:t>
            </a:r>
            <a:r>
              <a:rPr lang="en-US" dirty="0"/>
              <a:t>Amendment of the Constitution of Pakistan in 2010 </a:t>
            </a:r>
            <a:r>
              <a:rPr lang="en-SG" dirty="0"/>
              <a:t> </a:t>
            </a:r>
          </a:p>
          <a:p>
            <a:pPr marL="0" indent="0">
              <a:buNone/>
            </a:pPr>
            <a:endParaRPr lang="en-SG" dirty="0"/>
          </a:p>
          <a:p>
            <a:pPr marL="0" indent="0">
              <a:buNone/>
            </a:pPr>
            <a:r>
              <a:rPr lang="en-SG" dirty="0"/>
              <a:t>As a result;</a:t>
            </a:r>
          </a:p>
          <a:p>
            <a:r>
              <a:rPr lang="en-SG" dirty="0"/>
              <a:t>The </a:t>
            </a:r>
            <a:r>
              <a:rPr lang="en-US" dirty="0"/>
              <a:t>Ministry of Education devolved to provinces. Provincial government are autonomous for policy formulation and governance of education(a decentralized accountabilities for service delivery Model).    </a:t>
            </a:r>
            <a:r>
              <a:rPr lang="en-SG" dirty="0"/>
              <a:t> </a:t>
            </a:r>
          </a:p>
          <a:p>
            <a:endParaRPr lang="en-SG" dirty="0"/>
          </a:p>
          <a:p>
            <a:r>
              <a:rPr lang="en-SG" b="1" dirty="0">
                <a:solidFill>
                  <a:schemeClr val="accent6">
                    <a:lumMod val="50000"/>
                  </a:schemeClr>
                </a:solidFill>
              </a:rPr>
              <a:t>Education and Literacy Department, Government of Sindh.</a:t>
            </a:r>
            <a:r>
              <a:rPr lang="en-SG" b="1" dirty="0"/>
              <a:t>   </a:t>
            </a:r>
          </a:p>
        </p:txBody>
      </p:sp>
      <p:pic>
        <p:nvPicPr>
          <p:cNvPr id="22" name="Content Placeholder 21">
            <a:extLst>
              <a:ext uri="{FF2B5EF4-FFF2-40B4-BE49-F238E27FC236}">
                <a16:creationId xmlns:a16="http://schemas.microsoft.com/office/drawing/2014/main" id="{C4FFA85C-C414-4109-9BE8-005444EC96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977552" y="111918"/>
            <a:ext cx="1802968" cy="1831975"/>
          </a:xfrm>
        </p:spPr>
      </p:pic>
      <p:pic>
        <p:nvPicPr>
          <p:cNvPr id="6" name="Picture 5">
            <a:extLst>
              <a:ext uri="{FF2B5EF4-FFF2-40B4-BE49-F238E27FC236}">
                <a16:creationId xmlns:a16="http://schemas.microsoft.com/office/drawing/2014/main" id="{CA3436CA-21F1-443F-AAE4-663F3C0D1A8E}"/>
              </a:ext>
            </a:extLst>
          </p:cNvPr>
          <p:cNvPicPr>
            <a:picLocks noChangeAspect="1"/>
          </p:cNvPicPr>
          <p:nvPr/>
        </p:nvPicPr>
        <p:blipFill>
          <a:blip r:embed="rId4"/>
          <a:stretch>
            <a:fillRect/>
          </a:stretch>
        </p:blipFill>
        <p:spPr>
          <a:xfrm>
            <a:off x="1" y="6210300"/>
            <a:ext cx="12191999" cy="647699"/>
          </a:xfrm>
          <a:prstGeom prst="rect">
            <a:avLst/>
          </a:prstGeom>
        </p:spPr>
      </p:pic>
      <p:pic>
        <p:nvPicPr>
          <p:cNvPr id="7" name="Picture 4" descr="Image result for Government of Sindh logo">
            <a:extLst>
              <a:ext uri="{FF2B5EF4-FFF2-40B4-BE49-F238E27FC236}">
                <a16:creationId xmlns:a16="http://schemas.microsoft.com/office/drawing/2014/main" id="{7802DC62-6676-4EC1-AE85-381F2C3C9E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345" y="122094"/>
            <a:ext cx="1459346" cy="180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63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F5441CA-A2B3-4065-B4D9-850607BBF45E}"/>
              </a:ext>
            </a:extLst>
          </p:cNvPr>
          <p:cNvSpPr>
            <a:spLocks noGrp="1"/>
          </p:cNvSpPr>
          <p:nvPr>
            <p:ph type="title"/>
          </p:nvPr>
        </p:nvSpPr>
        <p:spPr>
          <a:xfrm>
            <a:off x="2447635" y="159852"/>
            <a:ext cx="7380609" cy="1006475"/>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SG" b="1" dirty="0"/>
              <a:t>Governance Structure - SELD, Sindh</a:t>
            </a:r>
          </a:p>
        </p:txBody>
      </p:sp>
      <p:pic>
        <p:nvPicPr>
          <p:cNvPr id="22" name="Content Placeholder 21">
            <a:extLst>
              <a:ext uri="{FF2B5EF4-FFF2-40B4-BE49-F238E27FC236}">
                <a16:creationId xmlns:a16="http://schemas.microsoft.com/office/drawing/2014/main" id="{C4FFA85C-C414-4109-9BE8-005444EC96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977552" y="111918"/>
            <a:ext cx="1802968" cy="1831975"/>
          </a:xfrm>
        </p:spPr>
      </p:pic>
      <p:pic>
        <p:nvPicPr>
          <p:cNvPr id="6" name="Picture 5">
            <a:extLst>
              <a:ext uri="{FF2B5EF4-FFF2-40B4-BE49-F238E27FC236}">
                <a16:creationId xmlns:a16="http://schemas.microsoft.com/office/drawing/2014/main" id="{CA3436CA-21F1-443F-AAE4-663F3C0D1A8E}"/>
              </a:ext>
            </a:extLst>
          </p:cNvPr>
          <p:cNvPicPr>
            <a:picLocks noChangeAspect="1"/>
          </p:cNvPicPr>
          <p:nvPr/>
        </p:nvPicPr>
        <p:blipFill>
          <a:blip r:embed="rId4"/>
          <a:stretch>
            <a:fillRect/>
          </a:stretch>
        </p:blipFill>
        <p:spPr>
          <a:xfrm>
            <a:off x="1" y="6210300"/>
            <a:ext cx="12191999" cy="647699"/>
          </a:xfrm>
          <a:prstGeom prst="rect">
            <a:avLst/>
          </a:prstGeom>
        </p:spPr>
      </p:pic>
      <p:sp>
        <p:nvSpPr>
          <p:cNvPr id="5" name="TextBox 4">
            <a:extLst>
              <a:ext uri="{FF2B5EF4-FFF2-40B4-BE49-F238E27FC236}">
                <a16:creationId xmlns:a16="http://schemas.microsoft.com/office/drawing/2014/main" id="{5596FB4D-E66C-4ECF-8F60-BC5D8EDAF34A}"/>
              </a:ext>
            </a:extLst>
          </p:cNvPr>
          <p:cNvSpPr txBox="1"/>
          <p:nvPr/>
        </p:nvSpPr>
        <p:spPr>
          <a:xfrm>
            <a:off x="3107091" y="1418255"/>
            <a:ext cx="4301413" cy="369332"/>
          </a:xfrm>
          <a:prstGeom prst="rect">
            <a:avLst/>
          </a:prstGeom>
          <a:solidFill>
            <a:schemeClr val="tx1">
              <a:lumMod val="75000"/>
              <a:lumOff val="25000"/>
            </a:schemeClr>
          </a:solidFill>
        </p:spPr>
        <p:txBody>
          <a:bodyPr wrap="square" rtlCol="0">
            <a:spAutoFit/>
          </a:bodyPr>
          <a:lstStyle/>
          <a:p>
            <a:r>
              <a:rPr lang="en-US" b="1" dirty="0">
                <a:solidFill>
                  <a:srgbClr val="FFFF00"/>
                </a:solidFill>
              </a:rPr>
              <a:t>School Education and Literacy Department</a:t>
            </a:r>
          </a:p>
        </p:txBody>
      </p:sp>
      <p:sp>
        <p:nvSpPr>
          <p:cNvPr id="9" name="TextBox 8">
            <a:extLst>
              <a:ext uri="{FF2B5EF4-FFF2-40B4-BE49-F238E27FC236}">
                <a16:creationId xmlns:a16="http://schemas.microsoft.com/office/drawing/2014/main" id="{D7DF884E-5387-4374-AA11-7E8A873B72A1}"/>
              </a:ext>
            </a:extLst>
          </p:cNvPr>
          <p:cNvSpPr txBox="1"/>
          <p:nvPr/>
        </p:nvSpPr>
        <p:spPr>
          <a:xfrm>
            <a:off x="6739812" y="1897224"/>
            <a:ext cx="2814734" cy="646331"/>
          </a:xfrm>
          <a:prstGeom prst="rect">
            <a:avLst/>
          </a:prstGeom>
          <a:solidFill>
            <a:schemeClr val="tx1">
              <a:lumMod val="75000"/>
              <a:lumOff val="25000"/>
            </a:schemeClr>
          </a:solidFill>
        </p:spPr>
        <p:txBody>
          <a:bodyPr wrap="square" rtlCol="0">
            <a:spAutoFit/>
          </a:bodyPr>
          <a:lstStyle/>
          <a:p>
            <a:r>
              <a:rPr lang="en-US" b="1" dirty="0">
                <a:solidFill>
                  <a:srgbClr val="92D050"/>
                </a:solidFill>
              </a:rPr>
              <a:t>Directorate of Curriculum and Research</a:t>
            </a:r>
          </a:p>
        </p:txBody>
      </p:sp>
      <p:sp>
        <p:nvSpPr>
          <p:cNvPr id="10" name="TextBox 9">
            <a:extLst>
              <a:ext uri="{FF2B5EF4-FFF2-40B4-BE49-F238E27FC236}">
                <a16:creationId xmlns:a16="http://schemas.microsoft.com/office/drawing/2014/main" id="{81B087FE-5277-450B-A572-88D21B4077C3}"/>
              </a:ext>
            </a:extLst>
          </p:cNvPr>
          <p:cNvSpPr txBox="1"/>
          <p:nvPr/>
        </p:nvSpPr>
        <p:spPr>
          <a:xfrm>
            <a:off x="1461795" y="1900336"/>
            <a:ext cx="2326433" cy="369332"/>
          </a:xfrm>
          <a:prstGeom prst="rect">
            <a:avLst/>
          </a:prstGeom>
          <a:solidFill>
            <a:schemeClr val="tx1">
              <a:lumMod val="75000"/>
              <a:lumOff val="25000"/>
            </a:schemeClr>
          </a:solidFill>
        </p:spPr>
        <p:txBody>
          <a:bodyPr wrap="square" rtlCol="0">
            <a:spAutoFit/>
          </a:bodyPr>
          <a:lstStyle/>
          <a:p>
            <a:r>
              <a:rPr lang="en-US" b="1" dirty="0">
                <a:solidFill>
                  <a:srgbClr val="92D050"/>
                </a:solidFill>
              </a:rPr>
              <a:t>Reform Support Unit</a:t>
            </a:r>
          </a:p>
        </p:txBody>
      </p:sp>
      <p:sp>
        <p:nvSpPr>
          <p:cNvPr id="11" name="TextBox 10">
            <a:extLst>
              <a:ext uri="{FF2B5EF4-FFF2-40B4-BE49-F238E27FC236}">
                <a16:creationId xmlns:a16="http://schemas.microsoft.com/office/drawing/2014/main" id="{CA366D6C-27C1-4860-88DC-3E905F3C1429}"/>
              </a:ext>
            </a:extLst>
          </p:cNvPr>
          <p:cNvSpPr txBox="1"/>
          <p:nvPr/>
        </p:nvSpPr>
        <p:spPr>
          <a:xfrm>
            <a:off x="1483568" y="2388638"/>
            <a:ext cx="2326433" cy="646331"/>
          </a:xfrm>
          <a:prstGeom prst="rect">
            <a:avLst/>
          </a:prstGeom>
          <a:solidFill>
            <a:schemeClr val="tx1">
              <a:lumMod val="75000"/>
              <a:lumOff val="25000"/>
            </a:schemeClr>
          </a:solidFill>
        </p:spPr>
        <p:txBody>
          <a:bodyPr wrap="square" rtlCol="0">
            <a:spAutoFit/>
          </a:bodyPr>
          <a:lstStyle/>
          <a:p>
            <a:r>
              <a:rPr lang="en-US" b="1" dirty="0">
                <a:solidFill>
                  <a:srgbClr val="92D050"/>
                </a:solidFill>
              </a:rPr>
              <a:t>Regional Directorate of Schools</a:t>
            </a:r>
          </a:p>
        </p:txBody>
      </p:sp>
      <p:sp>
        <p:nvSpPr>
          <p:cNvPr id="12" name="TextBox 11">
            <a:extLst>
              <a:ext uri="{FF2B5EF4-FFF2-40B4-BE49-F238E27FC236}">
                <a16:creationId xmlns:a16="http://schemas.microsoft.com/office/drawing/2014/main" id="{74547902-9029-43D7-8C87-4093F663712E}"/>
              </a:ext>
            </a:extLst>
          </p:cNvPr>
          <p:cNvSpPr txBox="1"/>
          <p:nvPr/>
        </p:nvSpPr>
        <p:spPr>
          <a:xfrm>
            <a:off x="1477348" y="3128867"/>
            <a:ext cx="2326433" cy="646331"/>
          </a:xfrm>
          <a:prstGeom prst="rect">
            <a:avLst/>
          </a:prstGeom>
          <a:solidFill>
            <a:schemeClr val="tx1">
              <a:lumMod val="75000"/>
              <a:lumOff val="25000"/>
            </a:schemeClr>
          </a:solidFill>
        </p:spPr>
        <p:txBody>
          <a:bodyPr wrap="square" rtlCol="0">
            <a:spAutoFit/>
          </a:bodyPr>
          <a:lstStyle/>
          <a:p>
            <a:r>
              <a:rPr lang="en-US" b="1" dirty="0">
                <a:solidFill>
                  <a:srgbClr val="92D050"/>
                </a:solidFill>
              </a:rPr>
              <a:t>Sindh Education Foundation</a:t>
            </a:r>
          </a:p>
        </p:txBody>
      </p:sp>
      <p:sp>
        <p:nvSpPr>
          <p:cNvPr id="13" name="TextBox 12">
            <a:extLst>
              <a:ext uri="{FF2B5EF4-FFF2-40B4-BE49-F238E27FC236}">
                <a16:creationId xmlns:a16="http://schemas.microsoft.com/office/drawing/2014/main" id="{DB69D8F8-D58D-4CF8-B3F7-01433DCD215D}"/>
              </a:ext>
            </a:extLst>
          </p:cNvPr>
          <p:cNvSpPr txBox="1"/>
          <p:nvPr/>
        </p:nvSpPr>
        <p:spPr>
          <a:xfrm>
            <a:off x="1477348" y="3875317"/>
            <a:ext cx="2326433" cy="646331"/>
          </a:xfrm>
          <a:prstGeom prst="rect">
            <a:avLst/>
          </a:prstGeom>
          <a:solidFill>
            <a:schemeClr val="tx1">
              <a:lumMod val="75000"/>
              <a:lumOff val="25000"/>
            </a:schemeClr>
          </a:solidFill>
        </p:spPr>
        <p:txBody>
          <a:bodyPr wrap="square" rtlCol="0">
            <a:spAutoFit/>
          </a:bodyPr>
          <a:lstStyle/>
          <a:p>
            <a:r>
              <a:rPr lang="en-US" b="1" dirty="0">
                <a:solidFill>
                  <a:srgbClr val="92D050"/>
                </a:solidFill>
              </a:rPr>
              <a:t>Sindh Basic Education Program</a:t>
            </a:r>
          </a:p>
        </p:txBody>
      </p:sp>
      <p:sp>
        <p:nvSpPr>
          <p:cNvPr id="14" name="TextBox 13">
            <a:extLst>
              <a:ext uri="{FF2B5EF4-FFF2-40B4-BE49-F238E27FC236}">
                <a16:creationId xmlns:a16="http://schemas.microsoft.com/office/drawing/2014/main" id="{D41599B4-5727-4F68-B1E7-1F0DBD210625}"/>
              </a:ext>
            </a:extLst>
          </p:cNvPr>
          <p:cNvSpPr txBox="1"/>
          <p:nvPr/>
        </p:nvSpPr>
        <p:spPr>
          <a:xfrm>
            <a:off x="1477346" y="4649755"/>
            <a:ext cx="2326433" cy="369332"/>
          </a:xfrm>
          <a:prstGeom prst="rect">
            <a:avLst/>
          </a:prstGeom>
          <a:solidFill>
            <a:schemeClr val="tx1">
              <a:lumMod val="75000"/>
              <a:lumOff val="25000"/>
            </a:schemeClr>
          </a:solidFill>
        </p:spPr>
        <p:txBody>
          <a:bodyPr wrap="square" rtlCol="0">
            <a:spAutoFit/>
          </a:bodyPr>
          <a:lstStyle/>
          <a:p>
            <a:r>
              <a:rPr lang="en-US" b="1" dirty="0">
                <a:solidFill>
                  <a:srgbClr val="92D050"/>
                </a:solidFill>
              </a:rPr>
              <a:t>Sindh Text Book Board</a:t>
            </a:r>
          </a:p>
        </p:txBody>
      </p:sp>
      <p:sp>
        <p:nvSpPr>
          <p:cNvPr id="15" name="TextBox 14">
            <a:extLst>
              <a:ext uri="{FF2B5EF4-FFF2-40B4-BE49-F238E27FC236}">
                <a16:creationId xmlns:a16="http://schemas.microsoft.com/office/drawing/2014/main" id="{753D1BBF-45B4-4D9B-8980-DB281EA4A660}"/>
              </a:ext>
            </a:extLst>
          </p:cNvPr>
          <p:cNvSpPr txBox="1"/>
          <p:nvPr/>
        </p:nvSpPr>
        <p:spPr>
          <a:xfrm>
            <a:off x="1449356" y="5181600"/>
            <a:ext cx="2674774" cy="646331"/>
          </a:xfrm>
          <a:prstGeom prst="rect">
            <a:avLst/>
          </a:prstGeom>
          <a:solidFill>
            <a:schemeClr val="tx1">
              <a:lumMod val="75000"/>
              <a:lumOff val="25000"/>
            </a:schemeClr>
          </a:solidFill>
        </p:spPr>
        <p:txBody>
          <a:bodyPr wrap="square" rtlCol="0">
            <a:spAutoFit/>
          </a:bodyPr>
          <a:lstStyle/>
          <a:p>
            <a:r>
              <a:rPr lang="en-US" b="1" dirty="0">
                <a:solidFill>
                  <a:srgbClr val="92D050"/>
                </a:solidFill>
              </a:rPr>
              <a:t>Sindh Teachers Education Development Authority</a:t>
            </a:r>
          </a:p>
        </p:txBody>
      </p:sp>
      <p:sp>
        <p:nvSpPr>
          <p:cNvPr id="16" name="TextBox 15">
            <a:extLst>
              <a:ext uri="{FF2B5EF4-FFF2-40B4-BE49-F238E27FC236}">
                <a16:creationId xmlns:a16="http://schemas.microsoft.com/office/drawing/2014/main" id="{C2521B2B-114A-4C35-8A70-D5A72C036D2B}"/>
              </a:ext>
            </a:extLst>
          </p:cNvPr>
          <p:cNvSpPr txBox="1"/>
          <p:nvPr/>
        </p:nvSpPr>
        <p:spPr>
          <a:xfrm>
            <a:off x="6736702" y="2565920"/>
            <a:ext cx="2326433" cy="646331"/>
          </a:xfrm>
          <a:prstGeom prst="rect">
            <a:avLst/>
          </a:prstGeom>
          <a:solidFill>
            <a:schemeClr val="tx1">
              <a:lumMod val="75000"/>
              <a:lumOff val="25000"/>
            </a:schemeClr>
          </a:solidFill>
        </p:spPr>
        <p:txBody>
          <a:bodyPr wrap="square" rtlCol="0">
            <a:spAutoFit/>
          </a:bodyPr>
          <a:lstStyle/>
          <a:p>
            <a:r>
              <a:rPr lang="en-US" b="1" dirty="0">
                <a:solidFill>
                  <a:srgbClr val="92D050"/>
                </a:solidFill>
              </a:rPr>
              <a:t>Directorate of HR and Training</a:t>
            </a:r>
          </a:p>
        </p:txBody>
      </p:sp>
      <p:sp>
        <p:nvSpPr>
          <p:cNvPr id="17" name="TextBox 16">
            <a:extLst>
              <a:ext uri="{FF2B5EF4-FFF2-40B4-BE49-F238E27FC236}">
                <a16:creationId xmlns:a16="http://schemas.microsoft.com/office/drawing/2014/main" id="{1D4DC70D-5283-48E3-9FDC-F1C3E215B125}"/>
              </a:ext>
            </a:extLst>
          </p:cNvPr>
          <p:cNvSpPr txBox="1"/>
          <p:nvPr/>
        </p:nvSpPr>
        <p:spPr>
          <a:xfrm>
            <a:off x="6736702" y="3237724"/>
            <a:ext cx="2326433" cy="369332"/>
          </a:xfrm>
          <a:prstGeom prst="rect">
            <a:avLst/>
          </a:prstGeom>
          <a:solidFill>
            <a:schemeClr val="tx1">
              <a:lumMod val="75000"/>
              <a:lumOff val="25000"/>
            </a:schemeClr>
          </a:solidFill>
        </p:spPr>
        <p:txBody>
          <a:bodyPr wrap="square" rtlCol="0">
            <a:spAutoFit/>
          </a:bodyPr>
          <a:lstStyle/>
          <a:p>
            <a:r>
              <a:rPr lang="en-US" b="1" dirty="0">
                <a:solidFill>
                  <a:srgbClr val="92D050"/>
                </a:solidFill>
              </a:rPr>
              <a:t>Directorate of M&amp;E </a:t>
            </a:r>
          </a:p>
        </p:txBody>
      </p:sp>
      <p:sp>
        <p:nvSpPr>
          <p:cNvPr id="19" name="TextBox 18">
            <a:extLst>
              <a:ext uri="{FF2B5EF4-FFF2-40B4-BE49-F238E27FC236}">
                <a16:creationId xmlns:a16="http://schemas.microsoft.com/office/drawing/2014/main" id="{65DE520E-FCDF-406F-B62A-5D8522B48E1A}"/>
              </a:ext>
            </a:extLst>
          </p:cNvPr>
          <p:cNvSpPr txBox="1"/>
          <p:nvPr/>
        </p:nvSpPr>
        <p:spPr>
          <a:xfrm>
            <a:off x="6736701" y="3694924"/>
            <a:ext cx="2326433" cy="646331"/>
          </a:xfrm>
          <a:prstGeom prst="rect">
            <a:avLst/>
          </a:prstGeom>
          <a:solidFill>
            <a:schemeClr val="tx1">
              <a:lumMod val="75000"/>
              <a:lumOff val="25000"/>
            </a:schemeClr>
          </a:solidFill>
        </p:spPr>
        <p:txBody>
          <a:bodyPr wrap="square" rtlCol="0">
            <a:spAutoFit/>
          </a:bodyPr>
          <a:lstStyle/>
          <a:p>
            <a:r>
              <a:rPr lang="en-US" b="1" dirty="0">
                <a:solidFill>
                  <a:srgbClr val="92D050"/>
                </a:solidFill>
              </a:rPr>
              <a:t>Directorate General of Private Schools</a:t>
            </a:r>
          </a:p>
        </p:txBody>
      </p:sp>
      <p:sp>
        <p:nvSpPr>
          <p:cNvPr id="20" name="TextBox 19">
            <a:extLst>
              <a:ext uri="{FF2B5EF4-FFF2-40B4-BE49-F238E27FC236}">
                <a16:creationId xmlns:a16="http://schemas.microsoft.com/office/drawing/2014/main" id="{30918EA7-4BBF-4C72-B01B-12E323D36728}"/>
              </a:ext>
            </a:extLst>
          </p:cNvPr>
          <p:cNvSpPr txBox="1"/>
          <p:nvPr/>
        </p:nvSpPr>
        <p:spPr>
          <a:xfrm>
            <a:off x="6736702" y="4450703"/>
            <a:ext cx="2556587" cy="646331"/>
          </a:xfrm>
          <a:prstGeom prst="rect">
            <a:avLst/>
          </a:prstGeom>
          <a:solidFill>
            <a:schemeClr val="tx1">
              <a:lumMod val="75000"/>
              <a:lumOff val="25000"/>
            </a:schemeClr>
          </a:solidFill>
        </p:spPr>
        <p:txBody>
          <a:bodyPr wrap="square" rtlCol="0">
            <a:spAutoFit/>
          </a:bodyPr>
          <a:lstStyle/>
          <a:p>
            <a:r>
              <a:rPr lang="en-US" b="1" dirty="0">
                <a:solidFill>
                  <a:srgbClr val="92D050"/>
                </a:solidFill>
              </a:rPr>
              <a:t>Directorate of Non Formal Basic Education </a:t>
            </a:r>
          </a:p>
        </p:txBody>
      </p:sp>
      <p:sp>
        <p:nvSpPr>
          <p:cNvPr id="21" name="TextBox 20">
            <a:extLst>
              <a:ext uri="{FF2B5EF4-FFF2-40B4-BE49-F238E27FC236}">
                <a16:creationId xmlns:a16="http://schemas.microsoft.com/office/drawing/2014/main" id="{F640D47A-88E2-4561-8633-21DB59F2A5A1}"/>
              </a:ext>
            </a:extLst>
          </p:cNvPr>
          <p:cNvSpPr txBox="1"/>
          <p:nvPr/>
        </p:nvSpPr>
        <p:spPr>
          <a:xfrm>
            <a:off x="6746033" y="5169160"/>
            <a:ext cx="2326433" cy="646331"/>
          </a:xfrm>
          <a:prstGeom prst="rect">
            <a:avLst/>
          </a:prstGeom>
          <a:solidFill>
            <a:schemeClr val="tx1">
              <a:lumMod val="75000"/>
              <a:lumOff val="25000"/>
            </a:schemeClr>
          </a:solidFill>
        </p:spPr>
        <p:txBody>
          <a:bodyPr wrap="square" rtlCol="0">
            <a:spAutoFit/>
          </a:bodyPr>
          <a:lstStyle/>
          <a:p>
            <a:r>
              <a:rPr lang="en-US" b="1" dirty="0">
                <a:solidFill>
                  <a:srgbClr val="92D050"/>
                </a:solidFill>
              </a:rPr>
              <a:t>Provincial Curriculum Wing</a:t>
            </a:r>
          </a:p>
        </p:txBody>
      </p:sp>
      <p:sp>
        <p:nvSpPr>
          <p:cNvPr id="23" name="TextBox 22">
            <a:extLst>
              <a:ext uri="{FF2B5EF4-FFF2-40B4-BE49-F238E27FC236}">
                <a16:creationId xmlns:a16="http://schemas.microsoft.com/office/drawing/2014/main" id="{BDB9F707-C301-48B9-A7E8-0174C4AB441B}"/>
              </a:ext>
            </a:extLst>
          </p:cNvPr>
          <p:cNvSpPr txBox="1"/>
          <p:nvPr/>
        </p:nvSpPr>
        <p:spPr>
          <a:xfrm>
            <a:off x="4217436" y="5439748"/>
            <a:ext cx="2326433" cy="646331"/>
          </a:xfrm>
          <a:prstGeom prst="rect">
            <a:avLst/>
          </a:prstGeom>
          <a:solidFill>
            <a:schemeClr val="tx1">
              <a:lumMod val="75000"/>
              <a:lumOff val="25000"/>
            </a:schemeClr>
          </a:solidFill>
        </p:spPr>
        <p:txBody>
          <a:bodyPr wrap="square" rtlCol="0">
            <a:spAutoFit/>
          </a:bodyPr>
          <a:lstStyle/>
          <a:p>
            <a:r>
              <a:rPr lang="en-US" b="1" dirty="0">
                <a:solidFill>
                  <a:srgbClr val="92D050"/>
                </a:solidFill>
              </a:rPr>
              <a:t>Provincial Institute of Teacher Education</a:t>
            </a:r>
          </a:p>
        </p:txBody>
      </p:sp>
      <p:cxnSp>
        <p:nvCxnSpPr>
          <p:cNvPr id="27" name="Straight Arrow Connector 26">
            <a:extLst>
              <a:ext uri="{FF2B5EF4-FFF2-40B4-BE49-F238E27FC236}">
                <a16:creationId xmlns:a16="http://schemas.microsoft.com/office/drawing/2014/main" id="{7009015D-3C51-4491-9DF6-27A88DD28573}"/>
              </a:ext>
            </a:extLst>
          </p:cNvPr>
          <p:cNvCxnSpPr/>
          <p:nvPr/>
        </p:nvCxnSpPr>
        <p:spPr>
          <a:xfrm>
            <a:off x="5271795" y="2118050"/>
            <a:ext cx="133427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a:extLst>
              <a:ext uri="{FF2B5EF4-FFF2-40B4-BE49-F238E27FC236}">
                <a16:creationId xmlns:a16="http://schemas.microsoft.com/office/drawing/2014/main" id="{D25E951F-E409-4A40-B693-DFB9D7213FAD}"/>
              </a:ext>
            </a:extLst>
          </p:cNvPr>
          <p:cNvCxnSpPr/>
          <p:nvPr/>
        </p:nvCxnSpPr>
        <p:spPr>
          <a:xfrm>
            <a:off x="5256245" y="2820956"/>
            <a:ext cx="133427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752BFC25-8E91-471A-87E1-F1B5697A3832}"/>
              </a:ext>
            </a:extLst>
          </p:cNvPr>
          <p:cNvCxnSpPr/>
          <p:nvPr/>
        </p:nvCxnSpPr>
        <p:spPr>
          <a:xfrm>
            <a:off x="5250025" y="3374574"/>
            <a:ext cx="133427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0" name="Straight Arrow Connector 29">
            <a:extLst>
              <a:ext uri="{FF2B5EF4-FFF2-40B4-BE49-F238E27FC236}">
                <a16:creationId xmlns:a16="http://schemas.microsoft.com/office/drawing/2014/main" id="{A6FA8FB5-7BCE-4140-BEA6-BFE5B5AA2183}"/>
              </a:ext>
            </a:extLst>
          </p:cNvPr>
          <p:cNvCxnSpPr/>
          <p:nvPr/>
        </p:nvCxnSpPr>
        <p:spPr>
          <a:xfrm>
            <a:off x="5259354" y="3841103"/>
            <a:ext cx="133427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a:extLst>
              <a:ext uri="{FF2B5EF4-FFF2-40B4-BE49-F238E27FC236}">
                <a16:creationId xmlns:a16="http://schemas.microsoft.com/office/drawing/2014/main" id="{D39169AE-DB38-483A-826D-6B0D848C38F9}"/>
              </a:ext>
            </a:extLst>
          </p:cNvPr>
          <p:cNvCxnSpPr/>
          <p:nvPr/>
        </p:nvCxnSpPr>
        <p:spPr>
          <a:xfrm>
            <a:off x="5296679" y="4550229"/>
            <a:ext cx="133427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a:extLst>
              <a:ext uri="{FF2B5EF4-FFF2-40B4-BE49-F238E27FC236}">
                <a16:creationId xmlns:a16="http://schemas.microsoft.com/office/drawing/2014/main" id="{080ECA5D-15C4-4911-9D9F-2E0E0975CA3E}"/>
              </a:ext>
            </a:extLst>
          </p:cNvPr>
          <p:cNvCxnSpPr>
            <a:cxnSpLocks/>
          </p:cNvCxnSpPr>
          <p:nvPr/>
        </p:nvCxnSpPr>
        <p:spPr>
          <a:xfrm flipH="1">
            <a:off x="3984171" y="2099388"/>
            <a:ext cx="125963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4" name="Straight Arrow Connector 33">
            <a:extLst>
              <a:ext uri="{FF2B5EF4-FFF2-40B4-BE49-F238E27FC236}">
                <a16:creationId xmlns:a16="http://schemas.microsoft.com/office/drawing/2014/main" id="{80948E90-0085-48D6-9F76-A1EEED377793}"/>
              </a:ext>
            </a:extLst>
          </p:cNvPr>
          <p:cNvCxnSpPr>
            <a:cxnSpLocks/>
          </p:cNvCxnSpPr>
          <p:nvPr/>
        </p:nvCxnSpPr>
        <p:spPr>
          <a:xfrm flipH="1">
            <a:off x="3956179" y="2699657"/>
            <a:ext cx="130006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5" name="Straight Arrow Connector 34">
            <a:extLst>
              <a:ext uri="{FF2B5EF4-FFF2-40B4-BE49-F238E27FC236}">
                <a16:creationId xmlns:a16="http://schemas.microsoft.com/office/drawing/2014/main" id="{5C081181-0A30-4FAA-BB37-237397A87F15}"/>
              </a:ext>
            </a:extLst>
          </p:cNvPr>
          <p:cNvCxnSpPr>
            <a:cxnSpLocks/>
          </p:cNvCxnSpPr>
          <p:nvPr/>
        </p:nvCxnSpPr>
        <p:spPr>
          <a:xfrm flipH="1">
            <a:off x="3946848" y="3455437"/>
            <a:ext cx="128140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6" name="Straight Arrow Connector 35">
            <a:extLst>
              <a:ext uri="{FF2B5EF4-FFF2-40B4-BE49-F238E27FC236}">
                <a16:creationId xmlns:a16="http://schemas.microsoft.com/office/drawing/2014/main" id="{AC7C5E10-5C80-4251-B7D9-FC75DBEF1ED3}"/>
              </a:ext>
            </a:extLst>
          </p:cNvPr>
          <p:cNvCxnSpPr>
            <a:cxnSpLocks/>
          </p:cNvCxnSpPr>
          <p:nvPr/>
        </p:nvCxnSpPr>
        <p:spPr>
          <a:xfrm flipH="1">
            <a:off x="4021493" y="4183224"/>
            <a:ext cx="124408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a:extLst>
              <a:ext uri="{FF2B5EF4-FFF2-40B4-BE49-F238E27FC236}">
                <a16:creationId xmlns:a16="http://schemas.microsoft.com/office/drawing/2014/main" id="{41EB12FB-6A66-4AE7-92C1-661171A99F57}"/>
              </a:ext>
            </a:extLst>
          </p:cNvPr>
          <p:cNvCxnSpPr>
            <a:cxnSpLocks/>
          </p:cNvCxnSpPr>
          <p:nvPr/>
        </p:nvCxnSpPr>
        <p:spPr>
          <a:xfrm flipH="1">
            <a:off x="3965510" y="4817707"/>
            <a:ext cx="125341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8" name="Straight Arrow Connector 37">
            <a:extLst>
              <a:ext uri="{FF2B5EF4-FFF2-40B4-BE49-F238E27FC236}">
                <a16:creationId xmlns:a16="http://schemas.microsoft.com/office/drawing/2014/main" id="{D9781F5B-3618-4E3F-9C6D-BECB2294919F}"/>
              </a:ext>
            </a:extLst>
          </p:cNvPr>
          <p:cNvCxnSpPr>
            <a:cxnSpLocks/>
          </p:cNvCxnSpPr>
          <p:nvPr/>
        </p:nvCxnSpPr>
        <p:spPr>
          <a:xfrm flipH="1">
            <a:off x="4208106" y="5274906"/>
            <a:ext cx="102947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9" name="Straight Arrow Connector 38">
            <a:extLst>
              <a:ext uri="{FF2B5EF4-FFF2-40B4-BE49-F238E27FC236}">
                <a16:creationId xmlns:a16="http://schemas.microsoft.com/office/drawing/2014/main" id="{10D0465D-FD17-4B35-8EA4-A12CCDA13589}"/>
              </a:ext>
            </a:extLst>
          </p:cNvPr>
          <p:cNvCxnSpPr/>
          <p:nvPr/>
        </p:nvCxnSpPr>
        <p:spPr>
          <a:xfrm>
            <a:off x="5290457" y="5253137"/>
            <a:ext cx="133427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1" name="Straight Arrow Connector 40">
            <a:extLst>
              <a:ext uri="{FF2B5EF4-FFF2-40B4-BE49-F238E27FC236}">
                <a16:creationId xmlns:a16="http://schemas.microsoft.com/office/drawing/2014/main" id="{CACD895C-5B4E-4943-B4BB-046BAC492840}"/>
              </a:ext>
            </a:extLst>
          </p:cNvPr>
          <p:cNvCxnSpPr>
            <a:cxnSpLocks/>
          </p:cNvCxnSpPr>
          <p:nvPr/>
        </p:nvCxnSpPr>
        <p:spPr>
          <a:xfrm>
            <a:off x="5253134" y="1959428"/>
            <a:ext cx="0" cy="34709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50" name="Picture 4" descr="Image result for Government of Sindh logo">
            <a:extLst>
              <a:ext uri="{FF2B5EF4-FFF2-40B4-BE49-F238E27FC236}">
                <a16:creationId xmlns:a16="http://schemas.microsoft.com/office/drawing/2014/main" id="{F714B4BC-CF4B-4CA2-A48F-2A323B554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672" y="0"/>
            <a:ext cx="1459346" cy="180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19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F5441CA-A2B3-4065-B4D9-850607BBF45E}"/>
              </a:ext>
            </a:extLst>
          </p:cNvPr>
          <p:cNvSpPr>
            <a:spLocks noGrp="1"/>
          </p:cNvSpPr>
          <p:nvPr>
            <p:ph type="title"/>
          </p:nvPr>
        </p:nvSpPr>
        <p:spPr>
          <a:xfrm>
            <a:off x="2586182" y="327803"/>
            <a:ext cx="7298046" cy="1006475"/>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SG" b="1" dirty="0"/>
              <a:t>Governance Structure – District Education office</a:t>
            </a:r>
          </a:p>
        </p:txBody>
      </p:sp>
      <p:pic>
        <p:nvPicPr>
          <p:cNvPr id="22" name="Content Placeholder 21">
            <a:extLst>
              <a:ext uri="{FF2B5EF4-FFF2-40B4-BE49-F238E27FC236}">
                <a16:creationId xmlns:a16="http://schemas.microsoft.com/office/drawing/2014/main" id="{C4FFA85C-C414-4109-9BE8-005444EC96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977552" y="111918"/>
            <a:ext cx="1802968" cy="1831975"/>
          </a:xfrm>
        </p:spPr>
      </p:pic>
      <p:pic>
        <p:nvPicPr>
          <p:cNvPr id="6" name="Picture 5">
            <a:extLst>
              <a:ext uri="{FF2B5EF4-FFF2-40B4-BE49-F238E27FC236}">
                <a16:creationId xmlns:a16="http://schemas.microsoft.com/office/drawing/2014/main" id="{CA3436CA-21F1-443F-AAE4-663F3C0D1A8E}"/>
              </a:ext>
            </a:extLst>
          </p:cNvPr>
          <p:cNvPicPr>
            <a:picLocks noChangeAspect="1"/>
          </p:cNvPicPr>
          <p:nvPr/>
        </p:nvPicPr>
        <p:blipFill>
          <a:blip r:embed="rId4"/>
          <a:stretch>
            <a:fillRect/>
          </a:stretch>
        </p:blipFill>
        <p:spPr>
          <a:xfrm>
            <a:off x="1" y="6210300"/>
            <a:ext cx="12191999" cy="647699"/>
          </a:xfrm>
          <a:prstGeom prst="rect">
            <a:avLst/>
          </a:prstGeom>
        </p:spPr>
      </p:pic>
      <p:sp>
        <p:nvSpPr>
          <p:cNvPr id="5" name="TextBox 4">
            <a:extLst>
              <a:ext uri="{FF2B5EF4-FFF2-40B4-BE49-F238E27FC236}">
                <a16:creationId xmlns:a16="http://schemas.microsoft.com/office/drawing/2014/main" id="{5596FB4D-E66C-4ECF-8F60-BC5D8EDAF34A}"/>
              </a:ext>
            </a:extLst>
          </p:cNvPr>
          <p:cNvSpPr txBox="1"/>
          <p:nvPr/>
        </p:nvSpPr>
        <p:spPr>
          <a:xfrm>
            <a:off x="4068147" y="1940767"/>
            <a:ext cx="3536304" cy="369332"/>
          </a:xfrm>
          <a:prstGeom prst="rect">
            <a:avLst/>
          </a:prstGeom>
          <a:solidFill>
            <a:schemeClr val="tx1">
              <a:lumMod val="75000"/>
              <a:lumOff val="25000"/>
            </a:schemeClr>
          </a:solidFill>
        </p:spPr>
        <p:txBody>
          <a:bodyPr wrap="square" rtlCol="0">
            <a:spAutoFit/>
          </a:bodyPr>
          <a:lstStyle/>
          <a:p>
            <a:r>
              <a:rPr lang="en-US" b="1" dirty="0">
                <a:solidFill>
                  <a:srgbClr val="FFFF00"/>
                </a:solidFill>
              </a:rPr>
              <a:t>District Education Officer- BPS 20</a:t>
            </a:r>
          </a:p>
        </p:txBody>
      </p:sp>
      <p:sp>
        <p:nvSpPr>
          <p:cNvPr id="9" name="TextBox 8">
            <a:extLst>
              <a:ext uri="{FF2B5EF4-FFF2-40B4-BE49-F238E27FC236}">
                <a16:creationId xmlns:a16="http://schemas.microsoft.com/office/drawing/2014/main" id="{D7DF884E-5387-4374-AA11-7E8A873B72A1}"/>
              </a:ext>
            </a:extLst>
          </p:cNvPr>
          <p:cNvSpPr txBox="1"/>
          <p:nvPr/>
        </p:nvSpPr>
        <p:spPr>
          <a:xfrm>
            <a:off x="4929674" y="3035559"/>
            <a:ext cx="1741714" cy="923330"/>
          </a:xfrm>
          <a:prstGeom prst="rect">
            <a:avLst/>
          </a:prstGeom>
          <a:solidFill>
            <a:schemeClr val="tx1">
              <a:lumMod val="75000"/>
              <a:lumOff val="25000"/>
            </a:schemeClr>
          </a:solidFill>
        </p:spPr>
        <p:txBody>
          <a:bodyPr wrap="square" rtlCol="0">
            <a:spAutoFit/>
          </a:bodyPr>
          <a:lstStyle/>
          <a:p>
            <a:r>
              <a:rPr lang="en-US" b="1" dirty="0">
                <a:solidFill>
                  <a:srgbClr val="92D050"/>
                </a:solidFill>
              </a:rPr>
              <a:t>District Officer Education  (</a:t>
            </a:r>
            <a:r>
              <a:rPr lang="en-US" b="1" dirty="0" err="1">
                <a:solidFill>
                  <a:srgbClr val="92D050"/>
                </a:solidFill>
              </a:rPr>
              <a:t>Acd</a:t>
            </a:r>
            <a:r>
              <a:rPr lang="en-US" b="1" dirty="0">
                <a:solidFill>
                  <a:srgbClr val="92D050"/>
                </a:solidFill>
              </a:rPr>
              <a:t>. &amp; Training)</a:t>
            </a:r>
          </a:p>
        </p:txBody>
      </p:sp>
      <p:sp>
        <p:nvSpPr>
          <p:cNvPr id="10" name="TextBox 9">
            <a:extLst>
              <a:ext uri="{FF2B5EF4-FFF2-40B4-BE49-F238E27FC236}">
                <a16:creationId xmlns:a16="http://schemas.microsoft.com/office/drawing/2014/main" id="{81B087FE-5277-450B-A572-88D21B4077C3}"/>
              </a:ext>
            </a:extLst>
          </p:cNvPr>
          <p:cNvSpPr txBox="1"/>
          <p:nvPr/>
        </p:nvSpPr>
        <p:spPr>
          <a:xfrm>
            <a:off x="933063" y="3001348"/>
            <a:ext cx="1670177" cy="923330"/>
          </a:xfrm>
          <a:prstGeom prst="rect">
            <a:avLst/>
          </a:prstGeom>
          <a:solidFill>
            <a:schemeClr val="tx1">
              <a:lumMod val="75000"/>
              <a:lumOff val="25000"/>
            </a:schemeClr>
          </a:solidFill>
        </p:spPr>
        <p:txBody>
          <a:bodyPr wrap="square" rtlCol="0">
            <a:spAutoFit/>
          </a:bodyPr>
          <a:lstStyle/>
          <a:p>
            <a:r>
              <a:rPr lang="en-US" b="1" dirty="0">
                <a:solidFill>
                  <a:srgbClr val="92D050"/>
                </a:solidFill>
              </a:rPr>
              <a:t>District Officer Education  (Elementary)</a:t>
            </a:r>
          </a:p>
        </p:txBody>
      </p:sp>
      <p:sp>
        <p:nvSpPr>
          <p:cNvPr id="11" name="TextBox 10">
            <a:extLst>
              <a:ext uri="{FF2B5EF4-FFF2-40B4-BE49-F238E27FC236}">
                <a16:creationId xmlns:a16="http://schemas.microsoft.com/office/drawing/2014/main" id="{CA366D6C-27C1-4860-88DC-3E905F3C1429}"/>
              </a:ext>
            </a:extLst>
          </p:cNvPr>
          <p:cNvSpPr txBox="1"/>
          <p:nvPr/>
        </p:nvSpPr>
        <p:spPr>
          <a:xfrm>
            <a:off x="2957805" y="3032449"/>
            <a:ext cx="1810137" cy="923330"/>
          </a:xfrm>
          <a:prstGeom prst="rect">
            <a:avLst/>
          </a:prstGeom>
          <a:solidFill>
            <a:schemeClr val="tx1">
              <a:lumMod val="75000"/>
              <a:lumOff val="25000"/>
            </a:schemeClr>
          </a:solidFill>
        </p:spPr>
        <p:txBody>
          <a:bodyPr wrap="square" rtlCol="0">
            <a:spAutoFit/>
          </a:bodyPr>
          <a:lstStyle/>
          <a:p>
            <a:r>
              <a:rPr lang="en-US" b="1" dirty="0">
                <a:solidFill>
                  <a:srgbClr val="92D050"/>
                </a:solidFill>
              </a:rPr>
              <a:t>District Officer Education  (Sec/Higher Sec.)</a:t>
            </a:r>
          </a:p>
        </p:txBody>
      </p:sp>
      <p:sp>
        <p:nvSpPr>
          <p:cNvPr id="16" name="TextBox 15">
            <a:extLst>
              <a:ext uri="{FF2B5EF4-FFF2-40B4-BE49-F238E27FC236}">
                <a16:creationId xmlns:a16="http://schemas.microsoft.com/office/drawing/2014/main" id="{C2521B2B-114A-4C35-8A70-D5A72C036D2B}"/>
              </a:ext>
            </a:extLst>
          </p:cNvPr>
          <p:cNvSpPr txBox="1"/>
          <p:nvPr/>
        </p:nvSpPr>
        <p:spPr>
          <a:xfrm>
            <a:off x="6802018" y="3023119"/>
            <a:ext cx="1632855" cy="923330"/>
          </a:xfrm>
          <a:prstGeom prst="rect">
            <a:avLst/>
          </a:prstGeom>
          <a:solidFill>
            <a:schemeClr val="tx1">
              <a:lumMod val="75000"/>
              <a:lumOff val="25000"/>
            </a:schemeClr>
          </a:solidFill>
        </p:spPr>
        <p:txBody>
          <a:bodyPr wrap="square" rtlCol="0">
            <a:spAutoFit/>
          </a:bodyPr>
          <a:lstStyle/>
          <a:p>
            <a:r>
              <a:rPr lang="en-US" b="1" dirty="0">
                <a:solidFill>
                  <a:srgbClr val="92D050"/>
                </a:solidFill>
              </a:rPr>
              <a:t>District Officer Education (Sports)</a:t>
            </a:r>
          </a:p>
        </p:txBody>
      </p:sp>
      <p:sp>
        <p:nvSpPr>
          <p:cNvPr id="17" name="TextBox 16">
            <a:extLst>
              <a:ext uri="{FF2B5EF4-FFF2-40B4-BE49-F238E27FC236}">
                <a16:creationId xmlns:a16="http://schemas.microsoft.com/office/drawing/2014/main" id="{1D4DC70D-5283-48E3-9FDC-F1C3E215B125}"/>
              </a:ext>
            </a:extLst>
          </p:cNvPr>
          <p:cNvSpPr txBox="1"/>
          <p:nvPr/>
        </p:nvSpPr>
        <p:spPr>
          <a:xfrm>
            <a:off x="8556172" y="3023121"/>
            <a:ext cx="1679510" cy="923330"/>
          </a:xfrm>
          <a:prstGeom prst="rect">
            <a:avLst/>
          </a:prstGeom>
          <a:solidFill>
            <a:schemeClr val="tx1">
              <a:lumMod val="75000"/>
              <a:lumOff val="25000"/>
            </a:schemeClr>
          </a:solidFill>
        </p:spPr>
        <p:txBody>
          <a:bodyPr wrap="square" rtlCol="0">
            <a:spAutoFit/>
          </a:bodyPr>
          <a:lstStyle/>
          <a:p>
            <a:r>
              <a:rPr lang="en-US" b="1" dirty="0">
                <a:solidFill>
                  <a:srgbClr val="92D050"/>
                </a:solidFill>
              </a:rPr>
              <a:t>District Officer Education (SEMIS)</a:t>
            </a:r>
          </a:p>
        </p:txBody>
      </p:sp>
      <p:sp>
        <p:nvSpPr>
          <p:cNvPr id="23" name="TextBox 22">
            <a:extLst>
              <a:ext uri="{FF2B5EF4-FFF2-40B4-BE49-F238E27FC236}">
                <a16:creationId xmlns:a16="http://schemas.microsoft.com/office/drawing/2014/main" id="{BDB9F707-C301-48B9-A7E8-0174C4AB441B}"/>
              </a:ext>
            </a:extLst>
          </p:cNvPr>
          <p:cNvSpPr txBox="1"/>
          <p:nvPr/>
        </p:nvSpPr>
        <p:spPr>
          <a:xfrm>
            <a:off x="849086" y="4376058"/>
            <a:ext cx="1780674" cy="923330"/>
          </a:xfrm>
          <a:prstGeom prst="rect">
            <a:avLst/>
          </a:prstGeom>
          <a:solidFill>
            <a:schemeClr val="tx1">
              <a:lumMod val="75000"/>
              <a:lumOff val="25000"/>
            </a:schemeClr>
          </a:solidFill>
        </p:spPr>
        <p:txBody>
          <a:bodyPr wrap="square" rtlCol="0">
            <a:spAutoFit/>
          </a:bodyPr>
          <a:lstStyle/>
          <a:p>
            <a:pPr algn="ctr"/>
            <a:r>
              <a:rPr lang="en-US" b="1" dirty="0">
                <a:solidFill>
                  <a:srgbClr val="92D050"/>
                </a:solidFill>
              </a:rPr>
              <a:t>Dy. District officer Male &amp; Female</a:t>
            </a:r>
          </a:p>
        </p:txBody>
      </p:sp>
      <p:cxnSp>
        <p:nvCxnSpPr>
          <p:cNvPr id="30" name="Straight Arrow Connector 29">
            <a:extLst>
              <a:ext uri="{FF2B5EF4-FFF2-40B4-BE49-F238E27FC236}">
                <a16:creationId xmlns:a16="http://schemas.microsoft.com/office/drawing/2014/main" id="{A6FA8FB5-7BCE-4140-BEA6-BFE5B5AA2183}"/>
              </a:ext>
            </a:extLst>
          </p:cNvPr>
          <p:cNvCxnSpPr>
            <a:cxnSpLocks/>
          </p:cNvCxnSpPr>
          <p:nvPr/>
        </p:nvCxnSpPr>
        <p:spPr>
          <a:xfrm>
            <a:off x="5147387" y="4820817"/>
            <a:ext cx="125436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4" name="Straight Arrow Connector 33">
            <a:extLst>
              <a:ext uri="{FF2B5EF4-FFF2-40B4-BE49-F238E27FC236}">
                <a16:creationId xmlns:a16="http://schemas.microsoft.com/office/drawing/2014/main" id="{80948E90-0085-48D6-9F76-A1EEED377793}"/>
              </a:ext>
            </a:extLst>
          </p:cNvPr>
          <p:cNvCxnSpPr>
            <a:cxnSpLocks/>
          </p:cNvCxnSpPr>
          <p:nvPr/>
        </p:nvCxnSpPr>
        <p:spPr>
          <a:xfrm>
            <a:off x="1698172" y="2677885"/>
            <a:ext cx="0" cy="3110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8" name="Straight Arrow Connector 37">
            <a:extLst>
              <a:ext uri="{FF2B5EF4-FFF2-40B4-BE49-F238E27FC236}">
                <a16:creationId xmlns:a16="http://schemas.microsoft.com/office/drawing/2014/main" id="{D9781F5B-3618-4E3F-9C6D-BECB2294919F}"/>
              </a:ext>
            </a:extLst>
          </p:cNvPr>
          <p:cNvCxnSpPr>
            <a:cxnSpLocks/>
          </p:cNvCxnSpPr>
          <p:nvPr/>
        </p:nvCxnSpPr>
        <p:spPr>
          <a:xfrm flipH="1">
            <a:off x="5834745" y="2354425"/>
            <a:ext cx="1" cy="3234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2" name="TextBox 31">
            <a:extLst>
              <a:ext uri="{FF2B5EF4-FFF2-40B4-BE49-F238E27FC236}">
                <a16:creationId xmlns:a16="http://schemas.microsoft.com/office/drawing/2014/main" id="{F415D49F-3935-4027-910C-919F9AC9AC3B}"/>
              </a:ext>
            </a:extLst>
          </p:cNvPr>
          <p:cNvSpPr txBox="1"/>
          <p:nvPr/>
        </p:nvSpPr>
        <p:spPr>
          <a:xfrm>
            <a:off x="2979576" y="4379168"/>
            <a:ext cx="1780674" cy="923330"/>
          </a:xfrm>
          <a:prstGeom prst="rect">
            <a:avLst/>
          </a:prstGeom>
          <a:solidFill>
            <a:schemeClr val="tx1">
              <a:lumMod val="75000"/>
              <a:lumOff val="25000"/>
            </a:schemeClr>
          </a:solidFill>
        </p:spPr>
        <p:txBody>
          <a:bodyPr wrap="square" rtlCol="0">
            <a:spAutoFit/>
          </a:bodyPr>
          <a:lstStyle/>
          <a:p>
            <a:pPr algn="ctr"/>
            <a:r>
              <a:rPr lang="en-US" b="1" dirty="0">
                <a:solidFill>
                  <a:srgbClr val="92D050"/>
                </a:solidFill>
              </a:rPr>
              <a:t>Dy. District officer Male &amp; Female</a:t>
            </a:r>
          </a:p>
        </p:txBody>
      </p:sp>
      <p:sp>
        <p:nvSpPr>
          <p:cNvPr id="40" name="TextBox 39">
            <a:extLst>
              <a:ext uri="{FF2B5EF4-FFF2-40B4-BE49-F238E27FC236}">
                <a16:creationId xmlns:a16="http://schemas.microsoft.com/office/drawing/2014/main" id="{5760F6B5-DF62-4147-AD3B-41B0FAB604F4}"/>
              </a:ext>
            </a:extLst>
          </p:cNvPr>
          <p:cNvSpPr txBox="1"/>
          <p:nvPr/>
        </p:nvSpPr>
        <p:spPr>
          <a:xfrm>
            <a:off x="4929674" y="4397829"/>
            <a:ext cx="1611086" cy="646331"/>
          </a:xfrm>
          <a:prstGeom prst="rect">
            <a:avLst/>
          </a:prstGeom>
          <a:solidFill>
            <a:schemeClr val="tx1">
              <a:lumMod val="75000"/>
              <a:lumOff val="25000"/>
            </a:schemeClr>
          </a:solidFill>
        </p:spPr>
        <p:txBody>
          <a:bodyPr wrap="square" rtlCol="0">
            <a:spAutoFit/>
          </a:bodyPr>
          <a:lstStyle/>
          <a:p>
            <a:pPr algn="ctr"/>
            <a:r>
              <a:rPr lang="en-US" b="1" dirty="0">
                <a:solidFill>
                  <a:srgbClr val="92D050"/>
                </a:solidFill>
              </a:rPr>
              <a:t>Dy. District officer</a:t>
            </a:r>
          </a:p>
        </p:txBody>
      </p:sp>
      <p:sp>
        <p:nvSpPr>
          <p:cNvPr id="42" name="TextBox 41">
            <a:extLst>
              <a:ext uri="{FF2B5EF4-FFF2-40B4-BE49-F238E27FC236}">
                <a16:creationId xmlns:a16="http://schemas.microsoft.com/office/drawing/2014/main" id="{9551ED27-EAE8-4945-9F9C-CBB938E9D2EB}"/>
              </a:ext>
            </a:extLst>
          </p:cNvPr>
          <p:cNvSpPr txBox="1"/>
          <p:nvPr/>
        </p:nvSpPr>
        <p:spPr>
          <a:xfrm>
            <a:off x="6873551" y="4363617"/>
            <a:ext cx="1611086" cy="646331"/>
          </a:xfrm>
          <a:prstGeom prst="rect">
            <a:avLst/>
          </a:prstGeom>
          <a:solidFill>
            <a:schemeClr val="tx1">
              <a:lumMod val="75000"/>
              <a:lumOff val="25000"/>
            </a:schemeClr>
          </a:solidFill>
        </p:spPr>
        <p:txBody>
          <a:bodyPr wrap="square" rtlCol="0">
            <a:spAutoFit/>
          </a:bodyPr>
          <a:lstStyle/>
          <a:p>
            <a:pPr algn="ctr"/>
            <a:r>
              <a:rPr lang="en-US" b="1" dirty="0">
                <a:solidFill>
                  <a:srgbClr val="92D050"/>
                </a:solidFill>
              </a:rPr>
              <a:t>Dy. District officer</a:t>
            </a:r>
          </a:p>
        </p:txBody>
      </p:sp>
      <p:sp>
        <p:nvSpPr>
          <p:cNvPr id="43" name="TextBox 42">
            <a:extLst>
              <a:ext uri="{FF2B5EF4-FFF2-40B4-BE49-F238E27FC236}">
                <a16:creationId xmlns:a16="http://schemas.microsoft.com/office/drawing/2014/main" id="{7023266D-7D15-4EB4-9CE5-E576499F93FE}"/>
              </a:ext>
            </a:extLst>
          </p:cNvPr>
          <p:cNvSpPr txBox="1"/>
          <p:nvPr/>
        </p:nvSpPr>
        <p:spPr>
          <a:xfrm>
            <a:off x="8730343" y="4288972"/>
            <a:ext cx="1611086" cy="646331"/>
          </a:xfrm>
          <a:prstGeom prst="rect">
            <a:avLst/>
          </a:prstGeom>
          <a:solidFill>
            <a:schemeClr val="tx1">
              <a:lumMod val="75000"/>
              <a:lumOff val="25000"/>
            </a:schemeClr>
          </a:solidFill>
        </p:spPr>
        <p:txBody>
          <a:bodyPr wrap="square" rtlCol="0">
            <a:spAutoFit/>
          </a:bodyPr>
          <a:lstStyle/>
          <a:p>
            <a:pPr algn="ctr"/>
            <a:r>
              <a:rPr lang="en-US" b="1" dirty="0">
                <a:solidFill>
                  <a:srgbClr val="92D050"/>
                </a:solidFill>
              </a:rPr>
              <a:t>Dy. District officer</a:t>
            </a:r>
          </a:p>
        </p:txBody>
      </p:sp>
      <p:cxnSp>
        <p:nvCxnSpPr>
          <p:cNvPr id="44" name="Straight Arrow Connector 43">
            <a:extLst>
              <a:ext uri="{FF2B5EF4-FFF2-40B4-BE49-F238E27FC236}">
                <a16:creationId xmlns:a16="http://schemas.microsoft.com/office/drawing/2014/main" id="{8EF6F344-82AE-4C5D-A355-580A5E7F02AF}"/>
              </a:ext>
            </a:extLst>
          </p:cNvPr>
          <p:cNvCxnSpPr>
            <a:cxnSpLocks/>
          </p:cNvCxnSpPr>
          <p:nvPr/>
        </p:nvCxnSpPr>
        <p:spPr>
          <a:xfrm>
            <a:off x="3772678" y="2699656"/>
            <a:ext cx="0" cy="3110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5" name="Straight Arrow Connector 44">
            <a:extLst>
              <a:ext uri="{FF2B5EF4-FFF2-40B4-BE49-F238E27FC236}">
                <a16:creationId xmlns:a16="http://schemas.microsoft.com/office/drawing/2014/main" id="{6D616974-41A0-4F99-A854-BB5CF085EE69}"/>
              </a:ext>
            </a:extLst>
          </p:cNvPr>
          <p:cNvCxnSpPr>
            <a:cxnSpLocks/>
          </p:cNvCxnSpPr>
          <p:nvPr/>
        </p:nvCxnSpPr>
        <p:spPr>
          <a:xfrm>
            <a:off x="5825412" y="2718318"/>
            <a:ext cx="0" cy="3110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6" name="Straight Arrow Connector 45">
            <a:extLst>
              <a:ext uri="{FF2B5EF4-FFF2-40B4-BE49-F238E27FC236}">
                <a16:creationId xmlns:a16="http://schemas.microsoft.com/office/drawing/2014/main" id="{E508BC56-A5F1-4A87-A02A-8E165FCF17CE}"/>
              </a:ext>
            </a:extLst>
          </p:cNvPr>
          <p:cNvCxnSpPr>
            <a:cxnSpLocks/>
          </p:cNvCxnSpPr>
          <p:nvPr/>
        </p:nvCxnSpPr>
        <p:spPr>
          <a:xfrm>
            <a:off x="7598229" y="2708987"/>
            <a:ext cx="0" cy="3110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7" name="Straight Arrow Connector 46">
            <a:extLst>
              <a:ext uri="{FF2B5EF4-FFF2-40B4-BE49-F238E27FC236}">
                <a16:creationId xmlns:a16="http://schemas.microsoft.com/office/drawing/2014/main" id="{2814B77F-E0E9-42D5-AE0B-B5C0615B9438}"/>
              </a:ext>
            </a:extLst>
          </p:cNvPr>
          <p:cNvCxnSpPr>
            <a:cxnSpLocks/>
          </p:cNvCxnSpPr>
          <p:nvPr/>
        </p:nvCxnSpPr>
        <p:spPr>
          <a:xfrm>
            <a:off x="9455021" y="2708987"/>
            <a:ext cx="0" cy="3110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8" name="Straight Connector 47">
            <a:extLst>
              <a:ext uri="{FF2B5EF4-FFF2-40B4-BE49-F238E27FC236}">
                <a16:creationId xmlns:a16="http://schemas.microsoft.com/office/drawing/2014/main" id="{2A1821C4-7EE3-4D6F-A0BB-C4E24C0B9BFF}"/>
              </a:ext>
            </a:extLst>
          </p:cNvPr>
          <p:cNvCxnSpPr>
            <a:cxnSpLocks/>
          </p:cNvCxnSpPr>
          <p:nvPr/>
        </p:nvCxnSpPr>
        <p:spPr>
          <a:xfrm>
            <a:off x="1698172" y="2687216"/>
            <a:ext cx="77724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2" name="Straight Arrow Connector 51">
            <a:extLst>
              <a:ext uri="{FF2B5EF4-FFF2-40B4-BE49-F238E27FC236}">
                <a16:creationId xmlns:a16="http://schemas.microsoft.com/office/drawing/2014/main" id="{91577804-07EE-4867-AE71-0C6F97DD6638}"/>
              </a:ext>
            </a:extLst>
          </p:cNvPr>
          <p:cNvCxnSpPr>
            <a:cxnSpLocks/>
          </p:cNvCxnSpPr>
          <p:nvPr/>
        </p:nvCxnSpPr>
        <p:spPr>
          <a:xfrm>
            <a:off x="1673290" y="3959289"/>
            <a:ext cx="0" cy="3110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3" name="Straight Arrow Connector 52">
            <a:extLst>
              <a:ext uri="{FF2B5EF4-FFF2-40B4-BE49-F238E27FC236}">
                <a16:creationId xmlns:a16="http://schemas.microsoft.com/office/drawing/2014/main" id="{0AA291D2-23F5-416D-912A-7720E574D15B}"/>
              </a:ext>
            </a:extLst>
          </p:cNvPr>
          <p:cNvCxnSpPr>
            <a:cxnSpLocks/>
          </p:cNvCxnSpPr>
          <p:nvPr/>
        </p:nvCxnSpPr>
        <p:spPr>
          <a:xfrm>
            <a:off x="3800670" y="3977950"/>
            <a:ext cx="0" cy="3110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4" name="Straight Arrow Connector 53">
            <a:extLst>
              <a:ext uri="{FF2B5EF4-FFF2-40B4-BE49-F238E27FC236}">
                <a16:creationId xmlns:a16="http://schemas.microsoft.com/office/drawing/2014/main" id="{8F5F8BFD-7A82-448B-A5BB-6B6E7F092222}"/>
              </a:ext>
            </a:extLst>
          </p:cNvPr>
          <p:cNvCxnSpPr>
            <a:cxnSpLocks/>
          </p:cNvCxnSpPr>
          <p:nvPr/>
        </p:nvCxnSpPr>
        <p:spPr>
          <a:xfrm>
            <a:off x="5806752" y="4033933"/>
            <a:ext cx="0" cy="3110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5" name="Straight Arrow Connector 54">
            <a:extLst>
              <a:ext uri="{FF2B5EF4-FFF2-40B4-BE49-F238E27FC236}">
                <a16:creationId xmlns:a16="http://schemas.microsoft.com/office/drawing/2014/main" id="{452D6A34-9EDD-4213-AED2-98BC35E6F5C7}"/>
              </a:ext>
            </a:extLst>
          </p:cNvPr>
          <p:cNvCxnSpPr>
            <a:cxnSpLocks/>
          </p:cNvCxnSpPr>
          <p:nvPr/>
        </p:nvCxnSpPr>
        <p:spPr>
          <a:xfrm>
            <a:off x="7626220" y="3977950"/>
            <a:ext cx="0" cy="3110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6" name="Straight Arrow Connector 55">
            <a:extLst>
              <a:ext uri="{FF2B5EF4-FFF2-40B4-BE49-F238E27FC236}">
                <a16:creationId xmlns:a16="http://schemas.microsoft.com/office/drawing/2014/main" id="{FD2F0B03-0B8E-4399-8FAB-80709919B15C}"/>
              </a:ext>
            </a:extLst>
          </p:cNvPr>
          <p:cNvCxnSpPr>
            <a:cxnSpLocks/>
          </p:cNvCxnSpPr>
          <p:nvPr/>
        </p:nvCxnSpPr>
        <p:spPr>
          <a:xfrm>
            <a:off x="9520336" y="3987282"/>
            <a:ext cx="0" cy="31101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57" name="Picture 4" descr="Image result for Government of Sindh logo">
            <a:extLst>
              <a:ext uri="{FF2B5EF4-FFF2-40B4-BE49-F238E27FC236}">
                <a16:creationId xmlns:a16="http://schemas.microsoft.com/office/drawing/2014/main" id="{7EBFBFF3-1CE6-4002-9629-46EAF5FD5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345" y="122094"/>
            <a:ext cx="1459346" cy="180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56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0" y="106331"/>
            <a:ext cx="12192000" cy="739056"/>
          </a:xfrm>
        </p:spPr>
        <p:txBody>
          <a:bodyPr>
            <a:noAutofit/>
          </a:bodyPr>
          <a:lstStyle/>
          <a:p>
            <a:pPr algn="ctr"/>
            <a:r>
              <a:rPr lang="en-US" sz="3200" dirty="0"/>
              <a:t>Primary Schools Profile 2019 - INFRASTRUCTURE </a:t>
            </a:r>
          </a:p>
        </p:txBody>
      </p:sp>
      <p:grpSp>
        <p:nvGrpSpPr>
          <p:cNvPr id="6" name="Group 5">
            <a:extLst>
              <a:ext uri="{FF2B5EF4-FFF2-40B4-BE49-F238E27FC236}">
                <a16:creationId xmlns:a16="http://schemas.microsoft.com/office/drawing/2014/main" id="{DDE9AB6D-0BC3-45C4-B404-A9FF23B0A26B}"/>
              </a:ext>
            </a:extLst>
          </p:cNvPr>
          <p:cNvGrpSpPr/>
          <p:nvPr/>
        </p:nvGrpSpPr>
        <p:grpSpPr>
          <a:xfrm>
            <a:off x="4005607" y="1985678"/>
            <a:ext cx="3826259" cy="3190976"/>
            <a:chOff x="3536631" y="1494473"/>
            <a:chExt cx="5101679" cy="4254634"/>
          </a:xfrm>
        </p:grpSpPr>
        <p:sp>
          <p:nvSpPr>
            <p:cNvPr id="33" name="Freeform: Shape 32">
              <a:extLst>
                <a:ext uri="{FF2B5EF4-FFF2-40B4-BE49-F238E27FC236}">
                  <a16:creationId xmlns:a16="http://schemas.microsoft.com/office/drawing/2014/main" id="{BF88C831-E4CB-45EC-9D8F-738213441A5A}"/>
                </a:ext>
              </a:extLst>
            </p:cNvPr>
            <p:cNvSpPr/>
            <p:nvPr/>
          </p:nvSpPr>
          <p:spPr>
            <a:xfrm>
              <a:off x="4851918" y="4530976"/>
              <a:ext cx="714573" cy="1168326"/>
            </a:xfrm>
            <a:custGeom>
              <a:avLst/>
              <a:gdLst>
                <a:gd name="connsiteX0" fmla="*/ 631694 w 714573"/>
                <a:gd name="connsiteY0" fmla="*/ 0 h 1168326"/>
                <a:gd name="connsiteX1" fmla="*/ 648725 w 714573"/>
                <a:gd name="connsiteY1" fmla="*/ 6344 h 1168326"/>
                <a:gd name="connsiteX2" fmla="*/ 714573 w 714573"/>
                <a:gd name="connsiteY2" fmla="*/ 6344 h 1168326"/>
                <a:gd name="connsiteX3" fmla="*/ 271246 w 714573"/>
                <a:gd name="connsiteY3" fmla="*/ 1168326 h 1168326"/>
                <a:gd name="connsiteX4" fmla="*/ 228180 w 714573"/>
                <a:gd name="connsiteY4" fmla="*/ 1156035 h 1168326"/>
                <a:gd name="connsiteX5" fmla="*/ 225163 w 714573"/>
                <a:gd name="connsiteY5" fmla="*/ 1155016 h 1168326"/>
                <a:gd name="connsiteX6" fmla="*/ 174365 w 714573"/>
                <a:gd name="connsiteY6" fmla="*/ 1138127 h 1168326"/>
                <a:gd name="connsiteX7" fmla="*/ 172063 w 714573"/>
                <a:gd name="connsiteY7" fmla="*/ 1128093 h 1168326"/>
                <a:gd name="connsiteX8" fmla="*/ 172063 w 714573"/>
                <a:gd name="connsiteY8" fmla="*/ 946368 h 1168326"/>
                <a:gd name="connsiteX9" fmla="*/ 0 w 714573"/>
                <a:gd name="connsiteY9" fmla="*/ 237874 h 1168326"/>
                <a:gd name="connsiteX10" fmla="*/ 149290 w 714573"/>
                <a:gd name="connsiteY10" fmla="*/ 132127 h 1168326"/>
                <a:gd name="connsiteX11" fmla="*/ 592073 w 714573"/>
                <a:gd name="connsiteY11" fmla="*/ 64007 h 1168326"/>
                <a:gd name="connsiteX12" fmla="*/ 628766 w 714573"/>
                <a:gd name="connsiteY12" fmla="*/ 1775 h 1168326"/>
                <a:gd name="connsiteX13" fmla="*/ 626811 w 714573"/>
                <a:gd name="connsiteY13" fmla="*/ 277 h 1168326"/>
                <a:gd name="connsiteX0" fmla="*/ 631694 w 714573"/>
                <a:gd name="connsiteY0" fmla="*/ 0 h 1168326"/>
                <a:gd name="connsiteX1" fmla="*/ 648725 w 714573"/>
                <a:gd name="connsiteY1" fmla="*/ 6344 h 1168326"/>
                <a:gd name="connsiteX2" fmla="*/ 714573 w 714573"/>
                <a:gd name="connsiteY2" fmla="*/ 6344 h 1168326"/>
                <a:gd name="connsiteX3" fmla="*/ 271246 w 714573"/>
                <a:gd name="connsiteY3" fmla="*/ 1168326 h 1168326"/>
                <a:gd name="connsiteX4" fmla="*/ 228180 w 714573"/>
                <a:gd name="connsiteY4" fmla="*/ 1156035 h 1168326"/>
                <a:gd name="connsiteX5" fmla="*/ 225163 w 714573"/>
                <a:gd name="connsiteY5" fmla="*/ 1155016 h 1168326"/>
                <a:gd name="connsiteX6" fmla="*/ 174365 w 714573"/>
                <a:gd name="connsiteY6" fmla="*/ 1138127 h 1168326"/>
                <a:gd name="connsiteX7" fmla="*/ 172063 w 714573"/>
                <a:gd name="connsiteY7" fmla="*/ 1128093 h 1168326"/>
                <a:gd name="connsiteX8" fmla="*/ 0 w 714573"/>
                <a:gd name="connsiteY8" fmla="*/ 237874 h 1168326"/>
                <a:gd name="connsiteX9" fmla="*/ 149290 w 714573"/>
                <a:gd name="connsiteY9" fmla="*/ 132127 h 1168326"/>
                <a:gd name="connsiteX10" fmla="*/ 592073 w 714573"/>
                <a:gd name="connsiteY10" fmla="*/ 64007 h 1168326"/>
                <a:gd name="connsiteX11" fmla="*/ 628766 w 714573"/>
                <a:gd name="connsiteY11" fmla="*/ 1775 h 1168326"/>
                <a:gd name="connsiteX12" fmla="*/ 626811 w 714573"/>
                <a:gd name="connsiteY12" fmla="*/ 277 h 1168326"/>
                <a:gd name="connsiteX13" fmla="*/ 631694 w 714573"/>
                <a:gd name="connsiteY13" fmla="*/ 0 h 1168326"/>
                <a:gd name="connsiteX0" fmla="*/ 631694 w 714573"/>
                <a:gd name="connsiteY0" fmla="*/ 0 h 1168326"/>
                <a:gd name="connsiteX1" fmla="*/ 648725 w 714573"/>
                <a:gd name="connsiteY1" fmla="*/ 6344 h 1168326"/>
                <a:gd name="connsiteX2" fmla="*/ 714573 w 714573"/>
                <a:gd name="connsiteY2" fmla="*/ 6344 h 1168326"/>
                <a:gd name="connsiteX3" fmla="*/ 271246 w 714573"/>
                <a:gd name="connsiteY3" fmla="*/ 1168326 h 1168326"/>
                <a:gd name="connsiteX4" fmla="*/ 228180 w 714573"/>
                <a:gd name="connsiteY4" fmla="*/ 1156035 h 1168326"/>
                <a:gd name="connsiteX5" fmla="*/ 225163 w 714573"/>
                <a:gd name="connsiteY5" fmla="*/ 1155016 h 1168326"/>
                <a:gd name="connsiteX6" fmla="*/ 174365 w 714573"/>
                <a:gd name="connsiteY6" fmla="*/ 1138127 h 1168326"/>
                <a:gd name="connsiteX7" fmla="*/ 172063 w 714573"/>
                <a:gd name="connsiteY7" fmla="*/ 1128093 h 1168326"/>
                <a:gd name="connsiteX8" fmla="*/ 0 w 714573"/>
                <a:gd name="connsiteY8" fmla="*/ 237874 h 1168326"/>
                <a:gd name="connsiteX9" fmla="*/ 149290 w 714573"/>
                <a:gd name="connsiteY9" fmla="*/ 132127 h 1168326"/>
                <a:gd name="connsiteX10" fmla="*/ 628766 w 714573"/>
                <a:gd name="connsiteY10" fmla="*/ 1775 h 1168326"/>
                <a:gd name="connsiteX11" fmla="*/ 626811 w 714573"/>
                <a:gd name="connsiteY11" fmla="*/ 277 h 1168326"/>
                <a:gd name="connsiteX12" fmla="*/ 631694 w 714573"/>
                <a:gd name="connsiteY12" fmla="*/ 0 h 116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4573" h="1168326">
                  <a:moveTo>
                    <a:pt x="631694" y="0"/>
                  </a:moveTo>
                  <a:cubicBezTo>
                    <a:pt x="637711" y="4560"/>
                    <a:pt x="643116" y="6344"/>
                    <a:pt x="648725" y="6344"/>
                  </a:cubicBezTo>
                  <a:lnTo>
                    <a:pt x="714573" y="6344"/>
                  </a:lnTo>
                  <a:lnTo>
                    <a:pt x="271246" y="1168326"/>
                  </a:lnTo>
                  <a:lnTo>
                    <a:pt x="228180" y="1156035"/>
                  </a:lnTo>
                  <a:cubicBezTo>
                    <a:pt x="227207" y="1155648"/>
                    <a:pt x="226136" y="1155403"/>
                    <a:pt x="225163" y="1155016"/>
                  </a:cubicBezTo>
                  <a:cubicBezTo>
                    <a:pt x="208133" y="1149678"/>
                    <a:pt x="191103" y="1144096"/>
                    <a:pt x="174365" y="1138127"/>
                  </a:cubicBezTo>
                  <a:lnTo>
                    <a:pt x="172063" y="1128093"/>
                  </a:lnTo>
                  <a:lnTo>
                    <a:pt x="0" y="237874"/>
                  </a:lnTo>
                  <a:lnTo>
                    <a:pt x="149290" y="132127"/>
                  </a:lnTo>
                  <a:lnTo>
                    <a:pt x="628766" y="1775"/>
                  </a:lnTo>
                  <a:lnTo>
                    <a:pt x="626811" y="277"/>
                  </a:lnTo>
                  <a:lnTo>
                    <a:pt x="631694" y="0"/>
                  </a:lnTo>
                  <a:close/>
                </a:path>
              </a:pathLst>
            </a:custGeom>
            <a:solidFill>
              <a:schemeClr val="accent5"/>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989A6FD0-2979-43D8-82D5-29E40C0AD549}"/>
                </a:ext>
              </a:extLst>
            </p:cNvPr>
            <p:cNvSpPr/>
            <p:nvPr/>
          </p:nvSpPr>
          <p:spPr>
            <a:xfrm>
              <a:off x="3579019" y="3747294"/>
              <a:ext cx="1901665" cy="1923527"/>
            </a:xfrm>
            <a:custGeom>
              <a:avLst/>
              <a:gdLst>
                <a:gd name="connsiteX0" fmla="*/ 607219 w 1901665"/>
                <a:gd name="connsiteY0" fmla="*/ 0 h 1923527"/>
                <a:gd name="connsiteX1" fmla="*/ 1038225 w 1901665"/>
                <a:gd name="connsiteY1" fmla="*/ 116681 h 1923527"/>
                <a:gd name="connsiteX2" fmla="*/ 1046531 w 1901665"/>
                <a:gd name="connsiteY2" fmla="*/ 148867 h 1923527"/>
                <a:gd name="connsiteX3" fmla="*/ 1066933 w 1901665"/>
                <a:gd name="connsiteY3" fmla="*/ 142199 h 1923527"/>
                <a:gd name="connsiteX4" fmla="*/ 1072605 w 1901665"/>
                <a:gd name="connsiteY4" fmla="*/ 150338 h 1923527"/>
                <a:gd name="connsiteX5" fmla="*/ 1901665 w 1901665"/>
                <a:gd name="connsiteY5" fmla="*/ 785457 h 1923527"/>
                <a:gd name="connsiteX6" fmla="*/ 1748849 w 1901665"/>
                <a:gd name="connsiteY6" fmla="*/ 1044629 h 1923527"/>
                <a:gd name="connsiteX7" fmla="*/ 1697537 w 1901665"/>
                <a:gd name="connsiteY7" fmla="*/ 1075911 h 1923527"/>
                <a:gd name="connsiteX8" fmla="*/ 1664963 w 1901665"/>
                <a:gd name="connsiteY8" fmla="*/ 1070532 h 1923527"/>
                <a:gd name="connsiteX9" fmla="*/ 1560277 w 1901665"/>
                <a:gd name="connsiteY9" fmla="*/ 951775 h 1923527"/>
                <a:gd name="connsiteX10" fmla="*/ 1503895 w 1901665"/>
                <a:gd name="connsiteY10" fmla="*/ 941796 h 1923527"/>
                <a:gd name="connsiteX11" fmla="*/ 1362682 w 1901665"/>
                <a:gd name="connsiteY11" fmla="*/ 1016178 h 1923527"/>
                <a:gd name="connsiteX12" fmla="*/ 1343343 w 1901665"/>
                <a:gd name="connsiteY12" fmla="*/ 1080299 h 1923527"/>
                <a:gd name="connsiteX13" fmla="*/ 1425510 w 1901665"/>
                <a:gd name="connsiteY13" fmla="*/ 1180160 h 1923527"/>
                <a:gd name="connsiteX14" fmla="*/ 1455936 w 1901665"/>
                <a:gd name="connsiteY14" fmla="*/ 1187237 h 1923527"/>
                <a:gd name="connsiteX15" fmla="*/ 1468313 w 1901665"/>
                <a:gd name="connsiteY15" fmla="*/ 1188016 h 1923527"/>
                <a:gd name="connsiteX16" fmla="*/ 1516702 w 1901665"/>
                <a:gd name="connsiteY16" fmla="*/ 1177471 h 1923527"/>
                <a:gd name="connsiteX17" fmla="*/ 1528648 w 1901665"/>
                <a:gd name="connsiteY17" fmla="*/ 1172304 h 1923527"/>
                <a:gd name="connsiteX18" fmla="*/ 1578928 w 1901665"/>
                <a:gd name="connsiteY18" fmla="*/ 1156522 h 1923527"/>
                <a:gd name="connsiteX19" fmla="*/ 1608323 w 1901665"/>
                <a:gd name="connsiteY19" fmla="*/ 1160981 h 1923527"/>
                <a:gd name="connsiteX20" fmla="*/ 1649578 w 1901665"/>
                <a:gd name="connsiteY20" fmla="*/ 1202737 h 1923527"/>
                <a:gd name="connsiteX21" fmla="*/ 1641069 w 1901665"/>
                <a:gd name="connsiteY21" fmla="*/ 1227295 h 1923527"/>
                <a:gd name="connsiteX22" fmla="*/ 1443731 w 1901665"/>
                <a:gd name="connsiteY22" fmla="*/ 1561911 h 1923527"/>
                <a:gd name="connsiteX23" fmla="*/ 1444962 w 1901665"/>
                <a:gd name="connsiteY23" fmla="*/ 1563463 h 1923527"/>
                <a:gd name="connsiteX24" fmla="*/ 1444962 w 1901665"/>
                <a:gd name="connsiteY24" fmla="*/ 1923527 h 1923527"/>
                <a:gd name="connsiteX25" fmla="*/ 1119743 w 1901665"/>
                <a:gd name="connsiteY25" fmla="*/ 1749387 h 1923527"/>
                <a:gd name="connsiteX26" fmla="*/ 287963 w 1901665"/>
                <a:gd name="connsiteY26" fmla="*/ 1112746 h 1923527"/>
                <a:gd name="connsiteX27" fmla="*/ 45053 w 1901665"/>
                <a:gd name="connsiteY27" fmla="*/ 837443 h 1923527"/>
                <a:gd name="connsiteX28" fmla="*/ 45053 w 1901665"/>
                <a:gd name="connsiteY28" fmla="*/ 742852 h 1923527"/>
                <a:gd name="connsiteX29" fmla="*/ 0 w 1901665"/>
                <a:gd name="connsiteY29" fmla="*/ 588169 h 1923527"/>
                <a:gd name="connsiteX30" fmla="*/ 45244 w 1901665"/>
                <a:gd name="connsiteY30" fmla="*/ 402431 h 1923527"/>
                <a:gd name="connsiteX31" fmla="*/ 254794 w 1901665"/>
                <a:gd name="connsiteY31" fmla="*/ 102394 h 1923527"/>
                <a:gd name="connsiteX32" fmla="*/ 350044 w 1901665"/>
                <a:gd name="connsiteY32" fmla="*/ 9525 h 1923527"/>
                <a:gd name="connsiteX0" fmla="*/ 607219 w 1901665"/>
                <a:gd name="connsiteY0" fmla="*/ 0 h 1923527"/>
                <a:gd name="connsiteX1" fmla="*/ 1038225 w 1901665"/>
                <a:gd name="connsiteY1" fmla="*/ 116681 h 1923527"/>
                <a:gd name="connsiteX2" fmla="*/ 1066933 w 1901665"/>
                <a:gd name="connsiteY2" fmla="*/ 142199 h 1923527"/>
                <a:gd name="connsiteX3" fmla="*/ 1072605 w 1901665"/>
                <a:gd name="connsiteY3" fmla="*/ 150338 h 1923527"/>
                <a:gd name="connsiteX4" fmla="*/ 1901665 w 1901665"/>
                <a:gd name="connsiteY4" fmla="*/ 785457 h 1923527"/>
                <a:gd name="connsiteX5" fmla="*/ 1748849 w 1901665"/>
                <a:gd name="connsiteY5" fmla="*/ 1044629 h 1923527"/>
                <a:gd name="connsiteX6" fmla="*/ 1697537 w 1901665"/>
                <a:gd name="connsiteY6" fmla="*/ 1075911 h 1923527"/>
                <a:gd name="connsiteX7" fmla="*/ 1664963 w 1901665"/>
                <a:gd name="connsiteY7" fmla="*/ 1070532 h 1923527"/>
                <a:gd name="connsiteX8" fmla="*/ 1560277 w 1901665"/>
                <a:gd name="connsiteY8" fmla="*/ 951775 h 1923527"/>
                <a:gd name="connsiteX9" fmla="*/ 1503895 w 1901665"/>
                <a:gd name="connsiteY9" fmla="*/ 941796 h 1923527"/>
                <a:gd name="connsiteX10" fmla="*/ 1362682 w 1901665"/>
                <a:gd name="connsiteY10" fmla="*/ 1016178 h 1923527"/>
                <a:gd name="connsiteX11" fmla="*/ 1343343 w 1901665"/>
                <a:gd name="connsiteY11" fmla="*/ 1080299 h 1923527"/>
                <a:gd name="connsiteX12" fmla="*/ 1425510 w 1901665"/>
                <a:gd name="connsiteY12" fmla="*/ 1180160 h 1923527"/>
                <a:gd name="connsiteX13" fmla="*/ 1455936 w 1901665"/>
                <a:gd name="connsiteY13" fmla="*/ 1187237 h 1923527"/>
                <a:gd name="connsiteX14" fmla="*/ 1468313 w 1901665"/>
                <a:gd name="connsiteY14" fmla="*/ 1188016 h 1923527"/>
                <a:gd name="connsiteX15" fmla="*/ 1516702 w 1901665"/>
                <a:gd name="connsiteY15" fmla="*/ 1177471 h 1923527"/>
                <a:gd name="connsiteX16" fmla="*/ 1528648 w 1901665"/>
                <a:gd name="connsiteY16" fmla="*/ 1172304 h 1923527"/>
                <a:gd name="connsiteX17" fmla="*/ 1578928 w 1901665"/>
                <a:gd name="connsiteY17" fmla="*/ 1156522 h 1923527"/>
                <a:gd name="connsiteX18" fmla="*/ 1608323 w 1901665"/>
                <a:gd name="connsiteY18" fmla="*/ 1160981 h 1923527"/>
                <a:gd name="connsiteX19" fmla="*/ 1649578 w 1901665"/>
                <a:gd name="connsiteY19" fmla="*/ 1202737 h 1923527"/>
                <a:gd name="connsiteX20" fmla="*/ 1641069 w 1901665"/>
                <a:gd name="connsiteY20" fmla="*/ 1227295 h 1923527"/>
                <a:gd name="connsiteX21" fmla="*/ 1443731 w 1901665"/>
                <a:gd name="connsiteY21" fmla="*/ 1561911 h 1923527"/>
                <a:gd name="connsiteX22" fmla="*/ 1444962 w 1901665"/>
                <a:gd name="connsiteY22" fmla="*/ 1563463 h 1923527"/>
                <a:gd name="connsiteX23" fmla="*/ 1444962 w 1901665"/>
                <a:gd name="connsiteY23" fmla="*/ 1923527 h 1923527"/>
                <a:gd name="connsiteX24" fmla="*/ 1119743 w 1901665"/>
                <a:gd name="connsiteY24" fmla="*/ 1749387 h 1923527"/>
                <a:gd name="connsiteX25" fmla="*/ 287963 w 1901665"/>
                <a:gd name="connsiteY25" fmla="*/ 1112746 h 1923527"/>
                <a:gd name="connsiteX26" fmla="*/ 45053 w 1901665"/>
                <a:gd name="connsiteY26" fmla="*/ 837443 h 1923527"/>
                <a:gd name="connsiteX27" fmla="*/ 45053 w 1901665"/>
                <a:gd name="connsiteY27" fmla="*/ 742852 h 1923527"/>
                <a:gd name="connsiteX28" fmla="*/ 0 w 1901665"/>
                <a:gd name="connsiteY28" fmla="*/ 588169 h 1923527"/>
                <a:gd name="connsiteX29" fmla="*/ 45244 w 1901665"/>
                <a:gd name="connsiteY29" fmla="*/ 402431 h 1923527"/>
                <a:gd name="connsiteX30" fmla="*/ 254794 w 1901665"/>
                <a:gd name="connsiteY30" fmla="*/ 102394 h 1923527"/>
                <a:gd name="connsiteX31" fmla="*/ 350044 w 1901665"/>
                <a:gd name="connsiteY31" fmla="*/ 9525 h 1923527"/>
                <a:gd name="connsiteX32" fmla="*/ 607219 w 1901665"/>
                <a:gd name="connsiteY32" fmla="*/ 0 h 1923527"/>
                <a:gd name="connsiteX0" fmla="*/ 607219 w 1901665"/>
                <a:gd name="connsiteY0" fmla="*/ 0 h 1923527"/>
                <a:gd name="connsiteX1" fmla="*/ 1066933 w 1901665"/>
                <a:gd name="connsiteY1" fmla="*/ 142199 h 1923527"/>
                <a:gd name="connsiteX2" fmla="*/ 1072605 w 1901665"/>
                <a:gd name="connsiteY2" fmla="*/ 150338 h 1923527"/>
                <a:gd name="connsiteX3" fmla="*/ 1901665 w 1901665"/>
                <a:gd name="connsiteY3" fmla="*/ 785457 h 1923527"/>
                <a:gd name="connsiteX4" fmla="*/ 1748849 w 1901665"/>
                <a:gd name="connsiteY4" fmla="*/ 1044629 h 1923527"/>
                <a:gd name="connsiteX5" fmla="*/ 1697537 w 1901665"/>
                <a:gd name="connsiteY5" fmla="*/ 1075911 h 1923527"/>
                <a:gd name="connsiteX6" fmla="*/ 1664963 w 1901665"/>
                <a:gd name="connsiteY6" fmla="*/ 1070532 h 1923527"/>
                <a:gd name="connsiteX7" fmla="*/ 1560277 w 1901665"/>
                <a:gd name="connsiteY7" fmla="*/ 951775 h 1923527"/>
                <a:gd name="connsiteX8" fmla="*/ 1503895 w 1901665"/>
                <a:gd name="connsiteY8" fmla="*/ 941796 h 1923527"/>
                <a:gd name="connsiteX9" fmla="*/ 1362682 w 1901665"/>
                <a:gd name="connsiteY9" fmla="*/ 1016178 h 1923527"/>
                <a:gd name="connsiteX10" fmla="*/ 1343343 w 1901665"/>
                <a:gd name="connsiteY10" fmla="*/ 1080299 h 1923527"/>
                <a:gd name="connsiteX11" fmla="*/ 1425510 w 1901665"/>
                <a:gd name="connsiteY11" fmla="*/ 1180160 h 1923527"/>
                <a:gd name="connsiteX12" fmla="*/ 1455936 w 1901665"/>
                <a:gd name="connsiteY12" fmla="*/ 1187237 h 1923527"/>
                <a:gd name="connsiteX13" fmla="*/ 1468313 w 1901665"/>
                <a:gd name="connsiteY13" fmla="*/ 1188016 h 1923527"/>
                <a:gd name="connsiteX14" fmla="*/ 1516702 w 1901665"/>
                <a:gd name="connsiteY14" fmla="*/ 1177471 h 1923527"/>
                <a:gd name="connsiteX15" fmla="*/ 1528648 w 1901665"/>
                <a:gd name="connsiteY15" fmla="*/ 1172304 h 1923527"/>
                <a:gd name="connsiteX16" fmla="*/ 1578928 w 1901665"/>
                <a:gd name="connsiteY16" fmla="*/ 1156522 h 1923527"/>
                <a:gd name="connsiteX17" fmla="*/ 1608323 w 1901665"/>
                <a:gd name="connsiteY17" fmla="*/ 1160981 h 1923527"/>
                <a:gd name="connsiteX18" fmla="*/ 1649578 w 1901665"/>
                <a:gd name="connsiteY18" fmla="*/ 1202737 h 1923527"/>
                <a:gd name="connsiteX19" fmla="*/ 1641069 w 1901665"/>
                <a:gd name="connsiteY19" fmla="*/ 1227295 h 1923527"/>
                <a:gd name="connsiteX20" fmla="*/ 1443731 w 1901665"/>
                <a:gd name="connsiteY20" fmla="*/ 1561911 h 1923527"/>
                <a:gd name="connsiteX21" fmla="*/ 1444962 w 1901665"/>
                <a:gd name="connsiteY21" fmla="*/ 1563463 h 1923527"/>
                <a:gd name="connsiteX22" fmla="*/ 1444962 w 1901665"/>
                <a:gd name="connsiteY22" fmla="*/ 1923527 h 1923527"/>
                <a:gd name="connsiteX23" fmla="*/ 1119743 w 1901665"/>
                <a:gd name="connsiteY23" fmla="*/ 1749387 h 1923527"/>
                <a:gd name="connsiteX24" fmla="*/ 287963 w 1901665"/>
                <a:gd name="connsiteY24" fmla="*/ 1112746 h 1923527"/>
                <a:gd name="connsiteX25" fmla="*/ 45053 w 1901665"/>
                <a:gd name="connsiteY25" fmla="*/ 837443 h 1923527"/>
                <a:gd name="connsiteX26" fmla="*/ 45053 w 1901665"/>
                <a:gd name="connsiteY26" fmla="*/ 742852 h 1923527"/>
                <a:gd name="connsiteX27" fmla="*/ 0 w 1901665"/>
                <a:gd name="connsiteY27" fmla="*/ 588169 h 1923527"/>
                <a:gd name="connsiteX28" fmla="*/ 45244 w 1901665"/>
                <a:gd name="connsiteY28" fmla="*/ 402431 h 1923527"/>
                <a:gd name="connsiteX29" fmla="*/ 254794 w 1901665"/>
                <a:gd name="connsiteY29" fmla="*/ 102394 h 1923527"/>
                <a:gd name="connsiteX30" fmla="*/ 350044 w 1901665"/>
                <a:gd name="connsiteY30" fmla="*/ 9525 h 1923527"/>
                <a:gd name="connsiteX31" fmla="*/ 607219 w 1901665"/>
                <a:gd name="connsiteY31" fmla="*/ 0 h 1923527"/>
                <a:gd name="connsiteX0" fmla="*/ 607219 w 1901665"/>
                <a:gd name="connsiteY0" fmla="*/ 0 h 1923527"/>
                <a:gd name="connsiteX1" fmla="*/ 1066933 w 1901665"/>
                <a:gd name="connsiteY1" fmla="*/ 142199 h 1923527"/>
                <a:gd name="connsiteX2" fmla="*/ 1072605 w 1901665"/>
                <a:gd name="connsiteY2" fmla="*/ 150338 h 1923527"/>
                <a:gd name="connsiteX3" fmla="*/ 1901665 w 1901665"/>
                <a:gd name="connsiteY3" fmla="*/ 785457 h 1923527"/>
                <a:gd name="connsiteX4" fmla="*/ 1748849 w 1901665"/>
                <a:gd name="connsiteY4" fmla="*/ 1044629 h 1923527"/>
                <a:gd name="connsiteX5" fmla="*/ 1697537 w 1901665"/>
                <a:gd name="connsiteY5" fmla="*/ 1075911 h 1923527"/>
                <a:gd name="connsiteX6" fmla="*/ 1664963 w 1901665"/>
                <a:gd name="connsiteY6" fmla="*/ 1070532 h 1923527"/>
                <a:gd name="connsiteX7" fmla="*/ 1560277 w 1901665"/>
                <a:gd name="connsiteY7" fmla="*/ 951775 h 1923527"/>
                <a:gd name="connsiteX8" fmla="*/ 1503895 w 1901665"/>
                <a:gd name="connsiteY8" fmla="*/ 941796 h 1923527"/>
                <a:gd name="connsiteX9" fmla="*/ 1362682 w 1901665"/>
                <a:gd name="connsiteY9" fmla="*/ 1016178 h 1923527"/>
                <a:gd name="connsiteX10" fmla="*/ 1343343 w 1901665"/>
                <a:gd name="connsiteY10" fmla="*/ 1080299 h 1923527"/>
                <a:gd name="connsiteX11" fmla="*/ 1425510 w 1901665"/>
                <a:gd name="connsiteY11" fmla="*/ 1180160 h 1923527"/>
                <a:gd name="connsiteX12" fmla="*/ 1455936 w 1901665"/>
                <a:gd name="connsiteY12" fmla="*/ 1187237 h 1923527"/>
                <a:gd name="connsiteX13" fmla="*/ 1468313 w 1901665"/>
                <a:gd name="connsiteY13" fmla="*/ 1188016 h 1923527"/>
                <a:gd name="connsiteX14" fmla="*/ 1516702 w 1901665"/>
                <a:gd name="connsiteY14" fmla="*/ 1177471 h 1923527"/>
                <a:gd name="connsiteX15" fmla="*/ 1528648 w 1901665"/>
                <a:gd name="connsiteY15" fmla="*/ 1172304 h 1923527"/>
                <a:gd name="connsiteX16" fmla="*/ 1578928 w 1901665"/>
                <a:gd name="connsiteY16" fmla="*/ 1156522 h 1923527"/>
                <a:gd name="connsiteX17" fmla="*/ 1608323 w 1901665"/>
                <a:gd name="connsiteY17" fmla="*/ 1160981 h 1923527"/>
                <a:gd name="connsiteX18" fmla="*/ 1649578 w 1901665"/>
                <a:gd name="connsiteY18" fmla="*/ 1202737 h 1923527"/>
                <a:gd name="connsiteX19" fmla="*/ 1641069 w 1901665"/>
                <a:gd name="connsiteY19" fmla="*/ 1227295 h 1923527"/>
                <a:gd name="connsiteX20" fmla="*/ 1443731 w 1901665"/>
                <a:gd name="connsiteY20" fmla="*/ 1561911 h 1923527"/>
                <a:gd name="connsiteX21" fmla="*/ 1444962 w 1901665"/>
                <a:gd name="connsiteY21" fmla="*/ 1563463 h 1923527"/>
                <a:gd name="connsiteX22" fmla="*/ 1444962 w 1901665"/>
                <a:gd name="connsiteY22" fmla="*/ 1923527 h 1923527"/>
                <a:gd name="connsiteX23" fmla="*/ 1119743 w 1901665"/>
                <a:gd name="connsiteY23" fmla="*/ 1749387 h 1923527"/>
                <a:gd name="connsiteX24" fmla="*/ 287963 w 1901665"/>
                <a:gd name="connsiteY24" fmla="*/ 1112746 h 1923527"/>
                <a:gd name="connsiteX25" fmla="*/ 45053 w 1901665"/>
                <a:gd name="connsiteY25" fmla="*/ 837443 h 1923527"/>
                <a:gd name="connsiteX26" fmla="*/ 0 w 1901665"/>
                <a:gd name="connsiteY26" fmla="*/ 588169 h 1923527"/>
                <a:gd name="connsiteX27" fmla="*/ 45244 w 1901665"/>
                <a:gd name="connsiteY27" fmla="*/ 402431 h 1923527"/>
                <a:gd name="connsiteX28" fmla="*/ 254794 w 1901665"/>
                <a:gd name="connsiteY28" fmla="*/ 102394 h 1923527"/>
                <a:gd name="connsiteX29" fmla="*/ 350044 w 1901665"/>
                <a:gd name="connsiteY29" fmla="*/ 9525 h 1923527"/>
                <a:gd name="connsiteX30" fmla="*/ 607219 w 1901665"/>
                <a:gd name="connsiteY30" fmla="*/ 0 h 192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1665" h="1923527">
                  <a:moveTo>
                    <a:pt x="607219" y="0"/>
                  </a:moveTo>
                  <a:lnTo>
                    <a:pt x="1066933" y="142199"/>
                  </a:lnTo>
                  <a:cubicBezTo>
                    <a:pt x="1067792" y="145242"/>
                    <a:pt x="1069683" y="148144"/>
                    <a:pt x="1072605" y="150338"/>
                  </a:cubicBezTo>
                  <a:lnTo>
                    <a:pt x="1901665" y="785457"/>
                  </a:lnTo>
                  <a:lnTo>
                    <a:pt x="1748849" y="1044629"/>
                  </a:lnTo>
                  <a:cubicBezTo>
                    <a:pt x="1745669" y="1050999"/>
                    <a:pt x="1731831" y="1074991"/>
                    <a:pt x="1697537" y="1075911"/>
                  </a:cubicBezTo>
                  <a:cubicBezTo>
                    <a:pt x="1686794" y="1075911"/>
                    <a:pt x="1676652" y="1074354"/>
                    <a:pt x="1664963" y="1070532"/>
                  </a:cubicBezTo>
                  <a:cubicBezTo>
                    <a:pt x="1595946" y="1046682"/>
                    <a:pt x="1649664" y="982773"/>
                    <a:pt x="1560277" y="951775"/>
                  </a:cubicBezTo>
                  <a:cubicBezTo>
                    <a:pt x="1540853" y="945051"/>
                    <a:pt x="1521944" y="942008"/>
                    <a:pt x="1503895" y="941796"/>
                  </a:cubicBezTo>
                  <a:cubicBezTo>
                    <a:pt x="1436426" y="944060"/>
                    <a:pt x="1387177" y="977678"/>
                    <a:pt x="1362682" y="1016178"/>
                  </a:cubicBezTo>
                  <a:cubicBezTo>
                    <a:pt x="1349446" y="1038401"/>
                    <a:pt x="1343257" y="1059350"/>
                    <a:pt x="1343343" y="1080299"/>
                  </a:cubicBezTo>
                  <a:cubicBezTo>
                    <a:pt x="1343515" y="1120215"/>
                    <a:pt x="1366721" y="1159848"/>
                    <a:pt x="1425510" y="1180160"/>
                  </a:cubicBezTo>
                  <a:cubicBezTo>
                    <a:pt x="1437887" y="1184194"/>
                    <a:pt x="1447169" y="1186247"/>
                    <a:pt x="1455936" y="1187237"/>
                  </a:cubicBezTo>
                  <a:cubicBezTo>
                    <a:pt x="1460233" y="1187733"/>
                    <a:pt x="1464445" y="1188016"/>
                    <a:pt x="1468313" y="1188016"/>
                  </a:cubicBezTo>
                  <a:cubicBezTo>
                    <a:pt x="1489456" y="1187237"/>
                    <a:pt x="1503637" y="1182849"/>
                    <a:pt x="1516702" y="1177471"/>
                  </a:cubicBezTo>
                  <a:cubicBezTo>
                    <a:pt x="1523320" y="1174711"/>
                    <a:pt x="1526156" y="1173578"/>
                    <a:pt x="1528648" y="1172304"/>
                  </a:cubicBezTo>
                  <a:cubicBezTo>
                    <a:pt x="1545322" y="1164944"/>
                    <a:pt x="1560965" y="1157442"/>
                    <a:pt x="1578928" y="1156522"/>
                  </a:cubicBezTo>
                  <a:cubicBezTo>
                    <a:pt x="1592680" y="1156805"/>
                    <a:pt x="1600158" y="1158150"/>
                    <a:pt x="1608323" y="1160981"/>
                  </a:cubicBezTo>
                  <a:cubicBezTo>
                    <a:pt x="1641413" y="1172375"/>
                    <a:pt x="1649578" y="1189007"/>
                    <a:pt x="1649578" y="1202737"/>
                  </a:cubicBezTo>
                  <a:cubicBezTo>
                    <a:pt x="1649406" y="1216467"/>
                    <a:pt x="1641585" y="1226729"/>
                    <a:pt x="1641069" y="1227295"/>
                  </a:cubicBezTo>
                  <a:lnTo>
                    <a:pt x="1443731" y="1561911"/>
                  </a:lnTo>
                  <a:lnTo>
                    <a:pt x="1444962" y="1563463"/>
                  </a:lnTo>
                  <a:lnTo>
                    <a:pt x="1444962" y="1923527"/>
                  </a:lnTo>
                  <a:cubicBezTo>
                    <a:pt x="1325451" y="1881214"/>
                    <a:pt x="1215533" y="1822698"/>
                    <a:pt x="1119743" y="1749387"/>
                  </a:cubicBezTo>
                  <a:lnTo>
                    <a:pt x="287963" y="1112746"/>
                  </a:lnTo>
                  <a:cubicBezTo>
                    <a:pt x="182970" y="1032338"/>
                    <a:pt x="101114" y="939008"/>
                    <a:pt x="45053" y="837443"/>
                  </a:cubicBezTo>
                  <a:lnTo>
                    <a:pt x="0" y="588169"/>
                  </a:lnTo>
                  <a:lnTo>
                    <a:pt x="45244" y="402431"/>
                  </a:lnTo>
                  <a:lnTo>
                    <a:pt x="254794" y="102394"/>
                  </a:lnTo>
                  <a:lnTo>
                    <a:pt x="350044" y="9525"/>
                  </a:lnTo>
                  <a:lnTo>
                    <a:pt x="607219" y="0"/>
                  </a:lnTo>
                  <a:close/>
                </a:path>
              </a:pathLst>
            </a:custGeom>
            <a:solidFill>
              <a:schemeClr val="accent6"/>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77B34E3-0BA2-4380-A060-F9CDB46A0CB5}"/>
                </a:ext>
              </a:extLst>
            </p:cNvPr>
            <p:cNvSpPr/>
            <p:nvPr/>
          </p:nvSpPr>
          <p:spPr>
            <a:xfrm>
              <a:off x="3536631" y="2492375"/>
              <a:ext cx="1137763" cy="2093913"/>
            </a:xfrm>
            <a:custGeom>
              <a:avLst/>
              <a:gdLst>
                <a:gd name="connsiteX0" fmla="*/ 459107 w 1144907"/>
                <a:gd name="connsiteY0" fmla="*/ 0 h 2093913"/>
                <a:gd name="connsiteX1" fmla="*/ 842488 w 1144907"/>
                <a:gd name="connsiteY1" fmla="*/ 33338 h 2093913"/>
                <a:gd name="connsiteX2" fmla="*/ 1137763 w 1144907"/>
                <a:gd name="connsiteY2" fmla="*/ 440531 h 2093913"/>
                <a:gd name="connsiteX3" fmla="*/ 1144907 w 1144907"/>
                <a:gd name="connsiteY3" fmla="*/ 807244 h 2093913"/>
                <a:gd name="connsiteX4" fmla="*/ 1110514 w 1144907"/>
                <a:gd name="connsiteY4" fmla="*/ 815843 h 2093913"/>
                <a:gd name="connsiteX5" fmla="*/ 1110514 w 1144907"/>
                <a:gd name="connsiteY5" fmla="*/ 1396971 h 2093913"/>
                <a:gd name="connsiteX6" fmla="*/ 736890 w 1144907"/>
                <a:gd name="connsiteY6" fmla="*/ 1522564 h 2093913"/>
                <a:gd name="connsiteX7" fmla="*/ 707140 w 1144907"/>
                <a:gd name="connsiteY7" fmla="*/ 1528500 h 2093913"/>
                <a:gd name="connsiteX8" fmla="*/ 695714 w 1144907"/>
                <a:gd name="connsiteY8" fmla="*/ 1527875 h 2093913"/>
                <a:gd name="connsiteX9" fmla="*/ 657780 w 1144907"/>
                <a:gd name="connsiteY9" fmla="*/ 1506162 h 2093913"/>
                <a:gd name="connsiteX10" fmla="*/ 651037 w 1144907"/>
                <a:gd name="connsiteY10" fmla="*/ 1496008 h 2093913"/>
                <a:gd name="connsiteX11" fmla="*/ 645581 w 1144907"/>
                <a:gd name="connsiteY11" fmla="*/ 1477107 h 2093913"/>
                <a:gd name="connsiteX12" fmla="*/ 689126 w 1144907"/>
                <a:gd name="connsiteY12" fmla="*/ 1387911 h 2093913"/>
                <a:gd name="connsiteX13" fmla="*/ 679861 w 1144907"/>
                <a:gd name="connsiteY13" fmla="*/ 1356278 h 2093913"/>
                <a:gd name="connsiteX14" fmla="*/ 554376 w 1144907"/>
                <a:gd name="connsiteY14" fmla="*/ 1291295 h 2093913"/>
                <a:gd name="connsiteX15" fmla="*/ 546861 w 1144907"/>
                <a:gd name="connsiteY15" fmla="*/ 1291139 h 2093913"/>
                <a:gd name="connsiteX16" fmla="*/ 472229 w 1144907"/>
                <a:gd name="connsiteY16" fmla="*/ 1302933 h 2093913"/>
                <a:gd name="connsiteX17" fmla="*/ 366921 w 1144907"/>
                <a:gd name="connsiteY17" fmla="*/ 1412436 h 2093913"/>
                <a:gd name="connsiteX18" fmla="*/ 378759 w 1144907"/>
                <a:gd name="connsiteY18" fmla="*/ 1454613 h 2093913"/>
                <a:gd name="connsiteX19" fmla="*/ 530391 w 1144907"/>
                <a:gd name="connsiteY19" fmla="*/ 1535217 h 2093913"/>
                <a:gd name="connsiteX20" fmla="*/ 537751 w 1144907"/>
                <a:gd name="connsiteY20" fmla="*/ 1560367 h 2093913"/>
                <a:gd name="connsiteX21" fmla="*/ 495854 w 1144907"/>
                <a:gd name="connsiteY21" fmla="*/ 1601059 h 2093913"/>
                <a:gd name="connsiteX22" fmla="*/ 89186 w 1144907"/>
                <a:gd name="connsiteY22" fmla="*/ 1733994 h 2093913"/>
                <a:gd name="connsiteX23" fmla="*/ 81483 w 1144907"/>
                <a:gd name="connsiteY23" fmla="*/ 1717805 h 2093913"/>
                <a:gd name="connsiteX24" fmla="*/ 88520 w 1144907"/>
                <a:gd name="connsiteY24" fmla="*/ 1733870 h 2093913"/>
                <a:gd name="connsiteX25" fmla="*/ 88520 w 1144907"/>
                <a:gd name="connsiteY25" fmla="*/ 2093913 h 2093913"/>
                <a:gd name="connsiteX26" fmla="*/ 0 w 1144907"/>
                <a:gd name="connsiteY26" fmla="*/ 1756724 h 2093913"/>
                <a:gd name="connsiteX27" fmla="*/ 0 w 1144907"/>
                <a:gd name="connsiteY27" fmla="*/ 1645444 h 2093913"/>
                <a:gd name="connsiteX28" fmla="*/ 657 w 1144907"/>
                <a:gd name="connsiteY28" fmla="*/ 496499 h 2093913"/>
                <a:gd name="connsiteX29" fmla="*/ 100458 w 1144907"/>
                <a:gd name="connsiteY29" fmla="*/ 139793 h 2093913"/>
                <a:gd name="connsiteX30" fmla="*/ 132998 w 1144907"/>
                <a:gd name="connsiteY30" fmla="*/ 151047 h 2093913"/>
                <a:gd name="connsiteX31" fmla="*/ 166213 w 1144907"/>
                <a:gd name="connsiteY31" fmla="*/ 119063 h 2093913"/>
                <a:gd name="connsiteX0" fmla="*/ 459107 w 1144907"/>
                <a:gd name="connsiteY0" fmla="*/ 0 h 2093913"/>
                <a:gd name="connsiteX1" fmla="*/ 842488 w 1144907"/>
                <a:gd name="connsiteY1" fmla="*/ 33338 h 2093913"/>
                <a:gd name="connsiteX2" fmla="*/ 1137763 w 1144907"/>
                <a:gd name="connsiteY2" fmla="*/ 440531 h 2093913"/>
                <a:gd name="connsiteX3" fmla="*/ 1144907 w 1144907"/>
                <a:gd name="connsiteY3" fmla="*/ 807244 h 2093913"/>
                <a:gd name="connsiteX4" fmla="*/ 1110514 w 1144907"/>
                <a:gd name="connsiteY4" fmla="*/ 815843 h 2093913"/>
                <a:gd name="connsiteX5" fmla="*/ 1110514 w 1144907"/>
                <a:gd name="connsiteY5" fmla="*/ 1396971 h 2093913"/>
                <a:gd name="connsiteX6" fmla="*/ 736890 w 1144907"/>
                <a:gd name="connsiteY6" fmla="*/ 1522564 h 2093913"/>
                <a:gd name="connsiteX7" fmla="*/ 707140 w 1144907"/>
                <a:gd name="connsiteY7" fmla="*/ 1528500 h 2093913"/>
                <a:gd name="connsiteX8" fmla="*/ 695714 w 1144907"/>
                <a:gd name="connsiteY8" fmla="*/ 1527875 h 2093913"/>
                <a:gd name="connsiteX9" fmla="*/ 657780 w 1144907"/>
                <a:gd name="connsiteY9" fmla="*/ 1506162 h 2093913"/>
                <a:gd name="connsiteX10" fmla="*/ 651037 w 1144907"/>
                <a:gd name="connsiteY10" fmla="*/ 1496008 h 2093913"/>
                <a:gd name="connsiteX11" fmla="*/ 645581 w 1144907"/>
                <a:gd name="connsiteY11" fmla="*/ 1477107 h 2093913"/>
                <a:gd name="connsiteX12" fmla="*/ 689126 w 1144907"/>
                <a:gd name="connsiteY12" fmla="*/ 1387911 h 2093913"/>
                <a:gd name="connsiteX13" fmla="*/ 679861 w 1144907"/>
                <a:gd name="connsiteY13" fmla="*/ 1356278 h 2093913"/>
                <a:gd name="connsiteX14" fmla="*/ 554376 w 1144907"/>
                <a:gd name="connsiteY14" fmla="*/ 1291295 h 2093913"/>
                <a:gd name="connsiteX15" fmla="*/ 546861 w 1144907"/>
                <a:gd name="connsiteY15" fmla="*/ 1291139 h 2093913"/>
                <a:gd name="connsiteX16" fmla="*/ 472229 w 1144907"/>
                <a:gd name="connsiteY16" fmla="*/ 1302933 h 2093913"/>
                <a:gd name="connsiteX17" fmla="*/ 366921 w 1144907"/>
                <a:gd name="connsiteY17" fmla="*/ 1412436 h 2093913"/>
                <a:gd name="connsiteX18" fmla="*/ 378759 w 1144907"/>
                <a:gd name="connsiteY18" fmla="*/ 1454613 h 2093913"/>
                <a:gd name="connsiteX19" fmla="*/ 530391 w 1144907"/>
                <a:gd name="connsiteY19" fmla="*/ 1535217 h 2093913"/>
                <a:gd name="connsiteX20" fmla="*/ 537751 w 1144907"/>
                <a:gd name="connsiteY20" fmla="*/ 1560367 h 2093913"/>
                <a:gd name="connsiteX21" fmla="*/ 495854 w 1144907"/>
                <a:gd name="connsiteY21" fmla="*/ 1601059 h 2093913"/>
                <a:gd name="connsiteX22" fmla="*/ 89186 w 1144907"/>
                <a:gd name="connsiteY22" fmla="*/ 1733994 h 2093913"/>
                <a:gd name="connsiteX23" fmla="*/ 81483 w 1144907"/>
                <a:gd name="connsiteY23" fmla="*/ 1717805 h 2093913"/>
                <a:gd name="connsiteX24" fmla="*/ 88520 w 1144907"/>
                <a:gd name="connsiteY24" fmla="*/ 1733870 h 2093913"/>
                <a:gd name="connsiteX25" fmla="*/ 88520 w 1144907"/>
                <a:gd name="connsiteY25" fmla="*/ 2093913 h 2093913"/>
                <a:gd name="connsiteX26" fmla="*/ 0 w 1144907"/>
                <a:gd name="connsiteY26" fmla="*/ 1756724 h 2093913"/>
                <a:gd name="connsiteX27" fmla="*/ 0 w 1144907"/>
                <a:gd name="connsiteY27" fmla="*/ 1645444 h 2093913"/>
                <a:gd name="connsiteX28" fmla="*/ 657 w 1144907"/>
                <a:gd name="connsiteY28" fmla="*/ 496499 h 2093913"/>
                <a:gd name="connsiteX29" fmla="*/ 100458 w 1144907"/>
                <a:gd name="connsiteY29" fmla="*/ 139793 h 2093913"/>
                <a:gd name="connsiteX30" fmla="*/ 166213 w 1144907"/>
                <a:gd name="connsiteY30" fmla="*/ 119063 h 2093913"/>
                <a:gd name="connsiteX31" fmla="*/ 459107 w 1144907"/>
                <a:gd name="connsiteY31" fmla="*/ 0 h 2093913"/>
                <a:gd name="connsiteX0" fmla="*/ 459107 w 1137763"/>
                <a:gd name="connsiteY0" fmla="*/ 0 h 2093913"/>
                <a:gd name="connsiteX1" fmla="*/ 842488 w 1137763"/>
                <a:gd name="connsiteY1" fmla="*/ 33338 h 2093913"/>
                <a:gd name="connsiteX2" fmla="*/ 1137763 w 1137763"/>
                <a:gd name="connsiteY2" fmla="*/ 440531 h 2093913"/>
                <a:gd name="connsiteX3" fmla="*/ 1110514 w 1137763"/>
                <a:gd name="connsiteY3" fmla="*/ 815843 h 2093913"/>
                <a:gd name="connsiteX4" fmla="*/ 1110514 w 1137763"/>
                <a:gd name="connsiteY4" fmla="*/ 1396971 h 2093913"/>
                <a:gd name="connsiteX5" fmla="*/ 736890 w 1137763"/>
                <a:gd name="connsiteY5" fmla="*/ 1522564 h 2093913"/>
                <a:gd name="connsiteX6" fmla="*/ 707140 w 1137763"/>
                <a:gd name="connsiteY6" fmla="*/ 1528500 h 2093913"/>
                <a:gd name="connsiteX7" fmla="*/ 695714 w 1137763"/>
                <a:gd name="connsiteY7" fmla="*/ 1527875 h 2093913"/>
                <a:gd name="connsiteX8" fmla="*/ 657780 w 1137763"/>
                <a:gd name="connsiteY8" fmla="*/ 1506162 h 2093913"/>
                <a:gd name="connsiteX9" fmla="*/ 651037 w 1137763"/>
                <a:gd name="connsiteY9" fmla="*/ 1496008 h 2093913"/>
                <a:gd name="connsiteX10" fmla="*/ 645581 w 1137763"/>
                <a:gd name="connsiteY10" fmla="*/ 1477107 h 2093913"/>
                <a:gd name="connsiteX11" fmla="*/ 689126 w 1137763"/>
                <a:gd name="connsiteY11" fmla="*/ 1387911 h 2093913"/>
                <a:gd name="connsiteX12" fmla="*/ 679861 w 1137763"/>
                <a:gd name="connsiteY12" fmla="*/ 1356278 h 2093913"/>
                <a:gd name="connsiteX13" fmla="*/ 554376 w 1137763"/>
                <a:gd name="connsiteY13" fmla="*/ 1291295 h 2093913"/>
                <a:gd name="connsiteX14" fmla="*/ 546861 w 1137763"/>
                <a:gd name="connsiteY14" fmla="*/ 1291139 h 2093913"/>
                <a:gd name="connsiteX15" fmla="*/ 472229 w 1137763"/>
                <a:gd name="connsiteY15" fmla="*/ 1302933 h 2093913"/>
                <a:gd name="connsiteX16" fmla="*/ 366921 w 1137763"/>
                <a:gd name="connsiteY16" fmla="*/ 1412436 h 2093913"/>
                <a:gd name="connsiteX17" fmla="*/ 378759 w 1137763"/>
                <a:gd name="connsiteY17" fmla="*/ 1454613 h 2093913"/>
                <a:gd name="connsiteX18" fmla="*/ 530391 w 1137763"/>
                <a:gd name="connsiteY18" fmla="*/ 1535217 h 2093913"/>
                <a:gd name="connsiteX19" fmla="*/ 537751 w 1137763"/>
                <a:gd name="connsiteY19" fmla="*/ 1560367 h 2093913"/>
                <a:gd name="connsiteX20" fmla="*/ 495854 w 1137763"/>
                <a:gd name="connsiteY20" fmla="*/ 1601059 h 2093913"/>
                <a:gd name="connsiteX21" fmla="*/ 89186 w 1137763"/>
                <a:gd name="connsiteY21" fmla="*/ 1733994 h 2093913"/>
                <a:gd name="connsiteX22" fmla="*/ 81483 w 1137763"/>
                <a:gd name="connsiteY22" fmla="*/ 1717805 h 2093913"/>
                <a:gd name="connsiteX23" fmla="*/ 88520 w 1137763"/>
                <a:gd name="connsiteY23" fmla="*/ 1733870 h 2093913"/>
                <a:gd name="connsiteX24" fmla="*/ 88520 w 1137763"/>
                <a:gd name="connsiteY24" fmla="*/ 2093913 h 2093913"/>
                <a:gd name="connsiteX25" fmla="*/ 0 w 1137763"/>
                <a:gd name="connsiteY25" fmla="*/ 1756724 h 2093913"/>
                <a:gd name="connsiteX26" fmla="*/ 0 w 1137763"/>
                <a:gd name="connsiteY26" fmla="*/ 1645444 h 2093913"/>
                <a:gd name="connsiteX27" fmla="*/ 657 w 1137763"/>
                <a:gd name="connsiteY27" fmla="*/ 496499 h 2093913"/>
                <a:gd name="connsiteX28" fmla="*/ 100458 w 1137763"/>
                <a:gd name="connsiteY28" fmla="*/ 139793 h 2093913"/>
                <a:gd name="connsiteX29" fmla="*/ 166213 w 1137763"/>
                <a:gd name="connsiteY29" fmla="*/ 119063 h 2093913"/>
                <a:gd name="connsiteX30" fmla="*/ 459107 w 1137763"/>
                <a:gd name="connsiteY30" fmla="*/ 0 h 209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37763" h="2093913">
                  <a:moveTo>
                    <a:pt x="459107" y="0"/>
                  </a:moveTo>
                  <a:lnTo>
                    <a:pt x="842488" y="33338"/>
                  </a:lnTo>
                  <a:lnTo>
                    <a:pt x="1137763" y="440531"/>
                  </a:lnTo>
                  <a:lnTo>
                    <a:pt x="1110514" y="815843"/>
                  </a:lnTo>
                  <a:lnTo>
                    <a:pt x="1110514" y="1396971"/>
                  </a:lnTo>
                  <a:lnTo>
                    <a:pt x="736890" y="1522564"/>
                  </a:lnTo>
                  <a:cubicBezTo>
                    <a:pt x="736221" y="1522798"/>
                    <a:pt x="723817" y="1528109"/>
                    <a:pt x="707140" y="1528500"/>
                  </a:cubicBezTo>
                  <a:cubicBezTo>
                    <a:pt x="702353" y="1528500"/>
                    <a:pt x="699008" y="1528344"/>
                    <a:pt x="695714" y="1527875"/>
                  </a:cubicBezTo>
                  <a:cubicBezTo>
                    <a:pt x="682795" y="1526079"/>
                    <a:pt x="668949" y="1520221"/>
                    <a:pt x="657780" y="1506162"/>
                  </a:cubicBezTo>
                  <a:cubicBezTo>
                    <a:pt x="653302" y="1499914"/>
                    <a:pt x="652170" y="1498039"/>
                    <a:pt x="651037" y="1496008"/>
                  </a:cubicBezTo>
                  <a:cubicBezTo>
                    <a:pt x="647229" y="1489135"/>
                    <a:pt x="645684" y="1482887"/>
                    <a:pt x="645581" y="1477107"/>
                  </a:cubicBezTo>
                  <a:cubicBezTo>
                    <a:pt x="645581" y="1446333"/>
                    <a:pt x="689023" y="1425792"/>
                    <a:pt x="689126" y="1387911"/>
                  </a:cubicBezTo>
                  <a:cubicBezTo>
                    <a:pt x="689126" y="1378538"/>
                    <a:pt x="686449" y="1368072"/>
                    <a:pt x="679861" y="1356278"/>
                  </a:cubicBezTo>
                  <a:cubicBezTo>
                    <a:pt x="650883" y="1310353"/>
                    <a:pt x="603273" y="1292935"/>
                    <a:pt x="554376" y="1291295"/>
                  </a:cubicBezTo>
                  <a:cubicBezTo>
                    <a:pt x="551854" y="1291139"/>
                    <a:pt x="549280" y="1291139"/>
                    <a:pt x="546861" y="1291139"/>
                  </a:cubicBezTo>
                  <a:cubicBezTo>
                    <a:pt x="520200" y="1291295"/>
                    <a:pt x="494825" y="1295591"/>
                    <a:pt x="472229" y="1302933"/>
                  </a:cubicBezTo>
                  <a:cubicBezTo>
                    <a:pt x="416847" y="1321131"/>
                    <a:pt x="366663" y="1361980"/>
                    <a:pt x="366921" y="1412436"/>
                  </a:cubicBezTo>
                  <a:cubicBezTo>
                    <a:pt x="367075" y="1425870"/>
                    <a:pt x="370626" y="1440085"/>
                    <a:pt x="378759" y="1454613"/>
                  </a:cubicBezTo>
                  <a:cubicBezTo>
                    <a:pt x="417362" y="1523814"/>
                    <a:pt x="501825" y="1484058"/>
                    <a:pt x="530391" y="1535217"/>
                  </a:cubicBezTo>
                  <a:cubicBezTo>
                    <a:pt x="535692" y="1544902"/>
                    <a:pt x="537854" y="1553181"/>
                    <a:pt x="537751" y="1560367"/>
                  </a:cubicBezTo>
                  <a:cubicBezTo>
                    <a:pt x="537339" y="1591531"/>
                    <a:pt x="497861" y="1600513"/>
                    <a:pt x="495854" y="1601059"/>
                  </a:cubicBezTo>
                  <a:lnTo>
                    <a:pt x="89186" y="1733994"/>
                  </a:lnTo>
                  <a:lnTo>
                    <a:pt x="81483" y="1717805"/>
                  </a:lnTo>
                  <a:lnTo>
                    <a:pt x="88520" y="1733870"/>
                  </a:lnTo>
                  <a:lnTo>
                    <a:pt x="88520" y="2093913"/>
                  </a:lnTo>
                  <a:cubicBezTo>
                    <a:pt x="30482" y="1988618"/>
                    <a:pt x="0" y="1874446"/>
                    <a:pt x="0" y="1756724"/>
                  </a:cubicBezTo>
                  <a:lnTo>
                    <a:pt x="0" y="1645444"/>
                  </a:lnTo>
                  <a:lnTo>
                    <a:pt x="657" y="496499"/>
                  </a:lnTo>
                  <a:cubicBezTo>
                    <a:pt x="657" y="371374"/>
                    <a:pt x="35091" y="250390"/>
                    <a:pt x="100458" y="139793"/>
                  </a:cubicBezTo>
                  <a:lnTo>
                    <a:pt x="166213" y="119063"/>
                  </a:lnTo>
                  <a:lnTo>
                    <a:pt x="459107" y="0"/>
                  </a:lnTo>
                  <a:close/>
                </a:path>
              </a:pathLst>
            </a:custGeom>
            <a:solidFill>
              <a:srgbClr val="EB1E42"/>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B1472A4A-E4EE-49F5-BC52-7B0D1ED46930}"/>
                </a:ext>
              </a:extLst>
            </p:cNvPr>
            <p:cNvSpPr/>
            <p:nvPr/>
          </p:nvSpPr>
          <p:spPr>
            <a:xfrm>
              <a:off x="3637492" y="1563305"/>
              <a:ext cx="2037026" cy="1782826"/>
            </a:xfrm>
            <a:custGeom>
              <a:avLst/>
              <a:gdLst>
                <a:gd name="connsiteX0" fmla="*/ 1420149 w 2037026"/>
                <a:gd name="connsiteY0" fmla="*/ 0 h 1782826"/>
                <a:gd name="connsiteX1" fmla="*/ 1452803 w 2037026"/>
                <a:gd name="connsiteY1" fmla="*/ 58674 h 1782826"/>
                <a:gd name="connsiteX2" fmla="*/ 1944157 w 2037026"/>
                <a:gd name="connsiteY2" fmla="*/ 195645 h 1782826"/>
                <a:gd name="connsiteX3" fmla="*/ 2037026 w 2037026"/>
                <a:gd name="connsiteY3" fmla="*/ 340901 h 1782826"/>
                <a:gd name="connsiteX4" fmla="*/ 1898913 w 2037026"/>
                <a:gd name="connsiteY4" fmla="*/ 1114808 h 1782826"/>
                <a:gd name="connsiteX5" fmla="*/ 1848600 w 2037026"/>
                <a:gd name="connsiteY5" fmla="*/ 1124326 h 1782826"/>
                <a:gd name="connsiteX6" fmla="*/ 1848600 w 2037026"/>
                <a:gd name="connsiteY6" fmla="*/ 1142236 h 1782826"/>
                <a:gd name="connsiteX7" fmla="*/ 1844402 w 2037026"/>
                <a:gd name="connsiteY7" fmla="*/ 1143625 h 1782826"/>
                <a:gd name="connsiteX8" fmla="*/ 1839970 w 2037026"/>
                <a:gd name="connsiteY8" fmla="*/ 1146173 h 1782826"/>
                <a:gd name="connsiteX9" fmla="*/ 1008874 w 2037026"/>
                <a:gd name="connsiteY9" fmla="*/ 1782826 h 1782826"/>
                <a:gd name="connsiteX10" fmla="*/ 1008874 w 2037026"/>
                <a:gd name="connsiteY10" fmla="*/ 1426705 h 1782826"/>
                <a:gd name="connsiteX11" fmla="*/ 629406 w 2037026"/>
                <a:gd name="connsiteY11" fmla="*/ 1295405 h 1782826"/>
                <a:gd name="connsiteX12" fmla="*/ 588539 w 2037026"/>
                <a:gd name="connsiteY12" fmla="*/ 1254887 h 1782826"/>
                <a:gd name="connsiteX13" fmla="*/ 596602 w 2037026"/>
                <a:gd name="connsiteY13" fmla="*/ 1228976 h 1782826"/>
                <a:gd name="connsiteX14" fmla="*/ 750432 w 2037026"/>
                <a:gd name="connsiteY14" fmla="*/ 1150781 h 1782826"/>
                <a:gd name="connsiteX15" fmla="*/ 763498 w 2037026"/>
                <a:gd name="connsiteY15" fmla="*/ 1105768 h 1782826"/>
                <a:gd name="connsiteX16" fmla="*/ 661284 w 2037026"/>
                <a:gd name="connsiteY16" fmla="*/ 997696 h 1782826"/>
                <a:gd name="connsiteX17" fmla="*/ 654983 w 2037026"/>
                <a:gd name="connsiteY17" fmla="*/ 995713 h 1782826"/>
                <a:gd name="connsiteX18" fmla="*/ 585852 w 2037026"/>
                <a:gd name="connsiteY18" fmla="*/ 984741 h 1782826"/>
                <a:gd name="connsiteX19" fmla="*/ 459637 w 2037026"/>
                <a:gd name="connsiteY19" fmla="*/ 1036827 h 1782826"/>
                <a:gd name="connsiteX20" fmla="*/ 454911 w 2037026"/>
                <a:gd name="connsiteY20" fmla="*/ 1043569 h 1782826"/>
                <a:gd name="connsiteX21" fmla="*/ 442215 w 2037026"/>
                <a:gd name="connsiteY21" fmla="*/ 1080518 h 1782826"/>
                <a:gd name="connsiteX22" fmla="*/ 483360 w 2037026"/>
                <a:gd name="connsiteY22" fmla="*/ 1168033 h 1782826"/>
                <a:gd name="connsiteX23" fmla="*/ 477430 w 2037026"/>
                <a:gd name="connsiteY23" fmla="*/ 1187862 h 1782826"/>
                <a:gd name="connsiteX24" fmla="*/ 469275 w 2037026"/>
                <a:gd name="connsiteY24" fmla="*/ 1199231 h 1782826"/>
                <a:gd name="connsiteX25" fmla="*/ 426832 w 2037026"/>
                <a:gd name="connsiteY25" fmla="*/ 1219326 h 1782826"/>
                <a:gd name="connsiteX26" fmla="*/ 390877 w 2037026"/>
                <a:gd name="connsiteY26" fmla="*/ 1212848 h 1782826"/>
                <a:gd name="connsiteX27" fmla="*/ 0 w 2037026"/>
                <a:gd name="connsiteY27" fmla="*/ 1077610 h 1782826"/>
                <a:gd name="connsiteX28" fmla="*/ 231394 w 2037026"/>
                <a:gd name="connsiteY28" fmla="*/ 821807 h 1782826"/>
                <a:gd name="connsiteX29" fmla="*/ 1062447 w 2037026"/>
                <a:gd name="connsiteY29" fmla="*/ 185143 h 1782826"/>
                <a:gd name="connsiteX30" fmla="*/ 1420149 w 2037026"/>
                <a:gd name="connsiteY30" fmla="*/ 0 h 1782826"/>
                <a:gd name="connsiteX0" fmla="*/ 1420149 w 2037026"/>
                <a:gd name="connsiteY0" fmla="*/ 0 h 1782826"/>
                <a:gd name="connsiteX1" fmla="*/ 1944157 w 2037026"/>
                <a:gd name="connsiteY1" fmla="*/ 195645 h 1782826"/>
                <a:gd name="connsiteX2" fmla="*/ 2037026 w 2037026"/>
                <a:gd name="connsiteY2" fmla="*/ 340901 h 1782826"/>
                <a:gd name="connsiteX3" fmla="*/ 1898913 w 2037026"/>
                <a:gd name="connsiteY3" fmla="*/ 1114808 h 1782826"/>
                <a:gd name="connsiteX4" fmla="*/ 1848600 w 2037026"/>
                <a:gd name="connsiteY4" fmla="*/ 1124326 h 1782826"/>
                <a:gd name="connsiteX5" fmla="*/ 1848600 w 2037026"/>
                <a:gd name="connsiteY5" fmla="*/ 1142236 h 1782826"/>
                <a:gd name="connsiteX6" fmla="*/ 1844402 w 2037026"/>
                <a:gd name="connsiteY6" fmla="*/ 1143625 h 1782826"/>
                <a:gd name="connsiteX7" fmla="*/ 1839970 w 2037026"/>
                <a:gd name="connsiteY7" fmla="*/ 1146173 h 1782826"/>
                <a:gd name="connsiteX8" fmla="*/ 1008874 w 2037026"/>
                <a:gd name="connsiteY8" fmla="*/ 1782826 h 1782826"/>
                <a:gd name="connsiteX9" fmla="*/ 1008874 w 2037026"/>
                <a:gd name="connsiteY9" fmla="*/ 1426705 h 1782826"/>
                <a:gd name="connsiteX10" fmla="*/ 629406 w 2037026"/>
                <a:gd name="connsiteY10" fmla="*/ 1295405 h 1782826"/>
                <a:gd name="connsiteX11" fmla="*/ 588539 w 2037026"/>
                <a:gd name="connsiteY11" fmla="*/ 1254887 h 1782826"/>
                <a:gd name="connsiteX12" fmla="*/ 596602 w 2037026"/>
                <a:gd name="connsiteY12" fmla="*/ 1228976 h 1782826"/>
                <a:gd name="connsiteX13" fmla="*/ 750432 w 2037026"/>
                <a:gd name="connsiteY13" fmla="*/ 1150781 h 1782826"/>
                <a:gd name="connsiteX14" fmla="*/ 763498 w 2037026"/>
                <a:gd name="connsiteY14" fmla="*/ 1105768 h 1782826"/>
                <a:gd name="connsiteX15" fmla="*/ 661284 w 2037026"/>
                <a:gd name="connsiteY15" fmla="*/ 997696 h 1782826"/>
                <a:gd name="connsiteX16" fmla="*/ 654983 w 2037026"/>
                <a:gd name="connsiteY16" fmla="*/ 995713 h 1782826"/>
                <a:gd name="connsiteX17" fmla="*/ 585852 w 2037026"/>
                <a:gd name="connsiteY17" fmla="*/ 984741 h 1782826"/>
                <a:gd name="connsiteX18" fmla="*/ 459637 w 2037026"/>
                <a:gd name="connsiteY18" fmla="*/ 1036827 h 1782826"/>
                <a:gd name="connsiteX19" fmla="*/ 454911 w 2037026"/>
                <a:gd name="connsiteY19" fmla="*/ 1043569 h 1782826"/>
                <a:gd name="connsiteX20" fmla="*/ 442215 w 2037026"/>
                <a:gd name="connsiteY20" fmla="*/ 1080518 h 1782826"/>
                <a:gd name="connsiteX21" fmla="*/ 483360 w 2037026"/>
                <a:gd name="connsiteY21" fmla="*/ 1168033 h 1782826"/>
                <a:gd name="connsiteX22" fmla="*/ 477430 w 2037026"/>
                <a:gd name="connsiteY22" fmla="*/ 1187862 h 1782826"/>
                <a:gd name="connsiteX23" fmla="*/ 469275 w 2037026"/>
                <a:gd name="connsiteY23" fmla="*/ 1199231 h 1782826"/>
                <a:gd name="connsiteX24" fmla="*/ 426832 w 2037026"/>
                <a:gd name="connsiteY24" fmla="*/ 1219326 h 1782826"/>
                <a:gd name="connsiteX25" fmla="*/ 390877 w 2037026"/>
                <a:gd name="connsiteY25" fmla="*/ 1212848 h 1782826"/>
                <a:gd name="connsiteX26" fmla="*/ 0 w 2037026"/>
                <a:gd name="connsiteY26" fmla="*/ 1077610 h 1782826"/>
                <a:gd name="connsiteX27" fmla="*/ 231394 w 2037026"/>
                <a:gd name="connsiteY27" fmla="*/ 821807 h 1782826"/>
                <a:gd name="connsiteX28" fmla="*/ 1062447 w 2037026"/>
                <a:gd name="connsiteY28" fmla="*/ 185143 h 1782826"/>
                <a:gd name="connsiteX29" fmla="*/ 1420149 w 2037026"/>
                <a:gd name="connsiteY29" fmla="*/ 0 h 1782826"/>
                <a:gd name="connsiteX0" fmla="*/ 1420149 w 2037026"/>
                <a:gd name="connsiteY0" fmla="*/ 0 h 1782826"/>
                <a:gd name="connsiteX1" fmla="*/ 1944157 w 2037026"/>
                <a:gd name="connsiteY1" fmla="*/ 195645 h 1782826"/>
                <a:gd name="connsiteX2" fmla="*/ 2037026 w 2037026"/>
                <a:gd name="connsiteY2" fmla="*/ 340901 h 1782826"/>
                <a:gd name="connsiteX3" fmla="*/ 1848600 w 2037026"/>
                <a:gd name="connsiteY3" fmla="*/ 1124326 h 1782826"/>
                <a:gd name="connsiteX4" fmla="*/ 1848600 w 2037026"/>
                <a:gd name="connsiteY4" fmla="*/ 1142236 h 1782826"/>
                <a:gd name="connsiteX5" fmla="*/ 1844402 w 2037026"/>
                <a:gd name="connsiteY5" fmla="*/ 1143625 h 1782826"/>
                <a:gd name="connsiteX6" fmla="*/ 1839970 w 2037026"/>
                <a:gd name="connsiteY6" fmla="*/ 1146173 h 1782826"/>
                <a:gd name="connsiteX7" fmla="*/ 1008874 w 2037026"/>
                <a:gd name="connsiteY7" fmla="*/ 1782826 h 1782826"/>
                <a:gd name="connsiteX8" fmla="*/ 1008874 w 2037026"/>
                <a:gd name="connsiteY8" fmla="*/ 1426705 h 1782826"/>
                <a:gd name="connsiteX9" fmla="*/ 629406 w 2037026"/>
                <a:gd name="connsiteY9" fmla="*/ 1295405 h 1782826"/>
                <a:gd name="connsiteX10" fmla="*/ 588539 w 2037026"/>
                <a:gd name="connsiteY10" fmla="*/ 1254887 h 1782826"/>
                <a:gd name="connsiteX11" fmla="*/ 596602 w 2037026"/>
                <a:gd name="connsiteY11" fmla="*/ 1228976 h 1782826"/>
                <a:gd name="connsiteX12" fmla="*/ 750432 w 2037026"/>
                <a:gd name="connsiteY12" fmla="*/ 1150781 h 1782826"/>
                <a:gd name="connsiteX13" fmla="*/ 763498 w 2037026"/>
                <a:gd name="connsiteY13" fmla="*/ 1105768 h 1782826"/>
                <a:gd name="connsiteX14" fmla="*/ 661284 w 2037026"/>
                <a:gd name="connsiteY14" fmla="*/ 997696 h 1782826"/>
                <a:gd name="connsiteX15" fmla="*/ 654983 w 2037026"/>
                <a:gd name="connsiteY15" fmla="*/ 995713 h 1782826"/>
                <a:gd name="connsiteX16" fmla="*/ 585852 w 2037026"/>
                <a:gd name="connsiteY16" fmla="*/ 984741 h 1782826"/>
                <a:gd name="connsiteX17" fmla="*/ 459637 w 2037026"/>
                <a:gd name="connsiteY17" fmla="*/ 1036827 h 1782826"/>
                <a:gd name="connsiteX18" fmla="*/ 454911 w 2037026"/>
                <a:gd name="connsiteY18" fmla="*/ 1043569 h 1782826"/>
                <a:gd name="connsiteX19" fmla="*/ 442215 w 2037026"/>
                <a:gd name="connsiteY19" fmla="*/ 1080518 h 1782826"/>
                <a:gd name="connsiteX20" fmla="*/ 483360 w 2037026"/>
                <a:gd name="connsiteY20" fmla="*/ 1168033 h 1782826"/>
                <a:gd name="connsiteX21" fmla="*/ 477430 w 2037026"/>
                <a:gd name="connsiteY21" fmla="*/ 1187862 h 1782826"/>
                <a:gd name="connsiteX22" fmla="*/ 469275 w 2037026"/>
                <a:gd name="connsiteY22" fmla="*/ 1199231 h 1782826"/>
                <a:gd name="connsiteX23" fmla="*/ 426832 w 2037026"/>
                <a:gd name="connsiteY23" fmla="*/ 1219326 h 1782826"/>
                <a:gd name="connsiteX24" fmla="*/ 390877 w 2037026"/>
                <a:gd name="connsiteY24" fmla="*/ 1212848 h 1782826"/>
                <a:gd name="connsiteX25" fmla="*/ 0 w 2037026"/>
                <a:gd name="connsiteY25" fmla="*/ 1077610 h 1782826"/>
                <a:gd name="connsiteX26" fmla="*/ 231394 w 2037026"/>
                <a:gd name="connsiteY26" fmla="*/ 821807 h 1782826"/>
                <a:gd name="connsiteX27" fmla="*/ 1062447 w 2037026"/>
                <a:gd name="connsiteY27" fmla="*/ 185143 h 1782826"/>
                <a:gd name="connsiteX28" fmla="*/ 1420149 w 2037026"/>
                <a:gd name="connsiteY28" fmla="*/ 0 h 1782826"/>
                <a:gd name="connsiteX0" fmla="*/ 1420149 w 2037026"/>
                <a:gd name="connsiteY0" fmla="*/ 0 h 1782826"/>
                <a:gd name="connsiteX1" fmla="*/ 1944157 w 2037026"/>
                <a:gd name="connsiteY1" fmla="*/ 195645 h 1782826"/>
                <a:gd name="connsiteX2" fmla="*/ 2037026 w 2037026"/>
                <a:gd name="connsiteY2" fmla="*/ 340901 h 1782826"/>
                <a:gd name="connsiteX3" fmla="*/ 1848600 w 2037026"/>
                <a:gd name="connsiteY3" fmla="*/ 1142236 h 1782826"/>
                <a:gd name="connsiteX4" fmla="*/ 1844402 w 2037026"/>
                <a:gd name="connsiteY4" fmla="*/ 1143625 h 1782826"/>
                <a:gd name="connsiteX5" fmla="*/ 1839970 w 2037026"/>
                <a:gd name="connsiteY5" fmla="*/ 1146173 h 1782826"/>
                <a:gd name="connsiteX6" fmla="*/ 1008874 w 2037026"/>
                <a:gd name="connsiteY6" fmla="*/ 1782826 h 1782826"/>
                <a:gd name="connsiteX7" fmla="*/ 1008874 w 2037026"/>
                <a:gd name="connsiteY7" fmla="*/ 1426705 h 1782826"/>
                <a:gd name="connsiteX8" fmla="*/ 629406 w 2037026"/>
                <a:gd name="connsiteY8" fmla="*/ 1295405 h 1782826"/>
                <a:gd name="connsiteX9" fmla="*/ 588539 w 2037026"/>
                <a:gd name="connsiteY9" fmla="*/ 1254887 h 1782826"/>
                <a:gd name="connsiteX10" fmla="*/ 596602 w 2037026"/>
                <a:gd name="connsiteY10" fmla="*/ 1228976 h 1782826"/>
                <a:gd name="connsiteX11" fmla="*/ 750432 w 2037026"/>
                <a:gd name="connsiteY11" fmla="*/ 1150781 h 1782826"/>
                <a:gd name="connsiteX12" fmla="*/ 763498 w 2037026"/>
                <a:gd name="connsiteY12" fmla="*/ 1105768 h 1782826"/>
                <a:gd name="connsiteX13" fmla="*/ 661284 w 2037026"/>
                <a:gd name="connsiteY13" fmla="*/ 997696 h 1782826"/>
                <a:gd name="connsiteX14" fmla="*/ 654983 w 2037026"/>
                <a:gd name="connsiteY14" fmla="*/ 995713 h 1782826"/>
                <a:gd name="connsiteX15" fmla="*/ 585852 w 2037026"/>
                <a:gd name="connsiteY15" fmla="*/ 984741 h 1782826"/>
                <a:gd name="connsiteX16" fmla="*/ 459637 w 2037026"/>
                <a:gd name="connsiteY16" fmla="*/ 1036827 h 1782826"/>
                <a:gd name="connsiteX17" fmla="*/ 454911 w 2037026"/>
                <a:gd name="connsiteY17" fmla="*/ 1043569 h 1782826"/>
                <a:gd name="connsiteX18" fmla="*/ 442215 w 2037026"/>
                <a:gd name="connsiteY18" fmla="*/ 1080518 h 1782826"/>
                <a:gd name="connsiteX19" fmla="*/ 483360 w 2037026"/>
                <a:gd name="connsiteY19" fmla="*/ 1168033 h 1782826"/>
                <a:gd name="connsiteX20" fmla="*/ 477430 w 2037026"/>
                <a:gd name="connsiteY20" fmla="*/ 1187862 h 1782826"/>
                <a:gd name="connsiteX21" fmla="*/ 469275 w 2037026"/>
                <a:gd name="connsiteY21" fmla="*/ 1199231 h 1782826"/>
                <a:gd name="connsiteX22" fmla="*/ 426832 w 2037026"/>
                <a:gd name="connsiteY22" fmla="*/ 1219326 h 1782826"/>
                <a:gd name="connsiteX23" fmla="*/ 390877 w 2037026"/>
                <a:gd name="connsiteY23" fmla="*/ 1212848 h 1782826"/>
                <a:gd name="connsiteX24" fmla="*/ 0 w 2037026"/>
                <a:gd name="connsiteY24" fmla="*/ 1077610 h 1782826"/>
                <a:gd name="connsiteX25" fmla="*/ 231394 w 2037026"/>
                <a:gd name="connsiteY25" fmla="*/ 821807 h 1782826"/>
                <a:gd name="connsiteX26" fmla="*/ 1062447 w 2037026"/>
                <a:gd name="connsiteY26" fmla="*/ 185143 h 1782826"/>
                <a:gd name="connsiteX27" fmla="*/ 1420149 w 2037026"/>
                <a:gd name="connsiteY27" fmla="*/ 0 h 178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7026" h="1782826">
                  <a:moveTo>
                    <a:pt x="1420149" y="0"/>
                  </a:moveTo>
                  <a:lnTo>
                    <a:pt x="1944157" y="195645"/>
                  </a:lnTo>
                  <a:lnTo>
                    <a:pt x="2037026" y="340901"/>
                  </a:lnTo>
                  <a:lnTo>
                    <a:pt x="1848600" y="1142236"/>
                  </a:lnTo>
                  <a:cubicBezTo>
                    <a:pt x="1847084" y="1142606"/>
                    <a:pt x="1845685" y="1142977"/>
                    <a:pt x="1844402" y="1143625"/>
                  </a:cubicBezTo>
                  <a:cubicBezTo>
                    <a:pt x="1842769" y="1144413"/>
                    <a:pt x="1841214" y="1145154"/>
                    <a:pt x="1839970" y="1146173"/>
                  </a:cubicBezTo>
                  <a:lnTo>
                    <a:pt x="1008874" y="1782826"/>
                  </a:lnTo>
                  <a:lnTo>
                    <a:pt x="1008874" y="1426705"/>
                  </a:lnTo>
                  <a:lnTo>
                    <a:pt x="629406" y="1295405"/>
                  </a:lnTo>
                  <a:cubicBezTo>
                    <a:pt x="627368" y="1294877"/>
                    <a:pt x="588910" y="1285358"/>
                    <a:pt x="588539" y="1254887"/>
                  </a:cubicBezTo>
                  <a:cubicBezTo>
                    <a:pt x="588354" y="1247550"/>
                    <a:pt x="590763" y="1238891"/>
                    <a:pt x="596602" y="1228976"/>
                  </a:cubicBezTo>
                  <a:cubicBezTo>
                    <a:pt x="626626" y="1178212"/>
                    <a:pt x="710028" y="1219326"/>
                    <a:pt x="750432" y="1150781"/>
                  </a:cubicBezTo>
                  <a:cubicBezTo>
                    <a:pt x="759606" y="1135248"/>
                    <a:pt x="763683" y="1120111"/>
                    <a:pt x="763498" y="1105768"/>
                  </a:cubicBezTo>
                  <a:cubicBezTo>
                    <a:pt x="763127" y="1056788"/>
                    <a:pt x="715032" y="1016270"/>
                    <a:pt x="661284" y="997696"/>
                  </a:cubicBezTo>
                  <a:cubicBezTo>
                    <a:pt x="659153" y="996969"/>
                    <a:pt x="657114" y="996308"/>
                    <a:pt x="654983" y="995713"/>
                  </a:cubicBezTo>
                  <a:cubicBezTo>
                    <a:pt x="631352" y="988574"/>
                    <a:pt x="608556" y="985005"/>
                    <a:pt x="585852" y="984741"/>
                  </a:cubicBezTo>
                  <a:cubicBezTo>
                    <a:pt x="533031" y="985534"/>
                    <a:pt x="487067" y="1000604"/>
                    <a:pt x="459637" y="1036827"/>
                  </a:cubicBezTo>
                  <a:cubicBezTo>
                    <a:pt x="457228" y="1039999"/>
                    <a:pt x="456023" y="1041784"/>
                    <a:pt x="454911" y="1043569"/>
                  </a:cubicBezTo>
                  <a:cubicBezTo>
                    <a:pt x="445181" y="1060093"/>
                    <a:pt x="442215" y="1070735"/>
                    <a:pt x="442215" y="1080518"/>
                  </a:cubicBezTo>
                  <a:cubicBezTo>
                    <a:pt x="442215" y="1117071"/>
                    <a:pt x="483268" y="1138156"/>
                    <a:pt x="483360" y="1168033"/>
                  </a:cubicBezTo>
                  <a:cubicBezTo>
                    <a:pt x="483360" y="1174246"/>
                    <a:pt x="481692" y="1180724"/>
                    <a:pt x="477430" y="1187862"/>
                  </a:cubicBezTo>
                  <a:cubicBezTo>
                    <a:pt x="474835" y="1192159"/>
                    <a:pt x="472055" y="1195993"/>
                    <a:pt x="469275" y="1199231"/>
                  </a:cubicBezTo>
                  <a:cubicBezTo>
                    <a:pt x="456394" y="1213839"/>
                    <a:pt x="440733" y="1218665"/>
                    <a:pt x="426832" y="1219326"/>
                  </a:cubicBezTo>
                  <a:cubicBezTo>
                    <a:pt x="402739" y="1218202"/>
                    <a:pt x="391526" y="1213112"/>
                    <a:pt x="390877" y="1212848"/>
                  </a:cubicBezTo>
                  <a:lnTo>
                    <a:pt x="0" y="1077610"/>
                  </a:lnTo>
                  <a:cubicBezTo>
                    <a:pt x="55509" y="983617"/>
                    <a:pt x="133350" y="897028"/>
                    <a:pt x="231394" y="821807"/>
                  </a:cubicBezTo>
                  <a:lnTo>
                    <a:pt x="1062447" y="185143"/>
                  </a:lnTo>
                  <a:cubicBezTo>
                    <a:pt x="1166885" y="105428"/>
                    <a:pt x="1288188" y="42898"/>
                    <a:pt x="1420149" y="0"/>
                  </a:cubicBezTo>
                  <a:close/>
                </a:path>
              </a:pathLst>
            </a:custGeom>
            <a:solidFill>
              <a:schemeClr val="bg2">
                <a:lumMod val="75000"/>
              </a:schemeClr>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FA8EEAE4-C3B5-4691-8A74-5CCE5AF51E65}"/>
                </a:ext>
              </a:extLst>
            </p:cNvPr>
            <p:cNvSpPr/>
            <p:nvPr/>
          </p:nvSpPr>
          <p:spPr>
            <a:xfrm>
              <a:off x="5058159" y="1494473"/>
              <a:ext cx="2168934" cy="1209040"/>
            </a:xfrm>
            <a:custGeom>
              <a:avLst/>
              <a:gdLst>
                <a:gd name="connsiteX0" fmla="*/ 442067 w 2168934"/>
                <a:gd name="connsiteY0" fmla="*/ 0 h 1209040"/>
                <a:gd name="connsiteX1" fmla="*/ 1617328 w 2168934"/>
                <a:gd name="connsiteY1" fmla="*/ 0 h 1209040"/>
                <a:gd name="connsiteX2" fmla="*/ 2062979 w 2168934"/>
                <a:gd name="connsiteY2" fmla="*/ 69579 h 1209040"/>
                <a:gd name="connsiteX3" fmla="*/ 2038681 w 2168934"/>
                <a:gd name="connsiteY3" fmla="*/ 110804 h 1209040"/>
                <a:gd name="connsiteX4" fmla="*/ 2168934 w 2168934"/>
                <a:gd name="connsiteY4" fmla="*/ 533558 h 1209040"/>
                <a:gd name="connsiteX5" fmla="*/ 2159409 w 2168934"/>
                <a:gd name="connsiteY5" fmla="*/ 690721 h 1209040"/>
                <a:gd name="connsiteX6" fmla="*/ 1945096 w 2168934"/>
                <a:gd name="connsiteY6" fmla="*/ 766921 h 1209040"/>
                <a:gd name="connsiteX7" fmla="*/ 1610475 w 2168934"/>
                <a:gd name="connsiteY7" fmla="*/ 1166236 h 1209040"/>
                <a:gd name="connsiteX8" fmla="*/ 1610475 w 2168934"/>
                <a:gd name="connsiteY8" fmla="*/ 1208155 h 1209040"/>
                <a:gd name="connsiteX9" fmla="*/ 437679 w 2168934"/>
                <a:gd name="connsiteY9" fmla="*/ 1208155 h 1209040"/>
                <a:gd name="connsiteX10" fmla="*/ 431127 w 2168934"/>
                <a:gd name="connsiteY10" fmla="*/ 1209040 h 1209040"/>
                <a:gd name="connsiteX11" fmla="*/ 431127 w 2168934"/>
                <a:gd name="connsiteY11" fmla="*/ 848991 h 1209040"/>
                <a:gd name="connsiteX12" fmla="*/ 431236 w 2168934"/>
                <a:gd name="connsiteY12" fmla="*/ 848991 h 1209040"/>
                <a:gd name="connsiteX13" fmla="*/ 434200 w 2168934"/>
                <a:gd name="connsiteY13" fmla="*/ 848519 h 1209040"/>
                <a:gd name="connsiteX14" fmla="*/ 279677 w 2168934"/>
                <a:gd name="connsiteY14" fmla="*/ 570857 h 1209040"/>
                <a:gd name="connsiteX15" fmla="*/ 271812 w 2168934"/>
                <a:gd name="connsiteY15" fmla="*/ 546863 h 1209040"/>
                <a:gd name="connsiteX16" fmla="*/ 314226 w 2168934"/>
                <a:gd name="connsiteY16" fmla="*/ 505060 h 1209040"/>
                <a:gd name="connsiteX17" fmla="*/ 332944 w 2168934"/>
                <a:gd name="connsiteY17" fmla="*/ 501278 h 1209040"/>
                <a:gd name="connsiteX18" fmla="*/ 347979 w 2168934"/>
                <a:gd name="connsiteY18" fmla="*/ 501633 h 1209040"/>
                <a:gd name="connsiteX19" fmla="*/ 363610 w 2168934"/>
                <a:gd name="connsiteY19" fmla="*/ 505218 h 1209040"/>
                <a:gd name="connsiteX20" fmla="*/ 384120 w 2168934"/>
                <a:gd name="connsiteY20" fmla="*/ 513452 h 1209040"/>
                <a:gd name="connsiteX21" fmla="*/ 393480 w 2168934"/>
                <a:gd name="connsiteY21" fmla="*/ 517786 h 1209040"/>
                <a:gd name="connsiteX22" fmla="*/ 402938 w 2168934"/>
                <a:gd name="connsiteY22" fmla="*/ 522081 h 1209040"/>
                <a:gd name="connsiteX23" fmla="*/ 452920 w 2168934"/>
                <a:gd name="connsiteY23" fmla="*/ 534413 h 1209040"/>
                <a:gd name="connsiteX24" fmla="*/ 485179 w 2168934"/>
                <a:gd name="connsiteY24" fmla="*/ 530591 h 1209040"/>
                <a:gd name="connsiteX25" fmla="*/ 496429 w 2168934"/>
                <a:gd name="connsiteY25" fmla="*/ 527321 h 1209040"/>
                <a:gd name="connsiteX26" fmla="*/ 581358 w 2168934"/>
                <a:gd name="connsiteY26" fmla="*/ 425946 h 1209040"/>
                <a:gd name="connsiteX27" fmla="*/ 566025 w 2168934"/>
                <a:gd name="connsiteY27" fmla="*/ 368305 h 1209040"/>
                <a:gd name="connsiteX28" fmla="*/ 560051 w 2168934"/>
                <a:gd name="connsiteY28" fmla="*/ 358534 h 1209040"/>
                <a:gd name="connsiteX29" fmla="*/ 428327 w 2168934"/>
                <a:gd name="connsiteY29" fmla="*/ 287655 h 1209040"/>
                <a:gd name="connsiteX30" fmla="*/ 376653 w 2168934"/>
                <a:gd name="connsiteY30" fmla="*/ 294116 h 1209040"/>
                <a:gd name="connsiteX31" fmla="*/ 368190 w 2168934"/>
                <a:gd name="connsiteY31" fmla="*/ 296677 h 1209040"/>
                <a:gd name="connsiteX32" fmla="*/ 262851 w 2168934"/>
                <a:gd name="connsiteY32" fmla="*/ 412748 h 1209040"/>
                <a:gd name="connsiteX33" fmla="*/ 237960 w 2168934"/>
                <a:gd name="connsiteY33" fmla="*/ 418067 h 1209040"/>
                <a:gd name="connsiteX34" fmla="*/ 230492 w 2168934"/>
                <a:gd name="connsiteY34" fmla="*/ 418461 h 1209040"/>
                <a:gd name="connsiteX35" fmla="*/ 176927 w 2168934"/>
                <a:gd name="connsiteY35" fmla="*/ 386350 h 1209040"/>
                <a:gd name="connsiteX36" fmla="*/ 0 w 2168934"/>
                <a:gd name="connsiteY36" fmla="*/ 68437 h 1209040"/>
                <a:gd name="connsiteX37" fmla="*/ 442067 w 2168934"/>
                <a:gd name="connsiteY37" fmla="*/ 0 h 1209040"/>
                <a:gd name="connsiteX0" fmla="*/ 442067 w 2168934"/>
                <a:gd name="connsiteY0" fmla="*/ 0 h 1209040"/>
                <a:gd name="connsiteX1" fmla="*/ 1617328 w 2168934"/>
                <a:gd name="connsiteY1" fmla="*/ 0 h 1209040"/>
                <a:gd name="connsiteX2" fmla="*/ 2062979 w 2168934"/>
                <a:gd name="connsiteY2" fmla="*/ 69579 h 1209040"/>
                <a:gd name="connsiteX3" fmla="*/ 2038681 w 2168934"/>
                <a:gd name="connsiteY3" fmla="*/ 110804 h 1209040"/>
                <a:gd name="connsiteX4" fmla="*/ 2168934 w 2168934"/>
                <a:gd name="connsiteY4" fmla="*/ 533558 h 1209040"/>
                <a:gd name="connsiteX5" fmla="*/ 2159409 w 2168934"/>
                <a:gd name="connsiteY5" fmla="*/ 690721 h 1209040"/>
                <a:gd name="connsiteX6" fmla="*/ 1945096 w 2168934"/>
                <a:gd name="connsiteY6" fmla="*/ 766921 h 1209040"/>
                <a:gd name="connsiteX7" fmla="*/ 1610475 w 2168934"/>
                <a:gd name="connsiteY7" fmla="*/ 1208155 h 1209040"/>
                <a:gd name="connsiteX8" fmla="*/ 437679 w 2168934"/>
                <a:gd name="connsiteY8" fmla="*/ 1208155 h 1209040"/>
                <a:gd name="connsiteX9" fmla="*/ 431127 w 2168934"/>
                <a:gd name="connsiteY9" fmla="*/ 1209040 h 1209040"/>
                <a:gd name="connsiteX10" fmla="*/ 431127 w 2168934"/>
                <a:gd name="connsiteY10" fmla="*/ 848991 h 1209040"/>
                <a:gd name="connsiteX11" fmla="*/ 431236 w 2168934"/>
                <a:gd name="connsiteY11" fmla="*/ 848991 h 1209040"/>
                <a:gd name="connsiteX12" fmla="*/ 434200 w 2168934"/>
                <a:gd name="connsiteY12" fmla="*/ 848519 h 1209040"/>
                <a:gd name="connsiteX13" fmla="*/ 279677 w 2168934"/>
                <a:gd name="connsiteY13" fmla="*/ 570857 h 1209040"/>
                <a:gd name="connsiteX14" fmla="*/ 271812 w 2168934"/>
                <a:gd name="connsiteY14" fmla="*/ 546863 h 1209040"/>
                <a:gd name="connsiteX15" fmla="*/ 314226 w 2168934"/>
                <a:gd name="connsiteY15" fmla="*/ 505060 h 1209040"/>
                <a:gd name="connsiteX16" fmla="*/ 332944 w 2168934"/>
                <a:gd name="connsiteY16" fmla="*/ 501278 h 1209040"/>
                <a:gd name="connsiteX17" fmla="*/ 347979 w 2168934"/>
                <a:gd name="connsiteY17" fmla="*/ 501633 h 1209040"/>
                <a:gd name="connsiteX18" fmla="*/ 363610 w 2168934"/>
                <a:gd name="connsiteY18" fmla="*/ 505218 h 1209040"/>
                <a:gd name="connsiteX19" fmla="*/ 384120 w 2168934"/>
                <a:gd name="connsiteY19" fmla="*/ 513452 h 1209040"/>
                <a:gd name="connsiteX20" fmla="*/ 393480 w 2168934"/>
                <a:gd name="connsiteY20" fmla="*/ 517786 h 1209040"/>
                <a:gd name="connsiteX21" fmla="*/ 402938 w 2168934"/>
                <a:gd name="connsiteY21" fmla="*/ 522081 h 1209040"/>
                <a:gd name="connsiteX22" fmla="*/ 452920 w 2168934"/>
                <a:gd name="connsiteY22" fmla="*/ 534413 h 1209040"/>
                <a:gd name="connsiteX23" fmla="*/ 485179 w 2168934"/>
                <a:gd name="connsiteY23" fmla="*/ 530591 h 1209040"/>
                <a:gd name="connsiteX24" fmla="*/ 496429 w 2168934"/>
                <a:gd name="connsiteY24" fmla="*/ 527321 h 1209040"/>
                <a:gd name="connsiteX25" fmla="*/ 581358 w 2168934"/>
                <a:gd name="connsiteY25" fmla="*/ 425946 h 1209040"/>
                <a:gd name="connsiteX26" fmla="*/ 566025 w 2168934"/>
                <a:gd name="connsiteY26" fmla="*/ 368305 h 1209040"/>
                <a:gd name="connsiteX27" fmla="*/ 560051 w 2168934"/>
                <a:gd name="connsiteY27" fmla="*/ 358534 h 1209040"/>
                <a:gd name="connsiteX28" fmla="*/ 428327 w 2168934"/>
                <a:gd name="connsiteY28" fmla="*/ 287655 h 1209040"/>
                <a:gd name="connsiteX29" fmla="*/ 376653 w 2168934"/>
                <a:gd name="connsiteY29" fmla="*/ 294116 h 1209040"/>
                <a:gd name="connsiteX30" fmla="*/ 368190 w 2168934"/>
                <a:gd name="connsiteY30" fmla="*/ 296677 h 1209040"/>
                <a:gd name="connsiteX31" fmla="*/ 262851 w 2168934"/>
                <a:gd name="connsiteY31" fmla="*/ 412748 h 1209040"/>
                <a:gd name="connsiteX32" fmla="*/ 237960 w 2168934"/>
                <a:gd name="connsiteY32" fmla="*/ 418067 h 1209040"/>
                <a:gd name="connsiteX33" fmla="*/ 230492 w 2168934"/>
                <a:gd name="connsiteY33" fmla="*/ 418461 h 1209040"/>
                <a:gd name="connsiteX34" fmla="*/ 176927 w 2168934"/>
                <a:gd name="connsiteY34" fmla="*/ 386350 h 1209040"/>
                <a:gd name="connsiteX35" fmla="*/ 0 w 2168934"/>
                <a:gd name="connsiteY35" fmla="*/ 68437 h 1209040"/>
                <a:gd name="connsiteX36" fmla="*/ 442067 w 2168934"/>
                <a:gd name="connsiteY36" fmla="*/ 0 h 1209040"/>
                <a:gd name="connsiteX0" fmla="*/ 442067 w 2168934"/>
                <a:gd name="connsiteY0" fmla="*/ 0 h 1209040"/>
                <a:gd name="connsiteX1" fmla="*/ 1617328 w 2168934"/>
                <a:gd name="connsiteY1" fmla="*/ 0 h 1209040"/>
                <a:gd name="connsiteX2" fmla="*/ 2062979 w 2168934"/>
                <a:gd name="connsiteY2" fmla="*/ 69579 h 1209040"/>
                <a:gd name="connsiteX3" fmla="*/ 2168934 w 2168934"/>
                <a:gd name="connsiteY3" fmla="*/ 533558 h 1209040"/>
                <a:gd name="connsiteX4" fmla="*/ 2159409 w 2168934"/>
                <a:gd name="connsiteY4" fmla="*/ 690721 h 1209040"/>
                <a:gd name="connsiteX5" fmla="*/ 1945096 w 2168934"/>
                <a:gd name="connsiteY5" fmla="*/ 766921 h 1209040"/>
                <a:gd name="connsiteX6" fmla="*/ 1610475 w 2168934"/>
                <a:gd name="connsiteY6" fmla="*/ 1208155 h 1209040"/>
                <a:gd name="connsiteX7" fmla="*/ 437679 w 2168934"/>
                <a:gd name="connsiteY7" fmla="*/ 1208155 h 1209040"/>
                <a:gd name="connsiteX8" fmla="*/ 431127 w 2168934"/>
                <a:gd name="connsiteY8" fmla="*/ 1209040 h 1209040"/>
                <a:gd name="connsiteX9" fmla="*/ 431127 w 2168934"/>
                <a:gd name="connsiteY9" fmla="*/ 848991 h 1209040"/>
                <a:gd name="connsiteX10" fmla="*/ 431236 w 2168934"/>
                <a:gd name="connsiteY10" fmla="*/ 848991 h 1209040"/>
                <a:gd name="connsiteX11" fmla="*/ 434200 w 2168934"/>
                <a:gd name="connsiteY11" fmla="*/ 848519 h 1209040"/>
                <a:gd name="connsiteX12" fmla="*/ 279677 w 2168934"/>
                <a:gd name="connsiteY12" fmla="*/ 570857 h 1209040"/>
                <a:gd name="connsiteX13" fmla="*/ 271812 w 2168934"/>
                <a:gd name="connsiteY13" fmla="*/ 546863 h 1209040"/>
                <a:gd name="connsiteX14" fmla="*/ 314226 w 2168934"/>
                <a:gd name="connsiteY14" fmla="*/ 505060 h 1209040"/>
                <a:gd name="connsiteX15" fmla="*/ 332944 w 2168934"/>
                <a:gd name="connsiteY15" fmla="*/ 501278 h 1209040"/>
                <a:gd name="connsiteX16" fmla="*/ 347979 w 2168934"/>
                <a:gd name="connsiteY16" fmla="*/ 501633 h 1209040"/>
                <a:gd name="connsiteX17" fmla="*/ 363610 w 2168934"/>
                <a:gd name="connsiteY17" fmla="*/ 505218 h 1209040"/>
                <a:gd name="connsiteX18" fmla="*/ 384120 w 2168934"/>
                <a:gd name="connsiteY18" fmla="*/ 513452 h 1209040"/>
                <a:gd name="connsiteX19" fmla="*/ 393480 w 2168934"/>
                <a:gd name="connsiteY19" fmla="*/ 517786 h 1209040"/>
                <a:gd name="connsiteX20" fmla="*/ 402938 w 2168934"/>
                <a:gd name="connsiteY20" fmla="*/ 522081 h 1209040"/>
                <a:gd name="connsiteX21" fmla="*/ 452920 w 2168934"/>
                <a:gd name="connsiteY21" fmla="*/ 534413 h 1209040"/>
                <a:gd name="connsiteX22" fmla="*/ 485179 w 2168934"/>
                <a:gd name="connsiteY22" fmla="*/ 530591 h 1209040"/>
                <a:gd name="connsiteX23" fmla="*/ 496429 w 2168934"/>
                <a:gd name="connsiteY23" fmla="*/ 527321 h 1209040"/>
                <a:gd name="connsiteX24" fmla="*/ 581358 w 2168934"/>
                <a:gd name="connsiteY24" fmla="*/ 425946 h 1209040"/>
                <a:gd name="connsiteX25" fmla="*/ 566025 w 2168934"/>
                <a:gd name="connsiteY25" fmla="*/ 368305 h 1209040"/>
                <a:gd name="connsiteX26" fmla="*/ 560051 w 2168934"/>
                <a:gd name="connsiteY26" fmla="*/ 358534 h 1209040"/>
                <a:gd name="connsiteX27" fmla="*/ 428327 w 2168934"/>
                <a:gd name="connsiteY27" fmla="*/ 287655 h 1209040"/>
                <a:gd name="connsiteX28" fmla="*/ 376653 w 2168934"/>
                <a:gd name="connsiteY28" fmla="*/ 294116 h 1209040"/>
                <a:gd name="connsiteX29" fmla="*/ 368190 w 2168934"/>
                <a:gd name="connsiteY29" fmla="*/ 296677 h 1209040"/>
                <a:gd name="connsiteX30" fmla="*/ 262851 w 2168934"/>
                <a:gd name="connsiteY30" fmla="*/ 412748 h 1209040"/>
                <a:gd name="connsiteX31" fmla="*/ 237960 w 2168934"/>
                <a:gd name="connsiteY31" fmla="*/ 418067 h 1209040"/>
                <a:gd name="connsiteX32" fmla="*/ 230492 w 2168934"/>
                <a:gd name="connsiteY32" fmla="*/ 418461 h 1209040"/>
                <a:gd name="connsiteX33" fmla="*/ 176927 w 2168934"/>
                <a:gd name="connsiteY33" fmla="*/ 386350 h 1209040"/>
                <a:gd name="connsiteX34" fmla="*/ 0 w 2168934"/>
                <a:gd name="connsiteY34" fmla="*/ 68437 h 1209040"/>
                <a:gd name="connsiteX35" fmla="*/ 442067 w 2168934"/>
                <a:gd name="connsiteY35" fmla="*/ 0 h 120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68934" h="1209040">
                  <a:moveTo>
                    <a:pt x="442067" y="0"/>
                  </a:moveTo>
                  <a:lnTo>
                    <a:pt x="1617328" y="0"/>
                  </a:lnTo>
                  <a:cubicBezTo>
                    <a:pt x="1773047" y="0"/>
                    <a:pt x="1923887" y="23994"/>
                    <a:pt x="2062979" y="69579"/>
                  </a:cubicBezTo>
                  <a:lnTo>
                    <a:pt x="2168934" y="533558"/>
                  </a:lnTo>
                  <a:lnTo>
                    <a:pt x="2159409" y="690721"/>
                  </a:lnTo>
                  <a:lnTo>
                    <a:pt x="1945096" y="766921"/>
                  </a:lnTo>
                  <a:lnTo>
                    <a:pt x="1610475" y="1208155"/>
                  </a:lnTo>
                  <a:lnTo>
                    <a:pt x="437679" y="1208155"/>
                  </a:lnTo>
                  <a:cubicBezTo>
                    <a:pt x="435386" y="1208155"/>
                    <a:pt x="433202" y="1208539"/>
                    <a:pt x="431127" y="1209040"/>
                  </a:cubicBezTo>
                  <a:lnTo>
                    <a:pt x="431127" y="848991"/>
                  </a:lnTo>
                  <a:lnTo>
                    <a:pt x="431236" y="848991"/>
                  </a:lnTo>
                  <a:lnTo>
                    <a:pt x="434200" y="848519"/>
                  </a:lnTo>
                  <a:lnTo>
                    <a:pt x="279677" y="570857"/>
                  </a:lnTo>
                  <a:cubicBezTo>
                    <a:pt x="279279" y="570345"/>
                    <a:pt x="271812" y="560180"/>
                    <a:pt x="271812" y="546863"/>
                  </a:cubicBezTo>
                  <a:cubicBezTo>
                    <a:pt x="271812" y="533034"/>
                    <a:pt x="280175" y="516250"/>
                    <a:pt x="314226" y="505060"/>
                  </a:cubicBezTo>
                  <a:cubicBezTo>
                    <a:pt x="321793" y="502657"/>
                    <a:pt x="327568" y="501633"/>
                    <a:pt x="332944" y="501278"/>
                  </a:cubicBezTo>
                  <a:cubicBezTo>
                    <a:pt x="342005" y="501002"/>
                    <a:pt x="345091" y="501278"/>
                    <a:pt x="347979" y="501633"/>
                  </a:cubicBezTo>
                  <a:cubicBezTo>
                    <a:pt x="353355" y="502302"/>
                    <a:pt x="358532" y="503563"/>
                    <a:pt x="363610" y="505218"/>
                  </a:cubicBezTo>
                  <a:cubicBezTo>
                    <a:pt x="372770" y="508370"/>
                    <a:pt x="378445" y="510813"/>
                    <a:pt x="384120" y="513452"/>
                  </a:cubicBezTo>
                  <a:lnTo>
                    <a:pt x="393480" y="517786"/>
                  </a:lnTo>
                  <a:cubicBezTo>
                    <a:pt x="396566" y="519165"/>
                    <a:pt x="399653" y="520702"/>
                    <a:pt x="402938" y="522081"/>
                  </a:cubicBezTo>
                  <a:cubicBezTo>
                    <a:pt x="417574" y="528582"/>
                    <a:pt x="433405" y="534019"/>
                    <a:pt x="452920" y="534413"/>
                  </a:cubicBezTo>
                  <a:cubicBezTo>
                    <a:pt x="467655" y="534019"/>
                    <a:pt x="476118" y="532876"/>
                    <a:pt x="485179" y="530591"/>
                  </a:cubicBezTo>
                  <a:cubicBezTo>
                    <a:pt x="488862" y="529724"/>
                    <a:pt x="492546" y="528582"/>
                    <a:pt x="496429" y="527321"/>
                  </a:cubicBezTo>
                  <a:cubicBezTo>
                    <a:pt x="557164" y="507503"/>
                    <a:pt x="581258" y="466725"/>
                    <a:pt x="581358" y="425946"/>
                  </a:cubicBezTo>
                  <a:cubicBezTo>
                    <a:pt x="581557" y="406010"/>
                    <a:pt x="575981" y="385956"/>
                    <a:pt x="566025" y="368305"/>
                  </a:cubicBezTo>
                  <a:cubicBezTo>
                    <a:pt x="563337" y="363735"/>
                    <a:pt x="561744" y="361056"/>
                    <a:pt x="560051" y="358534"/>
                  </a:cubicBezTo>
                  <a:cubicBezTo>
                    <a:pt x="534762" y="321184"/>
                    <a:pt x="486772" y="289310"/>
                    <a:pt x="428327" y="287655"/>
                  </a:cubicBezTo>
                  <a:cubicBezTo>
                    <a:pt x="405129" y="288049"/>
                    <a:pt x="390990" y="290058"/>
                    <a:pt x="376653" y="294116"/>
                  </a:cubicBezTo>
                  <a:cubicBezTo>
                    <a:pt x="373865" y="294904"/>
                    <a:pt x="371078" y="295771"/>
                    <a:pt x="368190" y="296677"/>
                  </a:cubicBezTo>
                  <a:cubicBezTo>
                    <a:pt x="277885" y="326148"/>
                    <a:pt x="329659" y="391039"/>
                    <a:pt x="262851" y="412748"/>
                  </a:cubicBezTo>
                  <a:cubicBezTo>
                    <a:pt x="253790" y="415781"/>
                    <a:pt x="245527" y="417436"/>
                    <a:pt x="237960" y="418067"/>
                  </a:cubicBezTo>
                  <a:cubicBezTo>
                    <a:pt x="235471" y="418342"/>
                    <a:pt x="232882" y="418461"/>
                    <a:pt x="230492" y="418461"/>
                  </a:cubicBezTo>
                  <a:cubicBezTo>
                    <a:pt x="189273" y="417436"/>
                    <a:pt x="177524" y="387847"/>
                    <a:pt x="176927" y="386350"/>
                  </a:cubicBezTo>
                  <a:lnTo>
                    <a:pt x="0" y="68437"/>
                  </a:lnTo>
                  <a:cubicBezTo>
                    <a:pt x="137897" y="23640"/>
                    <a:pt x="287543" y="0"/>
                    <a:pt x="442067" y="0"/>
                  </a:cubicBezTo>
                  <a:close/>
                </a:path>
              </a:pathLst>
            </a:custGeom>
            <a:solidFill>
              <a:schemeClr val="accent1"/>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238CEE91-74DC-4134-86A6-D5C3631A3BF4}"/>
                </a:ext>
              </a:extLst>
            </p:cNvPr>
            <p:cNvSpPr/>
            <p:nvPr/>
          </p:nvSpPr>
          <p:spPr>
            <a:xfrm>
              <a:off x="6660344" y="1563116"/>
              <a:ext cx="1886844" cy="1792765"/>
            </a:xfrm>
            <a:custGeom>
              <a:avLst/>
              <a:gdLst>
                <a:gd name="connsiteX0" fmla="*/ 459831 w 1886844"/>
                <a:gd name="connsiteY0" fmla="*/ 0 h 1792765"/>
                <a:gd name="connsiteX1" fmla="*/ 813964 w 1886844"/>
                <a:gd name="connsiteY1" fmla="*/ 183999 h 1792765"/>
                <a:gd name="connsiteX2" fmla="*/ 1645049 w 1886844"/>
                <a:gd name="connsiteY2" fmla="*/ 820707 h 1792765"/>
                <a:gd name="connsiteX3" fmla="*/ 1886844 w 1886844"/>
                <a:gd name="connsiteY3" fmla="*/ 1094587 h 1792765"/>
                <a:gd name="connsiteX4" fmla="*/ 1841972 w 1886844"/>
                <a:gd name="connsiteY4" fmla="*/ 1109234 h 1792765"/>
                <a:gd name="connsiteX5" fmla="*/ 1595450 w 1886844"/>
                <a:gd name="connsiteY5" fmla="*/ 1526953 h 1792765"/>
                <a:gd name="connsiteX6" fmla="*/ 866518 w 1886844"/>
                <a:gd name="connsiteY6" fmla="*/ 1736550 h 1792765"/>
                <a:gd name="connsiteX7" fmla="*/ 866518 w 1886844"/>
                <a:gd name="connsiteY7" fmla="*/ 1792765 h 1792765"/>
                <a:gd name="connsiteX8" fmla="*/ 865515 w 1886844"/>
                <a:gd name="connsiteY8" fmla="*/ 1787935 h 1792765"/>
                <a:gd name="connsiteX9" fmla="*/ 860420 w 1886844"/>
                <a:gd name="connsiteY9" fmla="*/ 1781323 h 1792765"/>
                <a:gd name="connsiteX10" fmla="*/ 29325 w 1886844"/>
                <a:gd name="connsiteY10" fmla="*/ 1144663 h 1792765"/>
                <a:gd name="connsiteX11" fmla="*/ 25033 w 1886844"/>
                <a:gd name="connsiteY11" fmla="*/ 1142271 h 1792765"/>
                <a:gd name="connsiteX12" fmla="*/ 23749 w 1886844"/>
                <a:gd name="connsiteY12" fmla="*/ 1141755 h 1792765"/>
                <a:gd name="connsiteX13" fmla="*/ 19577 w 1886844"/>
                <a:gd name="connsiteY13" fmla="*/ 1140489 h 1792765"/>
                <a:gd name="connsiteX14" fmla="*/ 18654 w 1886844"/>
                <a:gd name="connsiteY14" fmla="*/ 1140255 h 1792765"/>
                <a:gd name="connsiteX15" fmla="*/ 17010 w 1886844"/>
                <a:gd name="connsiteY15" fmla="*/ 1140114 h 1792765"/>
                <a:gd name="connsiteX16" fmla="*/ 14362 w 1886844"/>
                <a:gd name="connsiteY16" fmla="*/ 1139879 h 1792765"/>
                <a:gd name="connsiteX17" fmla="*/ 0 w 1886844"/>
                <a:gd name="connsiteY17" fmla="*/ 1139879 h 1792765"/>
                <a:gd name="connsiteX18" fmla="*/ 0 w 1886844"/>
                <a:gd name="connsiteY18" fmla="*/ 779930 h 1792765"/>
                <a:gd name="connsiteX19" fmla="*/ 0 w 1886844"/>
                <a:gd name="connsiteY19" fmla="*/ 779812 h 1792765"/>
                <a:gd name="connsiteX20" fmla="*/ 70 w 1886844"/>
                <a:gd name="connsiteY20" fmla="*/ 779812 h 1792765"/>
                <a:gd name="connsiteX21" fmla="*/ 141950 w 1886844"/>
                <a:gd name="connsiteY21" fmla="*/ 539145 h 1792765"/>
                <a:gd name="connsiteX22" fmla="*/ 194188 w 1886844"/>
                <a:gd name="connsiteY22" fmla="*/ 507845 h 1792765"/>
                <a:gd name="connsiteX23" fmla="*/ 225548 w 1886844"/>
                <a:gd name="connsiteY23" fmla="*/ 513085 h 1792765"/>
                <a:gd name="connsiteX24" fmla="*/ 330547 w 1886844"/>
                <a:gd name="connsiteY24" fmla="*/ 631826 h 1792765"/>
                <a:gd name="connsiteX25" fmla="*/ 386978 w 1886844"/>
                <a:gd name="connsiteY25" fmla="*/ 641877 h 1792765"/>
                <a:gd name="connsiteX26" fmla="*/ 527530 w 1886844"/>
                <a:gd name="connsiteY26" fmla="*/ 568292 h 1792765"/>
                <a:gd name="connsiteX27" fmla="*/ 547534 w 1886844"/>
                <a:gd name="connsiteY27" fmla="*/ 503322 h 1792765"/>
                <a:gd name="connsiteX28" fmla="*/ 465334 w 1886844"/>
                <a:gd name="connsiteY28" fmla="*/ 403318 h 1792765"/>
                <a:gd name="connsiteX29" fmla="*/ 426462 w 1886844"/>
                <a:gd name="connsiteY29" fmla="*/ 395708 h 1792765"/>
                <a:gd name="connsiteX30" fmla="*/ 361907 w 1886844"/>
                <a:gd name="connsiteY30" fmla="*/ 411502 h 1792765"/>
                <a:gd name="connsiteX31" fmla="*/ 308185 w 1886844"/>
                <a:gd name="connsiteY31" fmla="*/ 427224 h 1792765"/>
                <a:gd name="connsiteX32" fmla="*/ 300061 w 1886844"/>
                <a:gd name="connsiteY32" fmla="*/ 426721 h 1792765"/>
                <a:gd name="connsiteX33" fmla="*/ 290277 w 1886844"/>
                <a:gd name="connsiteY33" fmla="*/ 424927 h 1792765"/>
                <a:gd name="connsiteX34" fmla="*/ 282415 w 1886844"/>
                <a:gd name="connsiteY34" fmla="*/ 422629 h 1792765"/>
                <a:gd name="connsiteX35" fmla="*/ 241184 w 1886844"/>
                <a:gd name="connsiteY35" fmla="*/ 380848 h 1792765"/>
                <a:gd name="connsiteX36" fmla="*/ 249658 w 1886844"/>
                <a:gd name="connsiteY36" fmla="*/ 356367 h 1792765"/>
                <a:gd name="connsiteX0" fmla="*/ 459831 w 1886844"/>
                <a:gd name="connsiteY0" fmla="*/ 0 h 1792765"/>
                <a:gd name="connsiteX1" fmla="*/ 813964 w 1886844"/>
                <a:gd name="connsiteY1" fmla="*/ 183999 h 1792765"/>
                <a:gd name="connsiteX2" fmla="*/ 1645049 w 1886844"/>
                <a:gd name="connsiteY2" fmla="*/ 820707 h 1792765"/>
                <a:gd name="connsiteX3" fmla="*/ 1886844 w 1886844"/>
                <a:gd name="connsiteY3" fmla="*/ 1094587 h 1792765"/>
                <a:gd name="connsiteX4" fmla="*/ 1595450 w 1886844"/>
                <a:gd name="connsiteY4" fmla="*/ 1526953 h 1792765"/>
                <a:gd name="connsiteX5" fmla="*/ 866518 w 1886844"/>
                <a:gd name="connsiteY5" fmla="*/ 1736550 h 1792765"/>
                <a:gd name="connsiteX6" fmla="*/ 866518 w 1886844"/>
                <a:gd name="connsiteY6" fmla="*/ 1792765 h 1792765"/>
                <a:gd name="connsiteX7" fmla="*/ 865515 w 1886844"/>
                <a:gd name="connsiteY7" fmla="*/ 1787935 h 1792765"/>
                <a:gd name="connsiteX8" fmla="*/ 860420 w 1886844"/>
                <a:gd name="connsiteY8" fmla="*/ 1781323 h 1792765"/>
                <a:gd name="connsiteX9" fmla="*/ 29325 w 1886844"/>
                <a:gd name="connsiteY9" fmla="*/ 1144663 h 1792765"/>
                <a:gd name="connsiteX10" fmla="*/ 25033 w 1886844"/>
                <a:gd name="connsiteY10" fmla="*/ 1142271 h 1792765"/>
                <a:gd name="connsiteX11" fmla="*/ 23749 w 1886844"/>
                <a:gd name="connsiteY11" fmla="*/ 1141755 h 1792765"/>
                <a:gd name="connsiteX12" fmla="*/ 19577 w 1886844"/>
                <a:gd name="connsiteY12" fmla="*/ 1140489 h 1792765"/>
                <a:gd name="connsiteX13" fmla="*/ 18654 w 1886844"/>
                <a:gd name="connsiteY13" fmla="*/ 1140255 h 1792765"/>
                <a:gd name="connsiteX14" fmla="*/ 17010 w 1886844"/>
                <a:gd name="connsiteY14" fmla="*/ 1140114 h 1792765"/>
                <a:gd name="connsiteX15" fmla="*/ 14362 w 1886844"/>
                <a:gd name="connsiteY15" fmla="*/ 1139879 h 1792765"/>
                <a:gd name="connsiteX16" fmla="*/ 0 w 1886844"/>
                <a:gd name="connsiteY16" fmla="*/ 1139879 h 1792765"/>
                <a:gd name="connsiteX17" fmla="*/ 0 w 1886844"/>
                <a:gd name="connsiteY17" fmla="*/ 779930 h 1792765"/>
                <a:gd name="connsiteX18" fmla="*/ 0 w 1886844"/>
                <a:gd name="connsiteY18" fmla="*/ 779812 h 1792765"/>
                <a:gd name="connsiteX19" fmla="*/ 70 w 1886844"/>
                <a:gd name="connsiteY19" fmla="*/ 779812 h 1792765"/>
                <a:gd name="connsiteX20" fmla="*/ 141950 w 1886844"/>
                <a:gd name="connsiteY20" fmla="*/ 539145 h 1792765"/>
                <a:gd name="connsiteX21" fmla="*/ 194188 w 1886844"/>
                <a:gd name="connsiteY21" fmla="*/ 507845 h 1792765"/>
                <a:gd name="connsiteX22" fmla="*/ 225548 w 1886844"/>
                <a:gd name="connsiteY22" fmla="*/ 513085 h 1792765"/>
                <a:gd name="connsiteX23" fmla="*/ 330547 w 1886844"/>
                <a:gd name="connsiteY23" fmla="*/ 631826 h 1792765"/>
                <a:gd name="connsiteX24" fmla="*/ 386978 w 1886844"/>
                <a:gd name="connsiteY24" fmla="*/ 641877 h 1792765"/>
                <a:gd name="connsiteX25" fmla="*/ 527530 w 1886844"/>
                <a:gd name="connsiteY25" fmla="*/ 568292 h 1792765"/>
                <a:gd name="connsiteX26" fmla="*/ 547534 w 1886844"/>
                <a:gd name="connsiteY26" fmla="*/ 503322 h 1792765"/>
                <a:gd name="connsiteX27" fmla="*/ 465334 w 1886844"/>
                <a:gd name="connsiteY27" fmla="*/ 403318 h 1792765"/>
                <a:gd name="connsiteX28" fmla="*/ 426462 w 1886844"/>
                <a:gd name="connsiteY28" fmla="*/ 395708 h 1792765"/>
                <a:gd name="connsiteX29" fmla="*/ 361907 w 1886844"/>
                <a:gd name="connsiteY29" fmla="*/ 411502 h 1792765"/>
                <a:gd name="connsiteX30" fmla="*/ 308185 w 1886844"/>
                <a:gd name="connsiteY30" fmla="*/ 427224 h 1792765"/>
                <a:gd name="connsiteX31" fmla="*/ 300061 w 1886844"/>
                <a:gd name="connsiteY31" fmla="*/ 426721 h 1792765"/>
                <a:gd name="connsiteX32" fmla="*/ 290277 w 1886844"/>
                <a:gd name="connsiteY32" fmla="*/ 424927 h 1792765"/>
                <a:gd name="connsiteX33" fmla="*/ 282415 w 1886844"/>
                <a:gd name="connsiteY33" fmla="*/ 422629 h 1792765"/>
                <a:gd name="connsiteX34" fmla="*/ 241184 w 1886844"/>
                <a:gd name="connsiteY34" fmla="*/ 380848 h 1792765"/>
                <a:gd name="connsiteX35" fmla="*/ 249658 w 1886844"/>
                <a:gd name="connsiteY35" fmla="*/ 356367 h 1792765"/>
                <a:gd name="connsiteX36" fmla="*/ 459831 w 1886844"/>
                <a:gd name="connsiteY36" fmla="*/ 0 h 1792765"/>
                <a:gd name="connsiteX0" fmla="*/ 459831 w 1886844"/>
                <a:gd name="connsiteY0" fmla="*/ 0 h 1792765"/>
                <a:gd name="connsiteX1" fmla="*/ 813964 w 1886844"/>
                <a:gd name="connsiteY1" fmla="*/ 183999 h 1792765"/>
                <a:gd name="connsiteX2" fmla="*/ 1645049 w 1886844"/>
                <a:gd name="connsiteY2" fmla="*/ 820707 h 1792765"/>
                <a:gd name="connsiteX3" fmla="*/ 1886844 w 1886844"/>
                <a:gd name="connsiteY3" fmla="*/ 1094587 h 1792765"/>
                <a:gd name="connsiteX4" fmla="*/ 1595450 w 1886844"/>
                <a:gd name="connsiteY4" fmla="*/ 1526953 h 1792765"/>
                <a:gd name="connsiteX5" fmla="*/ 866518 w 1886844"/>
                <a:gd name="connsiteY5" fmla="*/ 1792765 h 1792765"/>
                <a:gd name="connsiteX6" fmla="*/ 865515 w 1886844"/>
                <a:gd name="connsiteY6" fmla="*/ 1787935 h 1792765"/>
                <a:gd name="connsiteX7" fmla="*/ 860420 w 1886844"/>
                <a:gd name="connsiteY7" fmla="*/ 1781323 h 1792765"/>
                <a:gd name="connsiteX8" fmla="*/ 29325 w 1886844"/>
                <a:gd name="connsiteY8" fmla="*/ 1144663 h 1792765"/>
                <a:gd name="connsiteX9" fmla="*/ 25033 w 1886844"/>
                <a:gd name="connsiteY9" fmla="*/ 1142271 h 1792765"/>
                <a:gd name="connsiteX10" fmla="*/ 23749 w 1886844"/>
                <a:gd name="connsiteY10" fmla="*/ 1141755 h 1792765"/>
                <a:gd name="connsiteX11" fmla="*/ 19577 w 1886844"/>
                <a:gd name="connsiteY11" fmla="*/ 1140489 h 1792765"/>
                <a:gd name="connsiteX12" fmla="*/ 18654 w 1886844"/>
                <a:gd name="connsiteY12" fmla="*/ 1140255 h 1792765"/>
                <a:gd name="connsiteX13" fmla="*/ 17010 w 1886844"/>
                <a:gd name="connsiteY13" fmla="*/ 1140114 h 1792765"/>
                <a:gd name="connsiteX14" fmla="*/ 14362 w 1886844"/>
                <a:gd name="connsiteY14" fmla="*/ 1139879 h 1792765"/>
                <a:gd name="connsiteX15" fmla="*/ 0 w 1886844"/>
                <a:gd name="connsiteY15" fmla="*/ 1139879 h 1792765"/>
                <a:gd name="connsiteX16" fmla="*/ 0 w 1886844"/>
                <a:gd name="connsiteY16" fmla="*/ 779930 h 1792765"/>
                <a:gd name="connsiteX17" fmla="*/ 0 w 1886844"/>
                <a:gd name="connsiteY17" fmla="*/ 779812 h 1792765"/>
                <a:gd name="connsiteX18" fmla="*/ 70 w 1886844"/>
                <a:gd name="connsiteY18" fmla="*/ 779812 h 1792765"/>
                <a:gd name="connsiteX19" fmla="*/ 141950 w 1886844"/>
                <a:gd name="connsiteY19" fmla="*/ 539145 h 1792765"/>
                <a:gd name="connsiteX20" fmla="*/ 194188 w 1886844"/>
                <a:gd name="connsiteY20" fmla="*/ 507845 h 1792765"/>
                <a:gd name="connsiteX21" fmla="*/ 225548 w 1886844"/>
                <a:gd name="connsiteY21" fmla="*/ 513085 h 1792765"/>
                <a:gd name="connsiteX22" fmla="*/ 330547 w 1886844"/>
                <a:gd name="connsiteY22" fmla="*/ 631826 h 1792765"/>
                <a:gd name="connsiteX23" fmla="*/ 386978 w 1886844"/>
                <a:gd name="connsiteY23" fmla="*/ 641877 h 1792765"/>
                <a:gd name="connsiteX24" fmla="*/ 527530 w 1886844"/>
                <a:gd name="connsiteY24" fmla="*/ 568292 h 1792765"/>
                <a:gd name="connsiteX25" fmla="*/ 547534 w 1886844"/>
                <a:gd name="connsiteY25" fmla="*/ 503322 h 1792765"/>
                <a:gd name="connsiteX26" fmla="*/ 465334 w 1886844"/>
                <a:gd name="connsiteY26" fmla="*/ 403318 h 1792765"/>
                <a:gd name="connsiteX27" fmla="*/ 426462 w 1886844"/>
                <a:gd name="connsiteY27" fmla="*/ 395708 h 1792765"/>
                <a:gd name="connsiteX28" fmla="*/ 361907 w 1886844"/>
                <a:gd name="connsiteY28" fmla="*/ 411502 h 1792765"/>
                <a:gd name="connsiteX29" fmla="*/ 308185 w 1886844"/>
                <a:gd name="connsiteY29" fmla="*/ 427224 h 1792765"/>
                <a:gd name="connsiteX30" fmla="*/ 300061 w 1886844"/>
                <a:gd name="connsiteY30" fmla="*/ 426721 h 1792765"/>
                <a:gd name="connsiteX31" fmla="*/ 290277 w 1886844"/>
                <a:gd name="connsiteY31" fmla="*/ 424927 h 1792765"/>
                <a:gd name="connsiteX32" fmla="*/ 282415 w 1886844"/>
                <a:gd name="connsiteY32" fmla="*/ 422629 h 1792765"/>
                <a:gd name="connsiteX33" fmla="*/ 241184 w 1886844"/>
                <a:gd name="connsiteY33" fmla="*/ 380848 h 1792765"/>
                <a:gd name="connsiteX34" fmla="*/ 249658 w 1886844"/>
                <a:gd name="connsiteY34" fmla="*/ 356367 h 1792765"/>
                <a:gd name="connsiteX35" fmla="*/ 459831 w 1886844"/>
                <a:gd name="connsiteY35" fmla="*/ 0 h 179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86844" h="1792765">
                  <a:moveTo>
                    <a:pt x="459831" y="0"/>
                  </a:moveTo>
                  <a:cubicBezTo>
                    <a:pt x="590425" y="42787"/>
                    <a:pt x="710449" y="104742"/>
                    <a:pt x="813964" y="183999"/>
                  </a:cubicBezTo>
                  <a:lnTo>
                    <a:pt x="1645049" y="820707"/>
                  </a:lnTo>
                  <a:cubicBezTo>
                    <a:pt x="1749436" y="900681"/>
                    <a:pt x="1830850" y="993506"/>
                    <a:pt x="1886844" y="1094587"/>
                  </a:cubicBezTo>
                  <a:lnTo>
                    <a:pt x="1595450" y="1526953"/>
                  </a:lnTo>
                  <a:lnTo>
                    <a:pt x="866518" y="1792765"/>
                  </a:lnTo>
                  <a:cubicBezTo>
                    <a:pt x="866518" y="1791124"/>
                    <a:pt x="866117" y="1789482"/>
                    <a:pt x="865515" y="1787935"/>
                  </a:cubicBezTo>
                  <a:cubicBezTo>
                    <a:pt x="864472" y="1785543"/>
                    <a:pt x="862827" y="1783245"/>
                    <a:pt x="860420" y="1781323"/>
                  </a:cubicBezTo>
                  <a:lnTo>
                    <a:pt x="29325" y="1144663"/>
                  </a:lnTo>
                  <a:cubicBezTo>
                    <a:pt x="28082" y="1143772"/>
                    <a:pt x="26557" y="1143021"/>
                    <a:pt x="25033" y="1142271"/>
                  </a:cubicBezTo>
                  <a:cubicBezTo>
                    <a:pt x="24632" y="1142130"/>
                    <a:pt x="24110" y="1141896"/>
                    <a:pt x="23749" y="1141755"/>
                  </a:cubicBezTo>
                  <a:cubicBezTo>
                    <a:pt x="22466" y="1141239"/>
                    <a:pt x="21061" y="1140770"/>
                    <a:pt x="19577" y="1140489"/>
                  </a:cubicBezTo>
                  <a:cubicBezTo>
                    <a:pt x="19176" y="1140348"/>
                    <a:pt x="18935" y="1140255"/>
                    <a:pt x="18654" y="1140255"/>
                  </a:cubicBezTo>
                  <a:cubicBezTo>
                    <a:pt x="18173" y="1140255"/>
                    <a:pt x="17531" y="1140114"/>
                    <a:pt x="17010" y="1140114"/>
                  </a:cubicBezTo>
                  <a:cubicBezTo>
                    <a:pt x="16127" y="1139973"/>
                    <a:pt x="15245" y="1139879"/>
                    <a:pt x="14362" y="1139879"/>
                  </a:cubicBezTo>
                  <a:lnTo>
                    <a:pt x="0" y="1139879"/>
                  </a:lnTo>
                  <a:lnTo>
                    <a:pt x="0" y="779930"/>
                  </a:lnTo>
                  <a:lnTo>
                    <a:pt x="0" y="779812"/>
                  </a:lnTo>
                  <a:lnTo>
                    <a:pt x="70" y="779812"/>
                  </a:lnTo>
                  <a:lnTo>
                    <a:pt x="141950" y="539145"/>
                  </a:lnTo>
                  <a:cubicBezTo>
                    <a:pt x="144658" y="533545"/>
                    <a:pt x="158635" y="508347"/>
                    <a:pt x="194188" y="507845"/>
                  </a:cubicBezTo>
                  <a:cubicBezTo>
                    <a:pt x="203972" y="507845"/>
                    <a:pt x="214017" y="509424"/>
                    <a:pt x="225548" y="513085"/>
                  </a:cubicBezTo>
                  <a:cubicBezTo>
                    <a:pt x="294907" y="536920"/>
                    <a:pt x="241184" y="600957"/>
                    <a:pt x="330547" y="631826"/>
                  </a:cubicBezTo>
                  <a:cubicBezTo>
                    <a:pt x="350027" y="638575"/>
                    <a:pt x="368896" y="641590"/>
                    <a:pt x="386978" y="641877"/>
                  </a:cubicBezTo>
                  <a:cubicBezTo>
                    <a:pt x="453018" y="640226"/>
                    <a:pt x="502547" y="606772"/>
                    <a:pt x="527530" y="568292"/>
                  </a:cubicBezTo>
                  <a:cubicBezTo>
                    <a:pt x="541420" y="545175"/>
                    <a:pt x="547622" y="524284"/>
                    <a:pt x="547534" y="503322"/>
                  </a:cubicBezTo>
                  <a:cubicBezTo>
                    <a:pt x="547360" y="463406"/>
                    <a:pt x="524124" y="423706"/>
                    <a:pt x="465334" y="403318"/>
                  </a:cubicBezTo>
                  <a:cubicBezTo>
                    <a:pt x="447165" y="397790"/>
                    <a:pt x="436333" y="395995"/>
                    <a:pt x="426462" y="395708"/>
                  </a:cubicBezTo>
                  <a:cubicBezTo>
                    <a:pt x="398509" y="395636"/>
                    <a:pt x="379728" y="403605"/>
                    <a:pt x="361907" y="411502"/>
                  </a:cubicBezTo>
                  <a:cubicBezTo>
                    <a:pt x="344262" y="419327"/>
                    <a:pt x="327665" y="427224"/>
                    <a:pt x="308185" y="427224"/>
                  </a:cubicBezTo>
                  <a:cubicBezTo>
                    <a:pt x="305564" y="427224"/>
                    <a:pt x="302856" y="427080"/>
                    <a:pt x="300061" y="426721"/>
                  </a:cubicBezTo>
                  <a:cubicBezTo>
                    <a:pt x="296916" y="426363"/>
                    <a:pt x="293771" y="425860"/>
                    <a:pt x="290277" y="424927"/>
                  </a:cubicBezTo>
                  <a:cubicBezTo>
                    <a:pt x="287744" y="424281"/>
                    <a:pt x="285123" y="423563"/>
                    <a:pt x="282415" y="422629"/>
                  </a:cubicBezTo>
                  <a:cubicBezTo>
                    <a:pt x="249308" y="411215"/>
                    <a:pt x="241184" y="394559"/>
                    <a:pt x="241184" y="380848"/>
                  </a:cubicBezTo>
                  <a:cubicBezTo>
                    <a:pt x="241272" y="367136"/>
                    <a:pt x="249134" y="356870"/>
                    <a:pt x="249658" y="356367"/>
                  </a:cubicBezTo>
                  <a:lnTo>
                    <a:pt x="459831" y="0"/>
                  </a:lnTo>
                  <a:close/>
                </a:path>
              </a:pathLst>
            </a:custGeom>
            <a:solidFill>
              <a:schemeClr val="accent2"/>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3C34B056-20A5-4D25-ADB6-A789F26D14DC}"/>
                </a:ext>
              </a:extLst>
            </p:cNvPr>
            <p:cNvSpPr/>
            <p:nvPr/>
          </p:nvSpPr>
          <p:spPr>
            <a:xfrm>
              <a:off x="7527312" y="2656104"/>
              <a:ext cx="1110998" cy="1945293"/>
            </a:xfrm>
            <a:custGeom>
              <a:avLst/>
              <a:gdLst>
                <a:gd name="connsiteX0" fmla="*/ 1021707 w 1110998"/>
                <a:gd name="connsiteY0" fmla="*/ 0 h 1945293"/>
                <a:gd name="connsiteX1" fmla="*/ 1110998 w 1110998"/>
                <a:gd name="connsiteY1" fmla="*/ 338546 h 1945293"/>
                <a:gd name="connsiteX2" fmla="*/ 1110858 w 1110998"/>
                <a:gd name="connsiteY2" fmla="*/ 1410277 h 1945293"/>
                <a:gd name="connsiteX3" fmla="*/ 1110858 w 1110998"/>
                <a:gd name="connsiteY3" fmla="*/ 1592981 h 1945293"/>
                <a:gd name="connsiteX4" fmla="*/ 1110606 w 1110998"/>
                <a:gd name="connsiteY4" fmla="*/ 1613560 h 1945293"/>
                <a:gd name="connsiteX5" fmla="*/ 1110606 w 1110998"/>
                <a:gd name="connsiteY5" fmla="*/ 1614846 h 1945293"/>
                <a:gd name="connsiteX6" fmla="*/ 1110222 w 1110998"/>
                <a:gd name="connsiteY6" fmla="*/ 1622728 h 1945293"/>
                <a:gd name="connsiteX7" fmla="*/ 1109460 w 1110998"/>
                <a:gd name="connsiteY7" fmla="*/ 1636810 h 1945293"/>
                <a:gd name="connsiteX8" fmla="*/ 1108824 w 1110998"/>
                <a:gd name="connsiteY8" fmla="*/ 1645714 h 1945293"/>
                <a:gd name="connsiteX9" fmla="*/ 1107683 w 1110998"/>
                <a:gd name="connsiteY9" fmla="*/ 1658774 h 1945293"/>
                <a:gd name="connsiteX10" fmla="*/ 1106668 w 1110998"/>
                <a:gd name="connsiteY10" fmla="*/ 1668041 h 1945293"/>
                <a:gd name="connsiteX11" fmla="*/ 1105144 w 1110998"/>
                <a:gd name="connsiteY11" fmla="*/ 1680639 h 1945293"/>
                <a:gd name="connsiteX12" fmla="*/ 1103872 w 1110998"/>
                <a:gd name="connsiteY12" fmla="*/ 1690038 h 1945293"/>
                <a:gd name="connsiteX13" fmla="*/ 1101969 w 1110998"/>
                <a:gd name="connsiteY13" fmla="*/ 1702471 h 1945293"/>
                <a:gd name="connsiteX14" fmla="*/ 1100318 w 1110998"/>
                <a:gd name="connsiteY14" fmla="*/ 1711870 h 1945293"/>
                <a:gd name="connsiteX15" fmla="*/ 1098032 w 1110998"/>
                <a:gd name="connsiteY15" fmla="*/ 1724303 h 1945293"/>
                <a:gd name="connsiteX16" fmla="*/ 1096124 w 1110998"/>
                <a:gd name="connsiteY16" fmla="*/ 1733570 h 1945293"/>
                <a:gd name="connsiteX17" fmla="*/ 1093332 w 1110998"/>
                <a:gd name="connsiteY17" fmla="*/ 1746036 h 1945293"/>
                <a:gd name="connsiteX18" fmla="*/ 1091172 w 1110998"/>
                <a:gd name="connsiteY18" fmla="*/ 1755039 h 1945293"/>
                <a:gd name="connsiteX19" fmla="*/ 1087870 w 1110998"/>
                <a:gd name="connsiteY19" fmla="*/ 1767736 h 1945293"/>
                <a:gd name="connsiteX20" fmla="*/ 1085584 w 1110998"/>
                <a:gd name="connsiteY20" fmla="*/ 1776376 h 1945293"/>
                <a:gd name="connsiteX21" fmla="*/ 1084948 w 1110998"/>
                <a:gd name="connsiteY21" fmla="*/ 1778784 h 1945293"/>
                <a:gd name="connsiteX22" fmla="*/ 1082152 w 1110998"/>
                <a:gd name="connsiteY22" fmla="*/ 1788182 h 1945293"/>
                <a:gd name="connsiteX23" fmla="*/ 1079107 w 1110998"/>
                <a:gd name="connsiteY23" fmla="*/ 1798241 h 1945293"/>
                <a:gd name="connsiteX24" fmla="*/ 1075166 w 1110998"/>
                <a:gd name="connsiteY24" fmla="*/ 1809915 h 1945293"/>
                <a:gd name="connsiteX25" fmla="*/ 1071864 w 1110998"/>
                <a:gd name="connsiteY25" fmla="*/ 1819809 h 1945293"/>
                <a:gd name="connsiteX26" fmla="*/ 1067548 w 1110998"/>
                <a:gd name="connsiteY26" fmla="*/ 1831517 h 1945293"/>
                <a:gd name="connsiteX27" fmla="*/ 1063990 w 1110998"/>
                <a:gd name="connsiteY27" fmla="*/ 1841146 h 1945293"/>
                <a:gd name="connsiteX28" fmla="*/ 1059164 w 1110998"/>
                <a:gd name="connsiteY28" fmla="*/ 1852953 h 1945293"/>
                <a:gd name="connsiteX29" fmla="*/ 1055353 w 1110998"/>
                <a:gd name="connsiteY29" fmla="*/ 1862352 h 1945293"/>
                <a:gd name="connsiteX30" fmla="*/ 1050018 w 1110998"/>
                <a:gd name="connsiteY30" fmla="*/ 1874422 h 1945293"/>
                <a:gd name="connsiteX31" fmla="*/ 1045954 w 1110998"/>
                <a:gd name="connsiteY31" fmla="*/ 1883458 h 1945293"/>
                <a:gd name="connsiteX32" fmla="*/ 1039987 w 1110998"/>
                <a:gd name="connsiteY32" fmla="*/ 1895891 h 1945293"/>
                <a:gd name="connsiteX33" fmla="*/ 1035924 w 1110998"/>
                <a:gd name="connsiteY33" fmla="*/ 1904268 h 1945293"/>
                <a:gd name="connsiteX34" fmla="*/ 1028685 w 1110998"/>
                <a:gd name="connsiteY34" fmla="*/ 1917987 h 1945293"/>
                <a:gd name="connsiteX35" fmla="*/ 1025126 w 1110998"/>
                <a:gd name="connsiteY35" fmla="*/ 1924846 h 1945293"/>
                <a:gd name="connsiteX36" fmla="*/ 1013698 w 1110998"/>
                <a:gd name="connsiteY36" fmla="*/ 1945293 h 1945293"/>
                <a:gd name="connsiteX37" fmla="*/ 1013698 w 1110998"/>
                <a:gd name="connsiteY37" fmla="*/ 1902008 h 1945293"/>
                <a:gd name="connsiteX38" fmla="*/ 445113 w 1110998"/>
                <a:gd name="connsiteY38" fmla="*/ 1738890 h 1945293"/>
                <a:gd name="connsiteX39" fmla="*/ 237944 w 1110998"/>
                <a:gd name="connsiteY39" fmla="*/ 1698409 h 1945293"/>
                <a:gd name="connsiteX40" fmla="*/ 19486 w 1110998"/>
                <a:gd name="connsiteY40" fmla="*/ 1247547 h 1945293"/>
                <a:gd name="connsiteX41" fmla="*/ 772 w 1110998"/>
                <a:gd name="connsiteY41" fmla="*/ 1241078 h 1945293"/>
                <a:gd name="connsiteX42" fmla="*/ 1029 w 1110998"/>
                <a:gd name="connsiteY42" fmla="*/ 338314 h 1945293"/>
                <a:gd name="connsiteX43" fmla="*/ 0 w 1110998"/>
                <a:gd name="connsiteY43" fmla="*/ 333524 h 1945293"/>
                <a:gd name="connsiteX44" fmla="*/ 332477 w 1110998"/>
                <a:gd name="connsiteY44" fmla="*/ 224899 h 1945293"/>
                <a:gd name="connsiteX45" fmla="*/ 362309 w 1110998"/>
                <a:gd name="connsiteY45" fmla="*/ 218950 h 1945293"/>
                <a:gd name="connsiteX46" fmla="*/ 415647 w 1110998"/>
                <a:gd name="connsiteY46" fmla="*/ 246609 h 1945293"/>
                <a:gd name="connsiteX47" fmla="*/ 418476 w 1110998"/>
                <a:gd name="connsiteY47" fmla="*/ 251321 h 1945293"/>
                <a:gd name="connsiteX48" fmla="*/ 423774 w 1110998"/>
                <a:gd name="connsiteY48" fmla="*/ 270250 h 1945293"/>
                <a:gd name="connsiteX49" fmla="*/ 380106 w 1110998"/>
                <a:gd name="connsiteY49" fmla="*/ 359406 h 1945293"/>
                <a:gd name="connsiteX50" fmla="*/ 389364 w 1110998"/>
                <a:gd name="connsiteY50" fmla="*/ 391005 h 1945293"/>
                <a:gd name="connsiteX51" fmla="*/ 393170 w 1110998"/>
                <a:gd name="connsiteY51" fmla="*/ 397417 h 1945293"/>
                <a:gd name="connsiteX52" fmla="*/ 514866 w 1110998"/>
                <a:gd name="connsiteY52" fmla="*/ 455902 h 1945293"/>
                <a:gd name="connsiteX53" fmla="*/ 522375 w 1110998"/>
                <a:gd name="connsiteY53" fmla="*/ 456056 h 1945293"/>
                <a:gd name="connsiteX54" fmla="*/ 588006 w 1110998"/>
                <a:gd name="connsiteY54" fmla="*/ 447017 h 1945293"/>
                <a:gd name="connsiteX55" fmla="*/ 597007 w 1110998"/>
                <a:gd name="connsiteY55" fmla="*/ 444236 h 1945293"/>
                <a:gd name="connsiteX56" fmla="*/ 702295 w 1110998"/>
                <a:gd name="connsiteY56" fmla="*/ 334915 h 1945293"/>
                <a:gd name="connsiteX57" fmla="*/ 690516 w 1110998"/>
                <a:gd name="connsiteY57" fmla="*/ 292577 h 1945293"/>
                <a:gd name="connsiteX58" fmla="*/ 538886 w 1110998"/>
                <a:gd name="connsiteY58" fmla="*/ 211997 h 1945293"/>
                <a:gd name="connsiteX59" fmla="*/ 531479 w 1110998"/>
                <a:gd name="connsiteY59" fmla="*/ 186965 h 1945293"/>
                <a:gd name="connsiteX60" fmla="*/ 573399 w 1110998"/>
                <a:gd name="connsiteY60" fmla="*/ 146327 h 1945293"/>
                <a:gd name="connsiteX0" fmla="*/ 1021707 w 1110998"/>
                <a:gd name="connsiteY0" fmla="*/ 0 h 1945293"/>
                <a:gd name="connsiteX1" fmla="*/ 1110998 w 1110998"/>
                <a:gd name="connsiteY1" fmla="*/ 338546 h 1945293"/>
                <a:gd name="connsiteX2" fmla="*/ 1110858 w 1110998"/>
                <a:gd name="connsiteY2" fmla="*/ 1410277 h 1945293"/>
                <a:gd name="connsiteX3" fmla="*/ 1110858 w 1110998"/>
                <a:gd name="connsiteY3" fmla="*/ 1592981 h 1945293"/>
                <a:gd name="connsiteX4" fmla="*/ 1110606 w 1110998"/>
                <a:gd name="connsiteY4" fmla="*/ 1613560 h 1945293"/>
                <a:gd name="connsiteX5" fmla="*/ 1110606 w 1110998"/>
                <a:gd name="connsiteY5" fmla="*/ 1614846 h 1945293"/>
                <a:gd name="connsiteX6" fmla="*/ 1110222 w 1110998"/>
                <a:gd name="connsiteY6" fmla="*/ 1622728 h 1945293"/>
                <a:gd name="connsiteX7" fmla="*/ 1109460 w 1110998"/>
                <a:gd name="connsiteY7" fmla="*/ 1636810 h 1945293"/>
                <a:gd name="connsiteX8" fmla="*/ 1108824 w 1110998"/>
                <a:gd name="connsiteY8" fmla="*/ 1645714 h 1945293"/>
                <a:gd name="connsiteX9" fmla="*/ 1107683 w 1110998"/>
                <a:gd name="connsiteY9" fmla="*/ 1658774 h 1945293"/>
                <a:gd name="connsiteX10" fmla="*/ 1106668 w 1110998"/>
                <a:gd name="connsiteY10" fmla="*/ 1668041 h 1945293"/>
                <a:gd name="connsiteX11" fmla="*/ 1105144 w 1110998"/>
                <a:gd name="connsiteY11" fmla="*/ 1680639 h 1945293"/>
                <a:gd name="connsiteX12" fmla="*/ 1103872 w 1110998"/>
                <a:gd name="connsiteY12" fmla="*/ 1690038 h 1945293"/>
                <a:gd name="connsiteX13" fmla="*/ 1101969 w 1110998"/>
                <a:gd name="connsiteY13" fmla="*/ 1702471 h 1945293"/>
                <a:gd name="connsiteX14" fmla="*/ 1100318 w 1110998"/>
                <a:gd name="connsiteY14" fmla="*/ 1711870 h 1945293"/>
                <a:gd name="connsiteX15" fmla="*/ 1098032 w 1110998"/>
                <a:gd name="connsiteY15" fmla="*/ 1724303 h 1945293"/>
                <a:gd name="connsiteX16" fmla="*/ 1096124 w 1110998"/>
                <a:gd name="connsiteY16" fmla="*/ 1733570 h 1945293"/>
                <a:gd name="connsiteX17" fmla="*/ 1093332 w 1110998"/>
                <a:gd name="connsiteY17" fmla="*/ 1746036 h 1945293"/>
                <a:gd name="connsiteX18" fmla="*/ 1091172 w 1110998"/>
                <a:gd name="connsiteY18" fmla="*/ 1755039 h 1945293"/>
                <a:gd name="connsiteX19" fmla="*/ 1087870 w 1110998"/>
                <a:gd name="connsiteY19" fmla="*/ 1767736 h 1945293"/>
                <a:gd name="connsiteX20" fmla="*/ 1085584 w 1110998"/>
                <a:gd name="connsiteY20" fmla="*/ 1776376 h 1945293"/>
                <a:gd name="connsiteX21" fmla="*/ 1084948 w 1110998"/>
                <a:gd name="connsiteY21" fmla="*/ 1778784 h 1945293"/>
                <a:gd name="connsiteX22" fmla="*/ 1082152 w 1110998"/>
                <a:gd name="connsiteY22" fmla="*/ 1788182 h 1945293"/>
                <a:gd name="connsiteX23" fmla="*/ 1079107 w 1110998"/>
                <a:gd name="connsiteY23" fmla="*/ 1798241 h 1945293"/>
                <a:gd name="connsiteX24" fmla="*/ 1075166 w 1110998"/>
                <a:gd name="connsiteY24" fmla="*/ 1809915 h 1945293"/>
                <a:gd name="connsiteX25" fmla="*/ 1071864 w 1110998"/>
                <a:gd name="connsiteY25" fmla="*/ 1819809 h 1945293"/>
                <a:gd name="connsiteX26" fmla="*/ 1067548 w 1110998"/>
                <a:gd name="connsiteY26" fmla="*/ 1831517 h 1945293"/>
                <a:gd name="connsiteX27" fmla="*/ 1063990 w 1110998"/>
                <a:gd name="connsiteY27" fmla="*/ 1841146 h 1945293"/>
                <a:gd name="connsiteX28" fmla="*/ 1059164 w 1110998"/>
                <a:gd name="connsiteY28" fmla="*/ 1852953 h 1945293"/>
                <a:gd name="connsiteX29" fmla="*/ 1055353 w 1110998"/>
                <a:gd name="connsiteY29" fmla="*/ 1862352 h 1945293"/>
                <a:gd name="connsiteX30" fmla="*/ 1050018 w 1110998"/>
                <a:gd name="connsiteY30" fmla="*/ 1874422 h 1945293"/>
                <a:gd name="connsiteX31" fmla="*/ 1045954 w 1110998"/>
                <a:gd name="connsiteY31" fmla="*/ 1883458 h 1945293"/>
                <a:gd name="connsiteX32" fmla="*/ 1039987 w 1110998"/>
                <a:gd name="connsiteY32" fmla="*/ 1895891 h 1945293"/>
                <a:gd name="connsiteX33" fmla="*/ 1035924 w 1110998"/>
                <a:gd name="connsiteY33" fmla="*/ 1904268 h 1945293"/>
                <a:gd name="connsiteX34" fmla="*/ 1028685 w 1110998"/>
                <a:gd name="connsiteY34" fmla="*/ 1917987 h 1945293"/>
                <a:gd name="connsiteX35" fmla="*/ 1025126 w 1110998"/>
                <a:gd name="connsiteY35" fmla="*/ 1924846 h 1945293"/>
                <a:gd name="connsiteX36" fmla="*/ 1013698 w 1110998"/>
                <a:gd name="connsiteY36" fmla="*/ 1945293 h 1945293"/>
                <a:gd name="connsiteX37" fmla="*/ 445113 w 1110998"/>
                <a:gd name="connsiteY37" fmla="*/ 1738890 h 1945293"/>
                <a:gd name="connsiteX38" fmla="*/ 237944 w 1110998"/>
                <a:gd name="connsiteY38" fmla="*/ 1698409 h 1945293"/>
                <a:gd name="connsiteX39" fmla="*/ 19486 w 1110998"/>
                <a:gd name="connsiteY39" fmla="*/ 1247547 h 1945293"/>
                <a:gd name="connsiteX40" fmla="*/ 772 w 1110998"/>
                <a:gd name="connsiteY40" fmla="*/ 1241078 h 1945293"/>
                <a:gd name="connsiteX41" fmla="*/ 1029 w 1110998"/>
                <a:gd name="connsiteY41" fmla="*/ 338314 h 1945293"/>
                <a:gd name="connsiteX42" fmla="*/ 0 w 1110998"/>
                <a:gd name="connsiteY42" fmla="*/ 333524 h 1945293"/>
                <a:gd name="connsiteX43" fmla="*/ 332477 w 1110998"/>
                <a:gd name="connsiteY43" fmla="*/ 224899 h 1945293"/>
                <a:gd name="connsiteX44" fmla="*/ 362309 w 1110998"/>
                <a:gd name="connsiteY44" fmla="*/ 218950 h 1945293"/>
                <a:gd name="connsiteX45" fmla="*/ 415647 w 1110998"/>
                <a:gd name="connsiteY45" fmla="*/ 246609 h 1945293"/>
                <a:gd name="connsiteX46" fmla="*/ 418476 w 1110998"/>
                <a:gd name="connsiteY46" fmla="*/ 251321 h 1945293"/>
                <a:gd name="connsiteX47" fmla="*/ 423774 w 1110998"/>
                <a:gd name="connsiteY47" fmla="*/ 270250 h 1945293"/>
                <a:gd name="connsiteX48" fmla="*/ 380106 w 1110998"/>
                <a:gd name="connsiteY48" fmla="*/ 359406 h 1945293"/>
                <a:gd name="connsiteX49" fmla="*/ 389364 w 1110998"/>
                <a:gd name="connsiteY49" fmla="*/ 391005 h 1945293"/>
                <a:gd name="connsiteX50" fmla="*/ 393170 w 1110998"/>
                <a:gd name="connsiteY50" fmla="*/ 397417 h 1945293"/>
                <a:gd name="connsiteX51" fmla="*/ 514866 w 1110998"/>
                <a:gd name="connsiteY51" fmla="*/ 455902 h 1945293"/>
                <a:gd name="connsiteX52" fmla="*/ 522375 w 1110998"/>
                <a:gd name="connsiteY52" fmla="*/ 456056 h 1945293"/>
                <a:gd name="connsiteX53" fmla="*/ 588006 w 1110998"/>
                <a:gd name="connsiteY53" fmla="*/ 447017 h 1945293"/>
                <a:gd name="connsiteX54" fmla="*/ 597007 w 1110998"/>
                <a:gd name="connsiteY54" fmla="*/ 444236 h 1945293"/>
                <a:gd name="connsiteX55" fmla="*/ 702295 w 1110998"/>
                <a:gd name="connsiteY55" fmla="*/ 334915 h 1945293"/>
                <a:gd name="connsiteX56" fmla="*/ 690516 w 1110998"/>
                <a:gd name="connsiteY56" fmla="*/ 292577 h 1945293"/>
                <a:gd name="connsiteX57" fmla="*/ 538886 w 1110998"/>
                <a:gd name="connsiteY57" fmla="*/ 211997 h 1945293"/>
                <a:gd name="connsiteX58" fmla="*/ 531479 w 1110998"/>
                <a:gd name="connsiteY58" fmla="*/ 186965 h 1945293"/>
                <a:gd name="connsiteX59" fmla="*/ 573399 w 1110998"/>
                <a:gd name="connsiteY59" fmla="*/ 146327 h 1945293"/>
                <a:gd name="connsiteX60" fmla="*/ 1021707 w 1110998"/>
                <a:gd name="connsiteY60" fmla="*/ 0 h 1945293"/>
                <a:gd name="connsiteX0" fmla="*/ 1021707 w 1110998"/>
                <a:gd name="connsiteY0" fmla="*/ 0 h 1945293"/>
                <a:gd name="connsiteX1" fmla="*/ 1110998 w 1110998"/>
                <a:gd name="connsiteY1" fmla="*/ 338546 h 1945293"/>
                <a:gd name="connsiteX2" fmla="*/ 1110858 w 1110998"/>
                <a:gd name="connsiteY2" fmla="*/ 1410277 h 1945293"/>
                <a:gd name="connsiteX3" fmla="*/ 1110858 w 1110998"/>
                <a:gd name="connsiteY3" fmla="*/ 1592981 h 1945293"/>
                <a:gd name="connsiteX4" fmla="*/ 1110606 w 1110998"/>
                <a:gd name="connsiteY4" fmla="*/ 1613560 h 1945293"/>
                <a:gd name="connsiteX5" fmla="*/ 1110606 w 1110998"/>
                <a:gd name="connsiteY5" fmla="*/ 1614846 h 1945293"/>
                <a:gd name="connsiteX6" fmla="*/ 1110222 w 1110998"/>
                <a:gd name="connsiteY6" fmla="*/ 1622728 h 1945293"/>
                <a:gd name="connsiteX7" fmla="*/ 1109460 w 1110998"/>
                <a:gd name="connsiteY7" fmla="*/ 1636810 h 1945293"/>
                <a:gd name="connsiteX8" fmla="*/ 1108824 w 1110998"/>
                <a:gd name="connsiteY8" fmla="*/ 1645714 h 1945293"/>
                <a:gd name="connsiteX9" fmla="*/ 1107683 w 1110998"/>
                <a:gd name="connsiteY9" fmla="*/ 1658774 h 1945293"/>
                <a:gd name="connsiteX10" fmla="*/ 1106668 w 1110998"/>
                <a:gd name="connsiteY10" fmla="*/ 1668041 h 1945293"/>
                <a:gd name="connsiteX11" fmla="*/ 1105144 w 1110998"/>
                <a:gd name="connsiteY11" fmla="*/ 1680639 h 1945293"/>
                <a:gd name="connsiteX12" fmla="*/ 1103872 w 1110998"/>
                <a:gd name="connsiteY12" fmla="*/ 1690038 h 1945293"/>
                <a:gd name="connsiteX13" fmla="*/ 1101969 w 1110998"/>
                <a:gd name="connsiteY13" fmla="*/ 1702471 h 1945293"/>
                <a:gd name="connsiteX14" fmla="*/ 1100318 w 1110998"/>
                <a:gd name="connsiteY14" fmla="*/ 1711870 h 1945293"/>
                <a:gd name="connsiteX15" fmla="*/ 1098032 w 1110998"/>
                <a:gd name="connsiteY15" fmla="*/ 1724303 h 1945293"/>
                <a:gd name="connsiteX16" fmla="*/ 1096124 w 1110998"/>
                <a:gd name="connsiteY16" fmla="*/ 1733570 h 1945293"/>
                <a:gd name="connsiteX17" fmla="*/ 1093332 w 1110998"/>
                <a:gd name="connsiteY17" fmla="*/ 1746036 h 1945293"/>
                <a:gd name="connsiteX18" fmla="*/ 1091172 w 1110998"/>
                <a:gd name="connsiteY18" fmla="*/ 1755039 h 1945293"/>
                <a:gd name="connsiteX19" fmla="*/ 1087870 w 1110998"/>
                <a:gd name="connsiteY19" fmla="*/ 1767736 h 1945293"/>
                <a:gd name="connsiteX20" fmla="*/ 1085584 w 1110998"/>
                <a:gd name="connsiteY20" fmla="*/ 1776376 h 1945293"/>
                <a:gd name="connsiteX21" fmla="*/ 1084948 w 1110998"/>
                <a:gd name="connsiteY21" fmla="*/ 1778784 h 1945293"/>
                <a:gd name="connsiteX22" fmla="*/ 1082152 w 1110998"/>
                <a:gd name="connsiteY22" fmla="*/ 1788182 h 1945293"/>
                <a:gd name="connsiteX23" fmla="*/ 1079107 w 1110998"/>
                <a:gd name="connsiteY23" fmla="*/ 1798241 h 1945293"/>
                <a:gd name="connsiteX24" fmla="*/ 1075166 w 1110998"/>
                <a:gd name="connsiteY24" fmla="*/ 1809915 h 1945293"/>
                <a:gd name="connsiteX25" fmla="*/ 1071864 w 1110998"/>
                <a:gd name="connsiteY25" fmla="*/ 1819809 h 1945293"/>
                <a:gd name="connsiteX26" fmla="*/ 1067548 w 1110998"/>
                <a:gd name="connsiteY26" fmla="*/ 1831517 h 1945293"/>
                <a:gd name="connsiteX27" fmla="*/ 1063990 w 1110998"/>
                <a:gd name="connsiteY27" fmla="*/ 1841146 h 1945293"/>
                <a:gd name="connsiteX28" fmla="*/ 1059164 w 1110998"/>
                <a:gd name="connsiteY28" fmla="*/ 1852953 h 1945293"/>
                <a:gd name="connsiteX29" fmla="*/ 1055353 w 1110998"/>
                <a:gd name="connsiteY29" fmla="*/ 1862352 h 1945293"/>
                <a:gd name="connsiteX30" fmla="*/ 1050018 w 1110998"/>
                <a:gd name="connsiteY30" fmla="*/ 1874422 h 1945293"/>
                <a:gd name="connsiteX31" fmla="*/ 1045954 w 1110998"/>
                <a:gd name="connsiteY31" fmla="*/ 1883458 h 1945293"/>
                <a:gd name="connsiteX32" fmla="*/ 1039987 w 1110998"/>
                <a:gd name="connsiteY32" fmla="*/ 1895891 h 1945293"/>
                <a:gd name="connsiteX33" fmla="*/ 1035924 w 1110998"/>
                <a:gd name="connsiteY33" fmla="*/ 1904268 h 1945293"/>
                <a:gd name="connsiteX34" fmla="*/ 1028685 w 1110998"/>
                <a:gd name="connsiteY34" fmla="*/ 1917987 h 1945293"/>
                <a:gd name="connsiteX35" fmla="*/ 1025126 w 1110998"/>
                <a:gd name="connsiteY35" fmla="*/ 1924846 h 1945293"/>
                <a:gd name="connsiteX36" fmla="*/ 1013698 w 1110998"/>
                <a:gd name="connsiteY36" fmla="*/ 1945293 h 1945293"/>
                <a:gd name="connsiteX37" fmla="*/ 445113 w 1110998"/>
                <a:gd name="connsiteY37" fmla="*/ 1738890 h 1945293"/>
                <a:gd name="connsiteX38" fmla="*/ 237944 w 1110998"/>
                <a:gd name="connsiteY38" fmla="*/ 1698409 h 1945293"/>
                <a:gd name="connsiteX39" fmla="*/ 772 w 1110998"/>
                <a:gd name="connsiteY39" fmla="*/ 1241078 h 1945293"/>
                <a:gd name="connsiteX40" fmla="*/ 1029 w 1110998"/>
                <a:gd name="connsiteY40" fmla="*/ 338314 h 1945293"/>
                <a:gd name="connsiteX41" fmla="*/ 0 w 1110998"/>
                <a:gd name="connsiteY41" fmla="*/ 333524 h 1945293"/>
                <a:gd name="connsiteX42" fmla="*/ 332477 w 1110998"/>
                <a:gd name="connsiteY42" fmla="*/ 224899 h 1945293"/>
                <a:gd name="connsiteX43" fmla="*/ 362309 w 1110998"/>
                <a:gd name="connsiteY43" fmla="*/ 218950 h 1945293"/>
                <a:gd name="connsiteX44" fmla="*/ 415647 w 1110998"/>
                <a:gd name="connsiteY44" fmla="*/ 246609 h 1945293"/>
                <a:gd name="connsiteX45" fmla="*/ 418476 w 1110998"/>
                <a:gd name="connsiteY45" fmla="*/ 251321 h 1945293"/>
                <a:gd name="connsiteX46" fmla="*/ 423774 w 1110998"/>
                <a:gd name="connsiteY46" fmla="*/ 270250 h 1945293"/>
                <a:gd name="connsiteX47" fmla="*/ 380106 w 1110998"/>
                <a:gd name="connsiteY47" fmla="*/ 359406 h 1945293"/>
                <a:gd name="connsiteX48" fmla="*/ 389364 w 1110998"/>
                <a:gd name="connsiteY48" fmla="*/ 391005 h 1945293"/>
                <a:gd name="connsiteX49" fmla="*/ 393170 w 1110998"/>
                <a:gd name="connsiteY49" fmla="*/ 397417 h 1945293"/>
                <a:gd name="connsiteX50" fmla="*/ 514866 w 1110998"/>
                <a:gd name="connsiteY50" fmla="*/ 455902 h 1945293"/>
                <a:gd name="connsiteX51" fmla="*/ 522375 w 1110998"/>
                <a:gd name="connsiteY51" fmla="*/ 456056 h 1945293"/>
                <a:gd name="connsiteX52" fmla="*/ 588006 w 1110998"/>
                <a:gd name="connsiteY52" fmla="*/ 447017 h 1945293"/>
                <a:gd name="connsiteX53" fmla="*/ 597007 w 1110998"/>
                <a:gd name="connsiteY53" fmla="*/ 444236 h 1945293"/>
                <a:gd name="connsiteX54" fmla="*/ 702295 w 1110998"/>
                <a:gd name="connsiteY54" fmla="*/ 334915 h 1945293"/>
                <a:gd name="connsiteX55" fmla="*/ 690516 w 1110998"/>
                <a:gd name="connsiteY55" fmla="*/ 292577 h 1945293"/>
                <a:gd name="connsiteX56" fmla="*/ 538886 w 1110998"/>
                <a:gd name="connsiteY56" fmla="*/ 211997 h 1945293"/>
                <a:gd name="connsiteX57" fmla="*/ 531479 w 1110998"/>
                <a:gd name="connsiteY57" fmla="*/ 186965 h 1945293"/>
                <a:gd name="connsiteX58" fmla="*/ 573399 w 1110998"/>
                <a:gd name="connsiteY58" fmla="*/ 146327 h 1945293"/>
                <a:gd name="connsiteX59" fmla="*/ 1021707 w 1110998"/>
                <a:gd name="connsiteY59" fmla="*/ 0 h 194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10998" h="1945293">
                  <a:moveTo>
                    <a:pt x="1021707" y="0"/>
                  </a:moveTo>
                  <a:cubicBezTo>
                    <a:pt x="1080240" y="105690"/>
                    <a:pt x="1110998" y="220341"/>
                    <a:pt x="1110998" y="338546"/>
                  </a:cubicBezTo>
                  <a:cubicBezTo>
                    <a:pt x="1110951" y="695790"/>
                    <a:pt x="1110905" y="1053033"/>
                    <a:pt x="1110858" y="1410277"/>
                  </a:cubicBezTo>
                  <a:lnTo>
                    <a:pt x="1110858" y="1592981"/>
                  </a:lnTo>
                  <a:cubicBezTo>
                    <a:pt x="1110858" y="1599841"/>
                    <a:pt x="1110858" y="1606700"/>
                    <a:pt x="1110606" y="1613560"/>
                  </a:cubicBezTo>
                  <a:lnTo>
                    <a:pt x="1110606" y="1614846"/>
                  </a:lnTo>
                  <a:cubicBezTo>
                    <a:pt x="1110479" y="1617385"/>
                    <a:pt x="1110353" y="1620057"/>
                    <a:pt x="1110222" y="1622728"/>
                  </a:cubicBezTo>
                  <a:cubicBezTo>
                    <a:pt x="1109970" y="1627411"/>
                    <a:pt x="1109717" y="1632127"/>
                    <a:pt x="1109460" y="1636810"/>
                  </a:cubicBezTo>
                  <a:cubicBezTo>
                    <a:pt x="1109334" y="1639745"/>
                    <a:pt x="1109081" y="1642779"/>
                    <a:pt x="1108824" y="1645714"/>
                  </a:cubicBezTo>
                  <a:cubicBezTo>
                    <a:pt x="1108445" y="1650034"/>
                    <a:pt x="1108062" y="1654454"/>
                    <a:pt x="1107683" y="1658774"/>
                  </a:cubicBezTo>
                  <a:cubicBezTo>
                    <a:pt x="1107431" y="1661841"/>
                    <a:pt x="1107047" y="1665007"/>
                    <a:pt x="1106668" y="1668041"/>
                  </a:cubicBezTo>
                  <a:cubicBezTo>
                    <a:pt x="1106159" y="1672229"/>
                    <a:pt x="1105654" y="1676450"/>
                    <a:pt x="1105144" y="1680639"/>
                  </a:cubicBezTo>
                  <a:cubicBezTo>
                    <a:pt x="1104761" y="1683805"/>
                    <a:pt x="1104382" y="1686839"/>
                    <a:pt x="1103872" y="1690038"/>
                  </a:cubicBezTo>
                  <a:cubicBezTo>
                    <a:pt x="1103236" y="1694226"/>
                    <a:pt x="1102605" y="1698282"/>
                    <a:pt x="1101969" y="1702471"/>
                  </a:cubicBezTo>
                  <a:cubicBezTo>
                    <a:pt x="1101459" y="1705637"/>
                    <a:pt x="1100828" y="1708704"/>
                    <a:pt x="1100318" y="1711870"/>
                  </a:cubicBezTo>
                  <a:cubicBezTo>
                    <a:pt x="1099682" y="1716058"/>
                    <a:pt x="1098794" y="1720246"/>
                    <a:pt x="1098032" y="1724303"/>
                  </a:cubicBezTo>
                  <a:cubicBezTo>
                    <a:pt x="1097396" y="1727370"/>
                    <a:pt x="1096760" y="1730536"/>
                    <a:pt x="1096124" y="1733570"/>
                  </a:cubicBezTo>
                  <a:cubicBezTo>
                    <a:pt x="1095235" y="1737791"/>
                    <a:pt x="1094347" y="1741847"/>
                    <a:pt x="1093332" y="1746036"/>
                  </a:cubicBezTo>
                  <a:cubicBezTo>
                    <a:pt x="1092570" y="1749070"/>
                    <a:pt x="1091934" y="1752005"/>
                    <a:pt x="1091172" y="1755039"/>
                  </a:cubicBezTo>
                  <a:cubicBezTo>
                    <a:pt x="1090157" y="1759227"/>
                    <a:pt x="1089011" y="1763547"/>
                    <a:pt x="1087870" y="1767736"/>
                  </a:cubicBezTo>
                  <a:cubicBezTo>
                    <a:pt x="1087108" y="1770671"/>
                    <a:pt x="1086346" y="1773474"/>
                    <a:pt x="1085584" y="1776376"/>
                  </a:cubicBezTo>
                  <a:cubicBezTo>
                    <a:pt x="1085327" y="1777266"/>
                    <a:pt x="1085200" y="1778025"/>
                    <a:pt x="1084948" y="1778784"/>
                  </a:cubicBezTo>
                  <a:cubicBezTo>
                    <a:pt x="1084059" y="1781982"/>
                    <a:pt x="1083040" y="1785016"/>
                    <a:pt x="1082152" y="1788182"/>
                  </a:cubicBezTo>
                  <a:cubicBezTo>
                    <a:pt x="1081137" y="1791480"/>
                    <a:pt x="1080122" y="1794910"/>
                    <a:pt x="1079107" y="1798241"/>
                  </a:cubicBezTo>
                  <a:cubicBezTo>
                    <a:pt x="1077836" y="1802165"/>
                    <a:pt x="1076437" y="1805958"/>
                    <a:pt x="1075166" y="1809915"/>
                  </a:cubicBezTo>
                  <a:cubicBezTo>
                    <a:pt x="1074151" y="1813213"/>
                    <a:pt x="1073010" y="1816511"/>
                    <a:pt x="1071864" y="1819809"/>
                  </a:cubicBezTo>
                  <a:cubicBezTo>
                    <a:pt x="1070471" y="1823767"/>
                    <a:pt x="1068946" y="1827559"/>
                    <a:pt x="1067548" y="1831517"/>
                  </a:cubicBezTo>
                  <a:cubicBezTo>
                    <a:pt x="1066403" y="1834682"/>
                    <a:pt x="1065261" y="1837980"/>
                    <a:pt x="1063990" y="1841146"/>
                  </a:cubicBezTo>
                  <a:cubicBezTo>
                    <a:pt x="1062465" y="1845104"/>
                    <a:pt x="1060815" y="1849028"/>
                    <a:pt x="1059164" y="1852953"/>
                  </a:cubicBezTo>
                  <a:cubicBezTo>
                    <a:pt x="1057892" y="1856020"/>
                    <a:pt x="1056751" y="1859186"/>
                    <a:pt x="1055353" y="1862352"/>
                  </a:cubicBezTo>
                  <a:cubicBezTo>
                    <a:pt x="1053576" y="1866441"/>
                    <a:pt x="1051799" y="1870365"/>
                    <a:pt x="1050018" y="1874422"/>
                  </a:cubicBezTo>
                  <a:cubicBezTo>
                    <a:pt x="1048624" y="1877489"/>
                    <a:pt x="1047352" y="1880391"/>
                    <a:pt x="1045954" y="1883458"/>
                  </a:cubicBezTo>
                  <a:cubicBezTo>
                    <a:pt x="1044051" y="1887646"/>
                    <a:pt x="1042021" y="1891703"/>
                    <a:pt x="1039987" y="1895891"/>
                  </a:cubicBezTo>
                  <a:cubicBezTo>
                    <a:pt x="1038589" y="1898694"/>
                    <a:pt x="1037322" y="1901464"/>
                    <a:pt x="1035924" y="1904268"/>
                  </a:cubicBezTo>
                  <a:lnTo>
                    <a:pt x="1028685" y="1917987"/>
                  </a:lnTo>
                  <a:cubicBezTo>
                    <a:pt x="1027539" y="1920262"/>
                    <a:pt x="1026398" y="1922571"/>
                    <a:pt x="1025126" y="1924846"/>
                  </a:cubicBezTo>
                  <a:cubicBezTo>
                    <a:pt x="1021446" y="1931706"/>
                    <a:pt x="1017635" y="1938566"/>
                    <a:pt x="1013698" y="1945293"/>
                  </a:cubicBezTo>
                  <a:lnTo>
                    <a:pt x="445113" y="1738890"/>
                  </a:lnTo>
                  <a:lnTo>
                    <a:pt x="237944" y="1698409"/>
                  </a:lnTo>
                  <a:lnTo>
                    <a:pt x="772" y="1241078"/>
                  </a:lnTo>
                  <a:cubicBezTo>
                    <a:pt x="858" y="940157"/>
                    <a:pt x="943" y="639235"/>
                    <a:pt x="1029" y="338314"/>
                  </a:cubicBezTo>
                  <a:cubicBezTo>
                    <a:pt x="1029" y="336692"/>
                    <a:pt x="617" y="334992"/>
                    <a:pt x="0" y="333524"/>
                  </a:cubicBezTo>
                  <a:lnTo>
                    <a:pt x="332477" y="224899"/>
                  </a:lnTo>
                  <a:cubicBezTo>
                    <a:pt x="333145" y="224667"/>
                    <a:pt x="345593" y="219337"/>
                    <a:pt x="362309" y="218950"/>
                  </a:cubicBezTo>
                  <a:cubicBezTo>
                    <a:pt x="384323" y="219955"/>
                    <a:pt x="402480" y="226444"/>
                    <a:pt x="415647" y="246609"/>
                  </a:cubicBezTo>
                  <a:cubicBezTo>
                    <a:pt x="416676" y="248154"/>
                    <a:pt x="417602" y="249699"/>
                    <a:pt x="418476" y="251321"/>
                  </a:cubicBezTo>
                  <a:cubicBezTo>
                    <a:pt x="422282" y="258197"/>
                    <a:pt x="423774" y="264378"/>
                    <a:pt x="423774" y="270250"/>
                  </a:cubicBezTo>
                  <a:cubicBezTo>
                    <a:pt x="423774" y="300999"/>
                    <a:pt x="380260" y="321549"/>
                    <a:pt x="380106" y="359406"/>
                  </a:cubicBezTo>
                  <a:cubicBezTo>
                    <a:pt x="380106" y="368831"/>
                    <a:pt x="382780" y="379261"/>
                    <a:pt x="389364" y="391005"/>
                  </a:cubicBezTo>
                  <a:cubicBezTo>
                    <a:pt x="390547" y="393168"/>
                    <a:pt x="391781" y="395331"/>
                    <a:pt x="393170" y="397417"/>
                  </a:cubicBezTo>
                  <a:cubicBezTo>
                    <a:pt x="419093" y="437360"/>
                    <a:pt x="466362" y="454434"/>
                    <a:pt x="514866" y="455902"/>
                  </a:cubicBezTo>
                  <a:cubicBezTo>
                    <a:pt x="517386" y="456056"/>
                    <a:pt x="519958" y="456056"/>
                    <a:pt x="522375" y="456056"/>
                  </a:cubicBezTo>
                  <a:cubicBezTo>
                    <a:pt x="544852" y="456056"/>
                    <a:pt x="567432" y="452734"/>
                    <a:pt x="588006" y="447017"/>
                  </a:cubicBezTo>
                  <a:cubicBezTo>
                    <a:pt x="591041" y="446167"/>
                    <a:pt x="594127" y="445240"/>
                    <a:pt x="597007" y="444236"/>
                  </a:cubicBezTo>
                  <a:cubicBezTo>
                    <a:pt x="652403" y="426080"/>
                    <a:pt x="702552" y="385287"/>
                    <a:pt x="702295" y="334915"/>
                  </a:cubicBezTo>
                  <a:cubicBezTo>
                    <a:pt x="702192" y="321472"/>
                    <a:pt x="698643" y="307179"/>
                    <a:pt x="690516" y="292577"/>
                  </a:cubicBezTo>
                  <a:cubicBezTo>
                    <a:pt x="651889" y="223508"/>
                    <a:pt x="567432" y="263297"/>
                    <a:pt x="538886" y="211997"/>
                  </a:cubicBezTo>
                  <a:cubicBezTo>
                    <a:pt x="533536" y="202340"/>
                    <a:pt x="531376" y="194073"/>
                    <a:pt x="531479" y="186965"/>
                  </a:cubicBezTo>
                  <a:cubicBezTo>
                    <a:pt x="531891" y="155830"/>
                    <a:pt x="571393" y="146714"/>
                    <a:pt x="573399" y="146327"/>
                  </a:cubicBezTo>
                  <a:lnTo>
                    <a:pt x="1021707" y="0"/>
                  </a:lnTo>
                  <a:close/>
                </a:path>
              </a:pathLst>
            </a:custGeom>
            <a:solidFill>
              <a:schemeClr val="accent3"/>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0DBF2275-5C36-498A-846B-30D3C658E36C}"/>
                </a:ext>
              </a:extLst>
            </p:cNvPr>
            <p:cNvSpPr/>
            <p:nvPr/>
          </p:nvSpPr>
          <p:spPr>
            <a:xfrm>
              <a:off x="6450806" y="3886768"/>
              <a:ext cx="2090203" cy="1791717"/>
            </a:xfrm>
            <a:custGeom>
              <a:avLst/>
              <a:gdLst>
                <a:gd name="connsiteX0" fmla="*/ 1077531 w 2090203"/>
                <a:gd name="connsiteY0" fmla="*/ 0 h 1791717"/>
                <a:gd name="connsiteX1" fmla="*/ 1416135 w 2090203"/>
                <a:gd name="connsiteY1" fmla="*/ 117120 h 1791717"/>
                <a:gd name="connsiteX2" fmla="*/ 1456948 w 2090203"/>
                <a:gd name="connsiteY2" fmla="*/ 157615 h 1791717"/>
                <a:gd name="connsiteX3" fmla="*/ 1448823 w 2090203"/>
                <a:gd name="connsiteY3" fmla="*/ 183488 h 1791717"/>
                <a:gd name="connsiteX4" fmla="*/ 1295080 w 2090203"/>
                <a:gd name="connsiteY4" fmla="*/ 261766 h 1791717"/>
                <a:gd name="connsiteX5" fmla="*/ 1281968 w 2090203"/>
                <a:gd name="connsiteY5" fmla="*/ 306695 h 1791717"/>
                <a:gd name="connsiteX6" fmla="*/ 1384186 w 2090203"/>
                <a:gd name="connsiteY6" fmla="*/ 414749 h 1791717"/>
                <a:gd name="connsiteX7" fmla="*/ 1394990 w 2090203"/>
                <a:gd name="connsiteY7" fmla="*/ 418190 h 1791717"/>
                <a:gd name="connsiteX8" fmla="*/ 1459626 w 2090203"/>
                <a:gd name="connsiteY8" fmla="*/ 427719 h 1791717"/>
                <a:gd name="connsiteX9" fmla="*/ 1593147 w 2090203"/>
                <a:gd name="connsiteY9" fmla="*/ 364858 h 1791717"/>
                <a:gd name="connsiteX10" fmla="*/ 1603304 w 2090203"/>
                <a:gd name="connsiteY10" fmla="*/ 332104 h 1791717"/>
                <a:gd name="connsiteX11" fmla="*/ 1562121 w 2090203"/>
                <a:gd name="connsiteY11" fmla="*/ 244628 h 1791717"/>
                <a:gd name="connsiteX12" fmla="*/ 1568123 w 2090203"/>
                <a:gd name="connsiteY12" fmla="*/ 224777 h 1791717"/>
                <a:gd name="connsiteX13" fmla="*/ 1571632 w 2090203"/>
                <a:gd name="connsiteY13" fmla="*/ 219351 h 1791717"/>
                <a:gd name="connsiteX14" fmla="*/ 1616970 w 2090203"/>
                <a:gd name="connsiteY14" fmla="*/ 193413 h 1791717"/>
                <a:gd name="connsiteX15" fmla="*/ 1654183 w 2090203"/>
                <a:gd name="connsiteY15" fmla="*/ 199633 h 1791717"/>
                <a:gd name="connsiteX16" fmla="*/ 2090203 w 2090203"/>
                <a:gd name="connsiteY16" fmla="*/ 350499 h 1791717"/>
                <a:gd name="connsiteX17" fmla="*/ 2090203 w 2090203"/>
                <a:gd name="connsiteY17" fmla="*/ 353061 h 1791717"/>
                <a:gd name="connsiteX18" fmla="*/ 2090203 w 2090203"/>
                <a:gd name="connsiteY18" fmla="*/ 713125 h 1791717"/>
                <a:gd name="connsiteX19" fmla="*/ 2070647 w 2090203"/>
                <a:gd name="connsiteY19" fmla="*/ 744762 h 1791717"/>
                <a:gd name="connsiteX20" fmla="*/ 2065087 w 2090203"/>
                <a:gd name="connsiteY20" fmla="*/ 753354 h 1791717"/>
                <a:gd name="connsiteX21" fmla="*/ 2047036 w 2090203"/>
                <a:gd name="connsiteY21" fmla="*/ 778863 h 1791717"/>
                <a:gd name="connsiteX22" fmla="*/ 2042850 w 2090203"/>
                <a:gd name="connsiteY22" fmla="*/ 784725 h 1791717"/>
                <a:gd name="connsiteX23" fmla="*/ 2022901 w 2090203"/>
                <a:gd name="connsiteY23" fmla="*/ 810900 h 1791717"/>
                <a:gd name="connsiteX24" fmla="*/ 2020350 w 2090203"/>
                <a:gd name="connsiteY24" fmla="*/ 813964 h 1791717"/>
                <a:gd name="connsiteX25" fmla="*/ 2003345 w 2090203"/>
                <a:gd name="connsiteY25" fmla="*/ 834145 h 1791717"/>
                <a:gd name="connsiteX26" fmla="*/ 1991376 w 2090203"/>
                <a:gd name="connsiteY26" fmla="*/ 848132 h 1791717"/>
                <a:gd name="connsiteX27" fmla="*/ 1971493 w 2090203"/>
                <a:gd name="connsiteY27" fmla="*/ 869445 h 1791717"/>
                <a:gd name="connsiteX28" fmla="*/ 1960309 w 2090203"/>
                <a:gd name="connsiteY28" fmla="*/ 881234 h 1791717"/>
                <a:gd name="connsiteX29" fmla="*/ 1932839 w 2090203"/>
                <a:gd name="connsiteY29" fmla="*/ 907810 h 1791717"/>
                <a:gd name="connsiteX30" fmla="*/ 1927018 w 2090203"/>
                <a:gd name="connsiteY30" fmla="*/ 913538 h 1791717"/>
                <a:gd name="connsiteX31" fmla="*/ 1891568 w 2090203"/>
                <a:gd name="connsiteY31" fmla="*/ 944642 h 1791717"/>
                <a:gd name="connsiteX32" fmla="*/ 1890849 w 2090203"/>
                <a:gd name="connsiteY32" fmla="*/ 945241 h 1791717"/>
                <a:gd name="connsiteX33" fmla="*/ 1855922 w 2090203"/>
                <a:gd name="connsiteY33" fmla="*/ 973215 h 1791717"/>
                <a:gd name="connsiteX34" fmla="*/ 1024951 w 2090203"/>
                <a:gd name="connsiteY34" fmla="*/ 1609820 h 1791717"/>
                <a:gd name="connsiteX35" fmla="*/ 989633 w 2090203"/>
                <a:gd name="connsiteY35" fmla="*/ 1635663 h 1791717"/>
                <a:gd name="connsiteX36" fmla="*/ 978579 w 2090203"/>
                <a:gd name="connsiteY36" fmla="*/ 1643256 h 1791717"/>
                <a:gd name="connsiteX37" fmla="*/ 952417 w 2090203"/>
                <a:gd name="connsiteY37" fmla="*/ 1660640 h 1791717"/>
                <a:gd name="connsiteX38" fmla="*/ 940121 w 2090203"/>
                <a:gd name="connsiteY38" fmla="*/ 1668499 h 1791717"/>
                <a:gd name="connsiteX39" fmla="*/ 911016 w 2090203"/>
                <a:gd name="connsiteY39" fmla="*/ 1686149 h 1791717"/>
                <a:gd name="connsiteX40" fmla="*/ 901990 w 2090203"/>
                <a:gd name="connsiteY40" fmla="*/ 1691544 h 1791717"/>
                <a:gd name="connsiteX41" fmla="*/ 863139 w 2090203"/>
                <a:gd name="connsiteY41" fmla="*/ 1712858 h 1791717"/>
                <a:gd name="connsiteX42" fmla="*/ 853721 w 2090203"/>
                <a:gd name="connsiteY42" fmla="*/ 1717653 h 1791717"/>
                <a:gd name="connsiteX43" fmla="*/ 822719 w 2090203"/>
                <a:gd name="connsiteY43" fmla="*/ 1733039 h 1791717"/>
                <a:gd name="connsiteX44" fmla="*/ 809311 w 2090203"/>
                <a:gd name="connsiteY44" fmla="*/ 1739366 h 1791717"/>
                <a:gd name="connsiteX45" fmla="*/ 779944 w 2090203"/>
                <a:gd name="connsiteY45" fmla="*/ 1752487 h 1791717"/>
                <a:gd name="connsiteX46" fmla="*/ 767125 w 2090203"/>
                <a:gd name="connsiteY46" fmla="*/ 1757949 h 1791717"/>
                <a:gd name="connsiteX47" fmla="*/ 761173 w 2090203"/>
                <a:gd name="connsiteY47" fmla="*/ 1760480 h 1791717"/>
                <a:gd name="connsiteX48" fmla="*/ 737038 w 2090203"/>
                <a:gd name="connsiteY48" fmla="*/ 1770004 h 1791717"/>
                <a:gd name="connsiteX49" fmla="*/ 722518 w 2090203"/>
                <a:gd name="connsiteY49" fmla="*/ 1775732 h 1791717"/>
                <a:gd name="connsiteX50" fmla="*/ 677454 w 2090203"/>
                <a:gd name="connsiteY50" fmla="*/ 1791717 h 1791717"/>
                <a:gd name="connsiteX51" fmla="*/ 677454 w 2090203"/>
                <a:gd name="connsiteY51" fmla="*/ 1753494 h 1791717"/>
                <a:gd name="connsiteX52" fmla="*/ 0 w 2090203"/>
                <a:gd name="connsiteY52" fmla="*/ 1144020 h 1791717"/>
                <a:gd name="connsiteX53" fmla="*/ 254681 w 2090203"/>
                <a:gd name="connsiteY53" fmla="*/ 669389 h 1791717"/>
                <a:gd name="connsiteX54" fmla="*/ 241409 w 2090203"/>
                <a:gd name="connsiteY54" fmla="*/ 645548 h 1791717"/>
                <a:gd name="connsiteX55" fmla="*/ 1071714 w 2090203"/>
                <a:gd name="connsiteY55" fmla="*/ 9396 h 1791717"/>
                <a:gd name="connsiteX56" fmla="*/ 1077531 w 2090203"/>
                <a:gd name="connsiteY56" fmla="*/ 0 h 1791717"/>
                <a:gd name="connsiteX0" fmla="*/ 1077531 w 2090203"/>
                <a:gd name="connsiteY0" fmla="*/ 0 h 1791717"/>
                <a:gd name="connsiteX1" fmla="*/ 1416135 w 2090203"/>
                <a:gd name="connsiteY1" fmla="*/ 117120 h 1791717"/>
                <a:gd name="connsiteX2" fmla="*/ 1456948 w 2090203"/>
                <a:gd name="connsiteY2" fmla="*/ 157615 h 1791717"/>
                <a:gd name="connsiteX3" fmla="*/ 1448823 w 2090203"/>
                <a:gd name="connsiteY3" fmla="*/ 183488 h 1791717"/>
                <a:gd name="connsiteX4" fmla="*/ 1295080 w 2090203"/>
                <a:gd name="connsiteY4" fmla="*/ 261766 h 1791717"/>
                <a:gd name="connsiteX5" fmla="*/ 1281968 w 2090203"/>
                <a:gd name="connsiteY5" fmla="*/ 306695 h 1791717"/>
                <a:gd name="connsiteX6" fmla="*/ 1384186 w 2090203"/>
                <a:gd name="connsiteY6" fmla="*/ 414749 h 1791717"/>
                <a:gd name="connsiteX7" fmla="*/ 1394990 w 2090203"/>
                <a:gd name="connsiteY7" fmla="*/ 418190 h 1791717"/>
                <a:gd name="connsiteX8" fmla="*/ 1459626 w 2090203"/>
                <a:gd name="connsiteY8" fmla="*/ 427719 h 1791717"/>
                <a:gd name="connsiteX9" fmla="*/ 1593147 w 2090203"/>
                <a:gd name="connsiteY9" fmla="*/ 364858 h 1791717"/>
                <a:gd name="connsiteX10" fmla="*/ 1603304 w 2090203"/>
                <a:gd name="connsiteY10" fmla="*/ 332104 h 1791717"/>
                <a:gd name="connsiteX11" fmla="*/ 1562121 w 2090203"/>
                <a:gd name="connsiteY11" fmla="*/ 244628 h 1791717"/>
                <a:gd name="connsiteX12" fmla="*/ 1568123 w 2090203"/>
                <a:gd name="connsiteY12" fmla="*/ 224777 h 1791717"/>
                <a:gd name="connsiteX13" fmla="*/ 1571632 w 2090203"/>
                <a:gd name="connsiteY13" fmla="*/ 219351 h 1791717"/>
                <a:gd name="connsiteX14" fmla="*/ 1616970 w 2090203"/>
                <a:gd name="connsiteY14" fmla="*/ 193413 h 1791717"/>
                <a:gd name="connsiteX15" fmla="*/ 1654183 w 2090203"/>
                <a:gd name="connsiteY15" fmla="*/ 199633 h 1791717"/>
                <a:gd name="connsiteX16" fmla="*/ 2090203 w 2090203"/>
                <a:gd name="connsiteY16" fmla="*/ 350499 h 1791717"/>
                <a:gd name="connsiteX17" fmla="*/ 2090203 w 2090203"/>
                <a:gd name="connsiteY17" fmla="*/ 353061 h 1791717"/>
                <a:gd name="connsiteX18" fmla="*/ 2090203 w 2090203"/>
                <a:gd name="connsiteY18" fmla="*/ 713125 h 1791717"/>
                <a:gd name="connsiteX19" fmla="*/ 2070647 w 2090203"/>
                <a:gd name="connsiteY19" fmla="*/ 744762 h 1791717"/>
                <a:gd name="connsiteX20" fmla="*/ 2065087 w 2090203"/>
                <a:gd name="connsiteY20" fmla="*/ 753354 h 1791717"/>
                <a:gd name="connsiteX21" fmla="*/ 2047036 w 2090203"/>
                <a:gd name="connsiteY21" fmla="*/ 778863 h 1791717"/>
                <a:gd name="connsiteX22" fmla="*/ 2042850 w 2090203"/>
                <a:gd name="connsiteY22" fmla="*/ 784725 h 1791717"/>
                <a:gd name="connsiteX23" fmla="*/ 2022901 w 2090203"/>
                <a:gd name="connsiteY23" fmla="*/ 810900 h 1791717"/>
                <a:gd name="connsiteX24" fmla="*/ 2020350 w 2090203"/>
                <a:gd name="connsiteY24" fmla="*/ 813964 h 1791717"/>
                <a:gd name="connsiteX25" fmla="*/ 2003345 w 2090203"/>
                <a:gd name="connsiteY25" fmla="*/ 834145 h 1791717"/>
                <a:gd name="connsiteX26" fmla="*/ 1991376 w 2090203"/>
                <a:gd name="connsiteY26" fmla="*/ 848132 h 1791717"/>
                <a:gd name="connsiteX27" fmla="*/ 1971493 w 2090203"/>
                <a:gd name="connsiteY27" fmla="*/ 869445 h 1791717"/>
                <a:gd name="connsiteX28" fmla="*/ 1960309 w 2090203"/>
                <a:gd name="connsiteY28" fmla="*/ 881234 h 1791717"/>
                <a:gd name="connsiteX29" fmla="*/ 1932839 w 2090203"/>
                <a:gd name="connsiteY29" fmla="*/ 907810 h 1791717"/>
                <a:gd name="connsiteX30" fmla="*/ 1927018 w 2090203"/>
                <a:gd name="connsiteY30" fmla="*/ 913538 h 1791717"/>
                <a:gd name="connsiteX31" fmla="*/ 1891568 w 2090203"/>
                <a:gd name="connsiteY31" fmla="*/ 944642 h 1791717"/>
                <a:gd name="connsiteX32" fmla="*/ 1890849 w 2090203"/>
                <a:gd name="connsiteY32" fmla="*/ 945241 h 1791717"/>
                <a:gd name="connsiteX33" fmla="*/ 1855922 w 2090203"/>
                <a:gd name="connsiteY33" fmla="*/ 973215 h 1791717"/>
                <a:gd name="connsiteX34" fmla="*/ 1024951 w 2090203"/>
                <a:gd name="connsiteY34" fmla="*/ 1609820 h 1791717"/>
                <a:gd name="connsiteX35" fmla="*/ 989633 w 2090203"/>
                <a:gd name="connsiteY35" fmla="*/ 1635663 h 1791717"/>
                <a:gd name="connsiteX36" fmla="*/ 978579 w 2090203"/>
                <a:gd name="connsiteY36" fmla="*/ 1643256 h 1791717"/>
                <a:gd name="connsiteX37" fmla="*/ 952417 w 2090203"/>
                <a:gd name="connsiteY37" fmla="*/ 1660640 h 1791717"/>
                <a:gd name="connsiteX38" fmla="*/ 940121 w 2090203"/>
                <a:gd name="connsiteY38" fmla="*/ 1668499 h 1791717"/>
                <a:gd name="connsiteX39" fmla="*/ 911016 w 2090203"/>
                <a:gd name="connsiteY39" fmla="*/ 1686149 h 1791717"/>
                <a:gd name="connsiteX40" fmla="*/ 901990 w 2090203"/>
                <a:gd name="connsiteY40" fmla="*/ 1691544 h 1791717"/>
                <a:gd name="connsiteX41" fmla="*/ 863139 w 2090203"/>
                <a:gd name="connsiteY41" fmla="*/ 1712858 h 1791717"/>
                <a:gd name="connsiteX42" fmla="*/ 853721 w 2090203"/>
                <a:gd name="connsiteY42" fmla="*/ 1717653 h 1791717"/>
                <a:gd name="connsiteX43" fmla="*/ 822719 w 2090203"/>
                <a:gd name="connsiteY43" fmla="*/ 1733039 h 1791717"/>
                <a:gd name="connsiteX44" fmla="*/ 809311 w 2090203"/>
                <a:gd name="connsiteY44" fmla="*/ 1739366 h 1791717"/>
                <a:gd name="connsiteX45" fmla="*/ 779944 w 2090203"/>
                <a:gd name="connsiteY45" fmla="*/ 1752487 h 1791717"/>
                <a:gd name="connsiteX46" fmla="*/ 767125 w 2090203"/>
                <a:gd name="connsiteY46" fmla="*/ 1757949 h 1791717"/>
                <a:gd name="connsiteX47" fmla="*/ 761173 w 2090203"/>
                <a:gd name="connsiteY47" fmla="*/ 1760480 h 1791717"/>
                <a:gd name="connsiteX48" fmla="*/ 737038 w 2090203"/>
                <a:gd name="connsiteY48" fmla="*/ 1770004 h 1791717"/>
                <a:gd name="connsiteX49" fmla="*/ 722518 w 2090203"/>
                <a:gd name="connsiteY49" fmla="*/ 1775732 h 1791717"/>
                <a:gd name="connsiteX50" fmla="*/ 677454 w 2090203"/>
                <a:gd name="connsiteY50" fmla="*/ 1791717 h 1791717"/>
                <a:gd name="connsiteX51" fmla="*/ 677454 w 2090203"/>
                <a:gd name="connsiteY51" fmla="*/ 1753494 h 1791717"/>
                <a:gd name="connsiteX52" fmla="*/ 0 w 2090203"/>
                <a:gd name="connsiteY52" fmla="*/ 1144020 h 1791717"/>
                <a:gd name="connsiteX53" fmla="*/ 241409 w 2090203"/>
                <a:gd name="connsiteY53" fmla="*/ 645548 h 1791717"/>
                <a:gd name="connsiteX54" fmla="*/ 1071714 w 2090203"/>
                <a:gd name="connsiteY54" fmla="*/ 9396 h 1791717"/>
                <a:gd name="connsiteX55" fmla="*/ 1077531 w 2090203"/>
                <a:gd name="connsiteY55" fmla="*/ 0 h 1791717"/>
                <a:gd name="connsiteX0" fmla="*/ 1077531 w 2090203"/>
                <a:gd name="connsiteY0" fmla="*/ 0 h 1791717"/>
                <a:gd name="connsiteX1" fmla="*/ 1416135 w 2090203"/>
                <a:gd name="connsiteY1" fmla="*/ 117120 h 1791717"/>
                <a:gd name="connsiteX2" fmla="*/ 1456948 w 2090203"/>
                <a:gd name="connsiteY2" fmla="*/ 157615 h 1791717"/>
                <a:gd name="connsiteX3" fmla="*/ 1448823 w 2090203"/>
                <a:gd name="connsiteY3" fmla="*/ 183488 h 1791717"/>
                <a:gd name="connsiteX4" fmla="*/ 1295080 w 2090203"/>
                <a:gd name="connsiteY4" fmla="*/ 261766 h 1791717"/>
                <a:gd name="connsiteX5" fmla="*/ 1281968 w 2090203"/>
                <a:gd name="connsiteY5" fmla="*/ 306695 h 1791717"/>
                <a:gd name="connsiteX6" fmla="*/ 1384186 w 2090203"/>
                <a:gd name="connsiteY6" fmla="*/ 414749 h 1791717"/>
                <a:gd name="connsiteX7" fmla="*/ 1394990 w 2090203"/>
                <a:gd name="connsiteY7" fmla="*/ 418190 h 1791717"/>
                <a:gd name="connsiteX8" fmla="*/ 1459626 w 2090203"/>
                <a:gd name="connsiteY8" fmla="*/ 427719 h 1791717"/>
                <a:gd name="connsiteX9" fmla="*/ 1593147 w 2090203"/>
                <a:gd name="connsiteY9" fmla="*/ 364858 h 1791717"/>
                <a:gd name="connsiteX10" fmla="*/ 1603304 w 2090203"/>
                <a:gd name="connsiteY10" fmla="*/ 332104 h 1791717"/>
                <a:gd name="connsiteX11" fmla="*/ 1562121 w 2090203"/>
                <a:gd name="connsiteY11" fmla="*/ 244628 h 1791717"/>
                <a:gd name="connsiteX12" fmla="*/ 1568123 w 2090203"/>
                <a:gd name="connsiteY12" fmla="*/ 224777 h 1791717"/>
                <a:gd name="connsiteX13" fmla="*/ 1571632 w 2090203"/>
                <a:gd name="connsiteY13" fmla="*/ 219351 h 1791717"/>
                <a:gd name="connsiteX14" fmla="*/ 1616970 w 2090203"/>
                <a:gd name="connsiteY14" fmla="*/ 193413 h 1791717"/>
                <a:gd name="connsiteX15" fmla="*/ 1654183 w 2090203"/>
                <a:gd name="connsiteY15" fmla="*/ 199633 h 1791717"/>
                <a:gd name="connsiteX16" fmla="*/ 2090203 w 2090203"/>
                <a:gd name="connsiteY16" fmla="*/ 350499 h 1791717"/>
                <a:gd name="connsiteX17" fmla="*/ 2090203 w 2090203"/>
                <a:gd name="connsiteY17" fmla="*/ 353061 h 1791717"/>
                <a:gd name="connsiteX18" fmla="*/ 2090203 w 2090203"/>
                <a:gd name="connsiteY18" fmla="*/ 713125 h 1791717"/>
                <a:gd name="connsiteX19" fmla="*/ 2070647 w 2090203"/>
                <a:gd name="connsiteY19" fmla="*/ 744762 h 1791717"/>
                <a:gd name="connsiteX20" fmla="*/ 2065087 w 2090203"/>
                <a:gd name="connsiteY20" fmla="*/ 753354 h 1791717"/>
                <a:gd name="connsiteX21" fmla="*/ 2047036 w 2090203"/>
                <a:gd name="connsiteY21" fmla="*/ 778863 h 1791717"/>
                <a:gd name="connsiteX22" fmla="*/ 2042850 w 2090203"/>
                <a:gd name="connsiteY22" fmla="*/ 784725 h 1791717"/>
                <a:gd name="connsiteX23" fmla="*/ 2022901 w 2090203"/>
                <a:gd name="connsiteY23" fmla="*/ 810900 h 1791717"/>
                <a:gd name="connsiteX24" fmla="*/ 2020350 w 2090203"/>
                <a:gd name="connsiteY24" fmla="*/ 813964 h 1791717"/>
                <a:gd name="connsiteX25" fmla="*/ 2003345 w 2090203"/>
                <a:gd name="connsiteY25" fmla="*/ 834145 h 1791717"/>
                <a:gd name="connsiteX26" fmla="*/ 1991376 w 2090203"/>
                <a:gd name="connsiteY26" fmla="*/ 848132 h 1791717"/>
                <a:gd name="connsiteX27" fmla="*/ 1971493 w 2090203"/>
                <a:gd name="connsiteY27" fmla="*/ 869445 h 1791717"/>
                <a:gd name="connsiteX28" fmla="*/ 1960309 w 2090203"/>
                <a:gd name="connsiteY28" fmla="*/ 881234 h 1791717"/>
                <a:gd name="connsiteX29" fmla="*/ 1932839 w 2090203"/>
                <a:gd name="connsiteY29" fmla="*/ 907810 h 1791717"/>
                <a:gd name="connsiteX30" fmla="*/ 1927018 w 2090203"/>
                <a:gd name="connsiteY30" fmla="*/ 913538 h 1791717"/>
                <a:gd name="connsiteX31" fmla="*/ 1891568 w 2090203"/>
                <a:gd name="connsiteY31" fmla="*/ 944642 h 1791717"/>
                <a:gd name="connsiteX32" fmla="*/ 1890849 w 2090203"/>
                <a:gd name="connsiteY32" fmla="*/ 945241 h 1791717"/>
                <a:gd name="connsiteX33" fmla="*/ 1855922 w 2090203"/>
                <a:gd name="connsiteY33" fmla="*/ 973215 h 1791717"/>
                <a:gd name="connsiteX34" fmla="*/ 1024951 w 2090203"/>
                <a:gd name="connsiteY34" fmla="*/ 1609820 h 1791717"/>
                <a:gd name="connsiteX35" fmla="*/ 989633 w 2090203"/>
                <a:gd name="connsiteY35" fmla="*/ 1635663 h 1791717"/>
                <a:gd name="connsiteX36" fmla="*/ 978579 w 2090203"/>
                <a:gd name="connsiteY36" fmla="*/ 1643256 h 1791717"/>
                <a:gd name="connsiteX37" fmla="*/ 952417 w 2090203"/>
                <a:gd name="connsiteY37" fmla="*/ 1660640 h 1791717"/>
                <a:gd name="connsiteX38" fmla="*/ 940121 w 2090203"/>
                <a:gd name="connsiteY38" fmla="*/ 1668499 h 1791717"/>
                <a:gd name="connsiteX39" fmla="*/ 911016 w 2090203"/>
                <a:gd name="connsiteY39" fmla="*/ 1686149 h 1791717"/>
                <a:gd name="connsiteX40" fmla="*/ 901990 w 2090203"/>
                <a:gd name="connsiteY40" fmla="*/ 1691544 h 1791717"/>
                <a:gd name="connsiteX41" fmla="*/ 863139 w 2090203"/>
                <a:gd name="connsiteY41" fmla="*/ 1712858 h 1791717"/>
                <a:gd name="connsiteX42" fmla="*/ 853721 w 2090203"/>
                <a:gd name="connsiteY42" fmla="*/ 1717653 h 1791717"/>
                <a:gd name="connsiteX43" fmla="*/ 822719 w 2090203"/>
                <a:gd name="connsiteY43" fmla="*/ 1733039 h 1791717"/>
                <a:gd name="connsiteX44" fmla="*/ 809311 w 2090203"/>
                <a:gd name="connsiteY44" fmla="*/ 1739366 h 1791717"/>
                <a:gd name="connsiteX45" fmla="*/ 779944 w 2090203"/>
                <a:gd name="connsiteY45" fmla="*/ 1752487 h 1791717"/>
                <a:gd name="connsiteX46" fmla="*/ 767125 w 2090203"/>
                <a:gd name="connsiteY46" fmla="*/ 1757949 h 1791717"/>
                <a:gd name="connsiteX47" fmla="*/ 761173 w 2090203"/>
                <a:gd name="connsiteY47" fmla="*/ 1760480 h 1791717"/>
                <a:gd name="connsiteX48" fmla="*/ 737038 w 2090203"/>
                <a:gd name="connsiteY48" fmla="*/ 1770004 h 1791717"/>
                <a:gd name="connsiteX49" fmla="*/ 722518 w 2090203"/>
                <a:gd name="connsiteY49" fmla="*/ 1775732 h 1791717"/>
                <a:gd name="connsiteX50" fmla="*/ 677454 w 2090203"/>
                <a:gd name="connsiteY50" fmla="*/ 1791717 h 1791717"/>
                <a:gd name="connsiteX51" fmla="*/ 0 w 2090203"/>
                <a:gd name="connsiteY51" fmla="*/ 1144020 h 1791717"/>
                <a:gd name="connsiteX52" fmla="*/ 241409 w 2090203"/>
                <a:gd name="connsiteY52" fmla="*/ 645548 h 1791717"/>
                <a:gd name="connsiteX53" fmla="*/ 1071714 w 2090203"/>
                <a:gd name="connsiteY53" fmla="*/ 9396 h 1791717"/>
                <a:gd name="connsiteX54" fmla="*/ 1077531 w 2090203"/>
                <a:gd name="connsiteY54" fmla="*/ 0 h 179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90203" h="1791717">
                  <a:moveTo>
                    <a:pt x="1077531" y="0"/>
                  </a:moveTo>
                  <a:lnTo>
                    <a:pt x="1416135" y="117120"/>
                  </a:lnTo>
                  <a:cubicBezTo>
                    <a:pt x="1418166" y="117583"/>
                    <a:pt x="1456579" y="127111"/>
                    <a:pt x="1456948" y="157615"/>
                  </a:cubicBezTo>
                  <a:cubicBezTo>
                    <a:pt x="1457133" y="164960"/>
                    <a:pt x="1454732" y="173628"/>
                    <a:pt x="1448823" y="183488"/>
                  </a:cubicBezTo>
                  <a:cubicBezTo>
                    <a:pt x="1418905" y="234306"/>
                    <a:pt x="1335431" y="193148"/>
                    <a:pt x="1295080" y="261766"/>
                  </a:cubicBezTo>
                  <a:cubicBezTo>
                    <a:pt x="1285938" y="277250"/>
                    <a:pt x="1281875" y="292336"/>
                    <a:pt x="1281968" y="306695"/>
                  </a:cubicBezTo>
                  <a:cubicBezTo>
                    <a:pt x="1282337" y="355726"/>
                    <a:pt x="1330537" y="396222"/>
                    <a:pt x="1384186" y="414749"/>
                  </a:cubicBezTo>
                  <a:cubicBezTo>
                    <a:pt x="1387787" y="416073"/>
                    <a:pt x="1391296" y="417198"/>
                    <a:pt x="1394990" y="418190"/>
                  </a:cubicBezTo>
                  <a:cubicBezTo>
                    <a:pt x="1415212" y="424079"/>
                    <a:pt x="1437465" y="427454"/>
                    <a:pt x="1459626" y="427719"/>
                  </a:cubicBezTo>
                  <a:cubicBezTo>
                    <a:pt x="1516137" y="427255"/>
                    <a:pt x="1567015" y="409191"/>
                    <a:pt x="1593147" y="364858"/>
                  </a:cubicBezTo>
                  <a:cubicBezTo>
                    <a:pt x="1600349" y="352550"/>
                    <a:pt x="1603304" y="341765"/>
                    <a:pt x="1603304" y="332104"/>
                  </a:cubicBezTo>
                  <a:cubicBezTo>
                    <a:pt x="1603304" y="295380"/>
                    <a:pt x="1562306" y="274470"/>
                    <a:pt x="1562121" y="244628"/>
                  </a:cubicBezTo>
                  <a:cubicBezTo>
                    <a:pt x="1562121" y="238408"/>
                    <a:pt x="1563784" y="231924"/>
                    <a:pt x="1568123" y="224777"/>
                  </a:cubicBezTo>
                  <a:cubicBezTo>
                    <a:pt x="1569232" y="222858"/>
                    <a:pt x="1570432" y="221138"/>
                    <a:pt x="1571632" y="219351"/>
                  </a:cubicBezTo>
                  <a:cubicBezTo>
                    <a:pt x="1584744" y="200758"/>
                    <a:pt x="1601735" y="194538"/>
                    <a:pt x="1616970" y="193413"/>
                  </a:cubicBezTo>
                  <a:cubicBezTo>
                    <a:pt x="1639870" y="193810"/>
                    <a:pt x="1652059" y="198640"/>
                    <a:pt x="1654183" y="199633"/>
                  </a:cubicBezTo>
                  <a:lnTo>
                    <a:pt x="2090203" y="350499"/>
                  </a:lnTo>
                  <a:lnTo>
                    <a:pt x="2090203" y="353061"/>
                  </a:lnTo>
                  <a:lnTo>
                    <a:pt x="2090203" y="713125"/>
                  </a:lnTo>
                  <a:cubicBezTo>
                    <a:pt x="2083989" y="723782"/>
                    <a:pt x="2077384" y="734305"/>
                    <a:pt x="2070647" y="744762"/>
                  </a:cubicBezTo>
                  <a:cubicBezTo>
                    <a:pt x="2068881" y="747626"/>
                    <a:pt x="2066984" y="750557"/>
                    <a:pt x="2065087" y="753354"/>
                  </a:cubicBezTo>
                  <a:cubicBezTo>
                    <a:pt x="2059332" y="762013"/>
                    <a:pt x="2053380" y="770538"/>
                    <a:pt x="2047036" y="778863"/>
                  </a:cubicBezTo>
                  <a:cubicBezTo>
                    <a:pt x="2045597" y="780795"/>
                    <a:pt x="2044223" y="782860"/>
                    <a:pt x="2042850" y="784725"/>
                  </a:cubicBezTo>
                  <a:cubicBezTo>
                    <a:pt x="2036375" y="793650"/>
                    <a:pt x="2029769" y="802242"/>
                    <a:pt x="2022901" y="810900"/>
                  </a:cubicBezTo>
                  <a:cubicBezTo>
                    <a:pt x="2022116" y="811899"/>
                    <a:pt x="2021135" y="812898"/>
                    <a:pt x="2020350" y="813964"/>
                  </a:cubicBezTo>
                  <a:cubicBezTo>
                    <a:pt x="2014922" y="820691"/>
                    <a:pt x="2009035" y="827418"/>
                    <a:pt x="2003345" y="834145"/>
                  </a:cubicBezTo>
                  <a:cubicBezTo>
                    <a:pt x="1999290" y="838807"/>
                    <a:pt x="1995497" y="843536"/>
                    <a:pt x="1991376" y="848132"/>
                  </a:cubicBezTo>
                  <a:cubicBezTo>
                    <a:pt x="1984901" y="855325"/>
                    <a:pt x="1978164" y="862319"/>
                    <a:pt x="1971493" y="869445"/>
                  </a:cubicBezTo>
                  <a:cubicBezTo>
                    <a:pt x="1967634" y="873375"/>
                    <a:pt x="1964102" y="877305"/>
                    <a:pt x="1960309" y="881234"/>
                  </a:cubicBezTo>
                  <a:cubicBezTo>
                    <a:pt x="1951413" y="890293"/>
                    <a:pt x="1942257" y="899018"/>
                    <a:pt x="1932839" y="907810"/>
                  </a:cubicBezTo>
                  <a:cubicBezTo>
                    <a:pt x="1930811" y="909675"/>
                    <a:pt x="1929045" y="911606"/>
                    <a:pt x="1927018" y="913538"/>
                  </a:cubicBezTo>
                  <a:cubicBezTo>
                    <a:pt x="1915572" y="924061"/>
                    <a:pt x="1903799" y="934451"/>
                    <a:pt x="1891568" y="944642"/>
                  </a:cubicBezTo>
                  <a:cubicBezTo>
                    <a:pt x="1891306" y="944908"/>
                    <a:pt x="1891045" y="944975"/>
                    <a:pt x="1890849" y="945241"/>
                  </a:cubicBezTo>
                  <a:cubicBezTo>
                    <a:pt x="1879534" y="954766"/>
                    <a:pt x="1867826" y="964090"/>
                    <a:pt x="1855922" y="973215"/>
                  </a:cubicBezTo>
                  <a:lnTo>
                    <a:pt x="1024951" y="1609820"/>
                  </a:lnTo>
                  <a:cubicBezTo>
                    <a:pt x="1013375" y="1618612"/>
                    <a:pt x="1001536" y="1627271"/>
                    <a:pt x="989633" y="1635663"/>
                  </a:cubicBezTo>
                  <a:lnTo>
                    <a:pt x="978579" y="1643256"/>
                  </a:lnTo>
                  <a:cubicBezTo>
                    <a:pt x="969946" y="1649250"/>
                    <a:pt x="961181" y="1654912"/>
                    <a:pt x="952417" y="1660640"/>
                  </a:cubicBezTo>
                  <a:cubicBezTo>
                    <a:pt x="948362" y="1663304"/>
                    <a:pt x="944307" y="1665968"/>
                    <a:pt x="940121" y="1668499"/>
                  </a:cubicBezTo>
                  <a:cubicBezTo>
                    <a:pt x="930572" y="1674627"/>
                    <a:pt x="920761" y="1680488"/>
                    <a:pt x="911016" y="1686149"/>
                  </a:cubicBezTo>
                  <a:cubicBezTo>
                    <a:pt x="907942" y="1687947"/>
                    <a:pt x="905064" y="1689746"/>
                    <a:pt x="901990" y="1691544"/>
                  </a:cubicBezTo>
                  <a:cubicBezTo>
                    <a:pt x="889301" y="1698871"/>
                    <a:pt x="876220" y="1705997"/>
                    <a:pt x="863139" y="1712858"/>
                  </a:cubicBezTo>
                  <a:cubicBezTo>
                    <a:pt x="860065" y="1714523"/>
                    <a:pt x="856926" y="1716055"/>
                    <a:pt x="853721" y="1717653"/>
                  </a:cubicBezTo>
                  <a:cubicBezTo>
                    <a:pt x="843452" y="1722915"/>
                    <a:pt x="833184" y="1728110"/>
                    <a:pt x="822719" y="1733039"/>
                  </a:cubicBezTo>
                  <a:cubicBezTo>
                    <a:pt x="818271" y="1735170"/>
                    <a:pt x="813758" y="1737368"/>
                    <a:pt x="809311" y="1739366"/>
                  </a:cubicBezTo>
                  <a:cubicBezTo>
                    <a:pt x="799631" y="1743829"/>
                    <a:pt x="789820" y="1748158"/>
                    <a:pt x="779944" y="1752487"/>
                  </a:cubicBezTo>
                  <a:lnTo>
                    <a:pt x="767125" y="1757949"/>
                  </a:lnTo>
                  <a:cubicBezTo>
                    <a:pt x="765097" y="1758681"/>
                    <a:pt x="763200" y="1759614"/>
                    <a:pt x="761173" y="1760480"/>
                  </a:cubicBezTo>
                  <a:cubicBezTo>
                    <a:pt x="753128" y="1763810"/>
                    <a:pt x="745018" y="1766807"/>
                    <a:pt x="737038" y="1770004"/>
                  </a:cubicBezTo>
                  <a:cubicBezTo>
                    <a:pt x="732198" y="1771936"/>
                    <a:pt x="727358" y="1773934"/>
                    <a:pt x="722518" y="1775732"/>
                  </a:cubicBezTo>
                  <a:cubicBezTo>
                    <a:pt x="707671" y="1781327"/>
                    <a:pt x="692563" y="1786655"/>
                    <a:pt x="677454" y="1791717"/>
                  </a:cubicBezTo>
                  <a:lnTo>
                    <a:pt x="0" y="1144020"/>
                  </a:lnTo>
                  <a:lnTo>
                    <a:pt x="241409" y="645548"/>
                  </a:lnTo>
                  <a:lnTo>
                    <a:pt x="1071714" y="9396"/>
                  </a:lnTo>
                  <a:cubicBezTo>
                    <a:pt x="1074946" y="6749"/>
                    <a:pt x="1076885" y="3441"/>
                    <a:pt x="1077531" y="0"/>
                  </a:cubicBezTo>
                  <a:close/>
                </a:path>
              </a:pathLst>
            </a:custGeom>
            <a:solidFill>
              <a:schemeClr val="accent4"/>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67192A6-A334-4D64-8176-8295A6C8E3A7}"/>
                </a:ext>
              </a:extLst>
            </p:cNvPr>
            <p:cNvSpPr/>
            <p:nvPr/>
          </p:nvSpPr>
          <p:spPr>
            <a:xfrm>
              <a:off x="5094824" y="4532641"/>
              <a:ext cx="2033437" cy="1216466"/>
            </a:xfrm>
            <a:custGeom>
              <a:avLst/>
              <a:gdLst>
                <a:gd name="connsiteX0" fmla="*/ 1596142 w 2033437"/>
                <a:gd name="connsiteY0" fmla="*/ 0 h 1216466"/>
                <a:gd name="connsiteX1" fmla="*/ 1753295 w 2033437"/>
                <a:gd name="connsiteY1" fmla="*/ 280142 h 1216466"/>
                <a:gd name="connsiteX2" fmla="*/ 1761046 w 2033437"/>
                <a:gd name="connsiteY2" fmla="*/ 304168 h 1216466"/>
                <a:gd name="connsiteX3" fmla="*/ 1718723 w 2033437"/>
                <a:gd name="connsiteY3" fmla="*/ 345916 h 1216466"/>
                <a:gd name="connsiteX4" fmla="*/ 1706282 w 2033437"/>
                <a:gd name="connsiteY4" fmla="*/ 348968 h 1216466"/>
                <a:gd name="connsiteX5" fmla="*/ 1699857 w 2033437"/>
                <a:gd name="connsiteY5" fmla="*/ 349761 h 1216466"/>
                <a:gd name="connsiteX6" fmla="*/ 1686599 w 2033437"/>
                <a:gd name="connsiteY6" fmla="*/ 349603 h 1216466"/>
                <a:gd name="connsiteX7" fmla="*/ 1670894 w 2033437"/>
                <a:gd name="connsiteY7" fmla="*/ 346431 h 1216466"/>
                <a:gd name="connsiteX8" fmla="*/ 1642034 w 2033437"/>
                <a:gd name="connsiteY8" fmla="*/ 334616 h 1216466"/>
                <a:gd name="connsiteX9" fmla="*/ 1577684 w 2033437"/>
                <a:gd name="connsiteY9" fmla="*/ 316617 h 1216466"/>
                <a:gd name="connsiteX10" fmla="*/ 1536483 w 2033437"/>
                <a:gd name="connsiteY10" fmla="*/ 323714 h 1216466"/>
                <a:gd name="connsiteX11" fmla="*/ 1451635 w 2033437"/>
                <a:gd name="connsiteY11" fmla="*/ 425050 h 1216466"/>
                <a:gd name="connsiteX12" fmla="*/ 1467034 w 2033437"/>
                <a:gd name="connsiteY12" fmla="*/ 482735 h 1216466"/>
                <a:gd name="connsiteX13" fmla="*/ 1606340 w 2033437"/>
                <a:gd name="connsiteY13" fmla="*/ 563376 h 1216466"/>
                <a:gd name="connsiteX14" fmla="*/ 1654679 w 2033437"/>
                <a:gd name="connsiteY14" fmla="*/ 557390 h 1216466"/>
                <a:gd name="connsiteX15" fmla="*/ 1660900 w 2033437"/>
                <a:gd name="connsiteY15" fmla="*/ 555606 h 1216466"/>
                <a:gd name="connsiteX16" fmla="*/ 1770326 w 2033437"/>
                <a:gd name="connsiteY16" fmla="*/ 438133 h 1216466"/>
                <a:gd name="connsiteX17" fmla="*/ 1776547 w 2033437"/>
                <a:gd name="connsiteY17" fmla="*/ 436230 h 1216466"/>
                <a:gd name="connsiteX18" fmla="*/ 1793578 w 2033437"/>
                <a:gd name="connsiteY18" fmla="*/ 432939 h 1216466"/>
                <a:gd name="connsiteX19" fmla="*/ 1856194 w 2033437"/>
                <a:gd name="connsiteY19" fmla="*/ 464538 h 1216466"/>
                <a:gd name="connsiteX20" fmla="*/ 2033437 w 2033437"/>
                <a:gd name="connsiteY20" fmla="*/ 782938 h 1216466"/>
                <a:gd name="connsiteX21" fmla="*/ 2033437 w 2033437"/>
                <a:gd name="connsiteY21" fmla="*/ 784908 h 1216466"/>
                <a:gd name="connsiteX22" fmla="*/ 2033437 w 2033437"/>
                <a:gd name="connsiteY22" fmla="*/ 1144957 h 1216466"/>
                <a:gd name="connsiteX23" fmla="*/ 1978844 w 2033437"/>
                <a:gd name="connsiteY23" fmla="*/ 1161847 h 1216466"/>
                <a:gd name="connsiteX24" fmla="*/ 1960646 w 2033437"/>
                <a:gd name="connsiteY24" fmla="*/ 1166553 h 1216466"/>
                <a:gd name="connsiteX25" fmla="*/ 1923473 w 2033437"/>
                <a:gd name="connsiteY25" fmla="*/ 1176332 h 1216466"/>
                <a:gd name="connsiteX26" fmla="*/ 1921040 w 2033437"/>
                <a:gd name="connsiteY26" fmla="*/ 1176963 h 1216466"/>
                <a:gd name="connsiteX27" fmla="*/ 1872869 w 2033437"/>
                <a:gd name="connsiteY27" fmla="*/ 1187516 h 1216466"/>
                <a:gd name="connsiteX28" fmla="*/ 1860316 w 2033437"/>
                <a:gd name="connsiteY28" fmla="*/ 1189920 h 1216466"/>
                <a:gd name="connsiteX29" fmla="*/ 1821001 w 2033437"/>
                <a:gd name="connsiteY29" fmla="*/ 1197031 h 1216466"/>
                <a:gd name="connsiteX30" fmla="*/ 1802706 w 2033437"/>
                <a:gd name="connsiteY30" fmla="*/ 1199822 h 1216466"/>
                <a:gd name="connsiteX31" fmla="*/ 1767673 w 2033437"/>
                <a:gd name="connsiteY31" fmla="*/ 1204650 h 1216466"/>
                <a:gd name="connsiteX32" fmla="*/ 1748600 w 2033437"/>
                <a:gd name="connsiteY32" fmla="*/ 1206932 h 1216466"/>
                <a:gd name="connsiteX33" fmla="*/ 1736630 w 2033437"/>
                <a:gd name="connsiteY33" fmla="*/ 1208337 h 1216466"/>
                <a:gd name="connsiteX34" fmla="*/ 1701111 w 2033437"/>
                <a:gd name="connsiteY34" fmla="*/ 1211638 h 1216466"/>
                <a:gd name="connsiteX35" fmla="*/ 1698872 w 2033437"/>
                <a:gd name="connsiteY35" fmla="*/ 1211903 h 1216466"/>
                <a:gd name="connsiteX36" fmla="*/ 1647101 w 2033437"/>
                <a:gd name="connsiteY36" fmla="*/ 1214938 h 1216466"/>
                <a:gd name="connsiteX37" fmla="*/ 1634256 w 2033437"/>
                <a:gd name="connsiteY37" fmla="*/ 1215448 h 1216466"/>
                <a:gd name="connsiteX38" fmla="*/ 1581804 w 2033437"/>
                <a:gd name="connsiteY38" fmla="*/ 1216466 h 1216466"/>
                <a:gd name="connsiteX39" fmla="*/ 406448 w 2033437"/>
                <a:gd name="connsiteY39" fmla="*/ 1216466 h 1216466"/>
                <a:gd name="connsiteX40" fmla="*/ 371220 w 2033437"/>
                <a:gd name="connsiteY40" fmla="*/ 1215957 h 1216466"/>
                <a:gd name="connsiteX41" fmla="*/ 368106 w 2033437"/>
                <a:gd name="connsiteY41" fmla="*/ 1215957 h 1216466"/>
                <a:gd name="connsiteX42" fmla="*/ 363630 w 2033437"/>
                <a:gd name="connsiteY42" fmla="*/ 1215712 h 1216466"/>
                <a:gd name="connsiteX43" fmla="*/ 312832 w 2033437"/>
                <a:gd name="connsiteY43" fmla="*/ 1213410 h 1216466"/>
                <a:gd name="connsiteX44" fmla="*/ 311859 w 2033437"/>
                <a:gd name="connsiteY44" fmla="*/ 1213288 h 1216466"/>
                <a:gd name="connsiteX45" fmla="*/ 261742 w 2033437"/>
                <a:gd name="connsiteY45" fmla="*/ 1209234 h 1216466"/>
                <a:gd name="connsiteX46" fmla="*/ 255709 w 2033437"/>
                <a:gd name="connsiteY46" fmla="*/ 1208725 h 1216466"/>
                <a:gd name="connsiteX47" fmla="*/ 208025 w 2033437"/>
                <a:gd name="connsiteY47" fmla="*/ 1203000 h 1216466"/>
                <a:gd name="connsiteX48" fmla="*/ 199851 w 2033437"/>
                <a:gd name="connsiteY48" fmla="*/ 1201859 h 1216466"/>
                <a:gd name="connsiteX49" fmla="*/ 153432 w 2033437"/>
                <a:gd name="connsiteY49" fmla="*/ 1194627 h 1216466"/>
                <a:gd name="connsiteX50" fmla="*/ 149929 w 2033437"/>
                <a:gd name="connsiteY50" fmla="*/ 1194117 h 1216466"/>
                <a:gd name="connsiteX51" fmla="*/ 145744 w 2033437"/>
                <a:gd name="connsiteY51" fmla="*/ 1193221 h 1216466"/>
                <a:gd name="connsiteX52" fmla="*/ 96309 w 2033437"/>
                <a:gd name="connsiteY52" fmla="*/ 1183442 h 1216466"/>
                <a:gd name="connsiteX53" fmla="*/ 89691 w 2033437"/>
                <a:gd name="connsiteY53" fmla="*/ 1181914 h 1216466"/>
                <a:gd name="connsiteX54" fmla="*/ 40256 w 2033437"/>
                <a:gd name="connsiteY54" fmla="*/ 1169975 h 1216466"/>
                <a:gd name="connsiteX55" fmla="*/ 35098 w 2033437"/>
                <a:gd name="connsiteY55" fmla="*/ 1168590 h 1216466"/>
                <a:gd name="connsiteX56" fmla="*/ 0 w 2033437"/>
                <a:gd name="connsiteY56" fmla="*/ 1158573 h 1216466"/>
                <a:gd name="connsiteX57" fmla="*/ 429011 w 2033437"/>
                <a:gd name="connsiteY57" fmla="*/ 4679 h 1216466"/>
                <a:gd name="connsiteX58" fmla="*/ 1581151 w 2033437"/>
                <a:gd name="connsiteY58" fmla="*/ 4679 h 1216466"/>
                <a:gd name="connsiteX59" fmla="*/ 1596142 w 2033437"/>
                <a:gd name="connsiteY59" fmla="*/ 0 h 121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33437" h="1216466">
                  <a:moveTo>
                    <a:pt x="1596142" y="0"/>
                  </a:moveTo>
                  <a:lnTo>
                    <a:pt x="1753295" y="280142"/>
                  </a:lnTo>
                  <a:cubicBezTo>
                    <a:pt x="1753703" y="280657"/>
                    <a:pt x="1761148" y="290807"/>
                    <a:pt x="1761046" y="304168"/>
                  </a:cubicBezTo>
                  <a:cubicBezTo>
                    <a:pt x="1761046" y="318004"/>
                    <a:pt x="1752683" y="334775"/>
                    <a:pt x="1718723" y="345916"/>
                  </a:cubicBezTo>
                  <a:cubicBezTo>
                    <a:pt x="1714440" y="347343"/>
                    <a:pt x="1710259" y="348334"/>
                    <a:pt x="1706282" y="348968"/>
                  </a:cubicBezTo>
                  <a:cubicBezTo>
                    <a:pt x="1704140" y="349365"/>
                    <a:pt x="1701999" y="349603"/>
                    <a:pt x="1699857" y="349761"/>
                  </a:cubicBezTo>
                  <a:cubicBezTo>
                    <a:pt x="1691393" y="349999"/>
                    <a:pt x="1689047" y="349880"/>
                    <a:pt x="1686599" y="349603"/>
                  </a:cubicBezTo>
                  <a:cubicBezTo>
                    <a:pt x="1681092" y="349127"/>
                    <a:pt x="1675891" y="347977"/>
                    <a:pt x="1670894" y="346431"/>
                  </a:cubicBezTo>
                  <a:cubicBezTo>
                    <a:pt x="1661104" y="343537"/>
                    <a:pt x="1651722" y="339096"/>
                    <a:pt x="1642034" y="334616"/>
                  </a:cubicBezTo>
                  <a:cubicBezTo>
                    <a:pt x="1621434" y="324982"/>
                    <a:pt x="1602261" y="316617"/>
                    <a:pt x="1577684" y="316617"/>
                  </a:cubicBezTo>
                  <a:cubicBezTo>
                    <a:pt x="1565446" y="316617"/>
                    <a:pt x="1551882" y="318639"/>
                    <a:pt x="1536483" y="323714"/>
                  </a:cubicBezTo>
                  <a:cubicBezTo>
                    <a:pt x="1475804" y="343537"/>
                    <a:pt x="1451737" y="384174"/>
                    <a:pt x="1451635" y="425050"/>
                  </a:cubicBezTo>
                  <a:cubicBezTo>
                    <a:pt x="1451533" y="444992"/>
                    <a:pt x="1457142" y="465053"/>
                    <a:pt x="1467034" y="482735"/>
                  </a:cubicBezTo>
                  <a:cubicBezTo>
                    <a:pt x="1490286" y="524483"/>
                    <a:pt x="1542092" y="562226"/>
                    <a:pt x="1606340" y="563376"/>
                  </a:cubicBezTo>
                  <a:cubicBezTo>
                    <a:pt x="1625105" y="563218"/>
                    <a:pt x="1639790" y="561315"/>
                    <a:pt x="1654679" y="557390"/>
                  </a:cubicBezTo>
                  <a:cubicBezTo>
                    <a:pt x="1656719" y="556874"/>
                    <a:pt x="1658759" y="556240"/>
                    <a:pt x="1660900" y="555606"/>
                  </a:cubicBezTo>
                  <a:cubicBezTo>
                    <a:pt x="1755335" y="524761"/>
                    <a:pt x="1703324" y="459978"/>
                    <a:pt x="1770326" y="438133"/>
                  </a:cubicBezTo>
                  <a:lnTo>
                    <a:pt x="1776547" y="436230"/>
                  </a:lnTo>
                  <a:cubicBezTo>
                    <a:pt x="1788377" y="433574"/>
                    <a:pt x="1791028" y="433177"/>
                    <a:pt x="1793578" y="432939"/>
                  </a:cubicBezTo>
                  <a:cubicBezTo>
                    <a:pt x="1843956" y="433455"/>
                    <a:pt x="1855684" y="463031"/>
                    <a:pt x="1856194" y="464538"/>
                  </a:cubicBezTo>
                  <a:lnTo>
                    <a:pt x="2033437" y="782938"/>
                  </a:lnTo>
                  <a:lnTo>
                    <a:pt x="2033437" y="784908"/>
                  </a:lnTo>
                  <a:lnTo>
                    <a:pt x="2033437" y="1144957"/>
                  </a:lnTo>
                  <a:cubicBezTo>
                    <a:pt x="2015434" y="1150927"/>
                    <a:pt x="1997236" y="1156529"/>
                    <a:pt x="1978844" y="1161847"/>
                  </a:cubicBezTo>
                  <a:cubicBezTo>
                    <a:pt x="1972713" y="1163639"/>
                    <a:pt x="1966485" y="1165025"/>
                    <a:pt x="1960646" y="1166553"/>
                  </a:cubicBezTo>
                  <a:cubicBezTo>
                    <a:pt x="1948190" y="1169975"/>
                    <a:pt x="1935929" y="1173276"/>
                    <a:pt x="1923473" y="1176332"/>
                  </a:cubicBezTo>
                  <a:cubicBezTo>
                    <a:pt x="1922694" y="1176597"/>
                    <a:pt x="1921818" y="1176719"/>
                    <a:pt x="1921040" y="1176963"/>
                  </a:cubicBezTo>
                  <a:cubicBezTo>
                    <a:pt x="1905080" y="1180773"/>
                    <a:pt x="1889024" y="1184216"/>
                    <a:pt x="1872869" y="1187516"/>
                  </a:cubicBezTo>
                  <a:cubicBezTo>
                    <a:pt x="1868685" y="1188392"/>
                    <a:pt x="1864500" y="1189167"/>
                    <a:pt x="1860316" y="1189920"/>
                  </a:cubicBezTo>
                  <a:cubicBezTo>
                    <a:pt x="1847276" y="1192467"/>
                    <a:pt x="1834139" y="1194871"/>
                    <a:pt x="1821001" y="1197031"/>
                  </a:cubicBezTo>
                  <a:cubicBezTo>
                    <a:pt x="1814870" y="1198049"/>
                    <a:pt x="1808740" y="1198946"/>
                    <a:pt x="1802706" y="1199822"/>
                  </a:cubicBezTo>
                  <a:lnTo>
                    <a:pt x="1767673" y="1204650"/>
                  </a:lnTo>
                  <a:lnTo>
                    <a:pt x="1748600" y="1206932"/>
                  </a:lnTo>
                  <a:cubicBezTo>
                    <a:pt x="1744610" y="1207319"/>
                    <a:pt x="1740717" y="1207950"/>
                    <a:pt x="1736630" y="1208337"/>
                  </a:cubicBezTo>
                  <a:cubicBezTo>
                    <a:pt x="1724855" y="1209601"/>
                    <a:pt x="1712983" y="1210762"/>
                    <a:pt x="1701111" y="1211638"/>
                  </a:cubicBezTo>
                  <a:cubicBezTo>
                    <a:pt x="1700332" y="1211760"/>
                    <a:pt x="1699651" y="1211903"/>
                    <a:pt x="1698872" y="1211903"/>
                  </a:cubicBezTo>
                  <a:cubicBezTo>
                    <a:pt x="1681648" y="1213288"/>
                    <a:pt x="1664423" y="1214184"/>
                    <a:pt x="1647101" y="1214938"/>
                  </a:cubicBezTo>
                  <a:cubicBezTo>
                    <a:pt x="1642917" y="1215203"/>
                    <a:pt x="1638635" y="1215325"/>
                    <a:pt x="1634256" y="1215448"/>
                  </a:cubicBezTo>
                  <a:cubicBezTo>
                    <a:pt x="1616837" y="1216079"/>
                    <a:pt x="1599320" y="1216466"/>
                    <a:pt x="1581804" y="1216466"/>
                  </a:cubicBezTo>
                  <a:lnTo>
                    <a:pt x="406448" y="1216466"/>
                  </a:lnTo>
                  <a:cubicBezTo>
                    <a:pt x="394770" y="1216466"/>
                    <a:pt x="382898" y="1216222"/>
                    <a:pt x="371220" y="1215957"/>
                  </a:cubicBezTo>
                  <a:lnTo>
                    <a:pt x="368106" y="1215957"/>
                  </a:lnTo>
                  <a:cubicBezTo>
                    <a:pt x="366549" y="1215835"/>
                    <a:pt x="365187" y="1215712"/>
                    <a:pt x="363630" y="1215712"/>
                  </a:cubicBezTo>
                  <a:cubicBezTo>
                    <a:pt x="346600" y="1215203"/>
                    <a:pt x="329765" y="1214429"/>
                    <a:pt x="312832" y="1213410"/>
                  </a:cubicBezTo>
                  <a:cubicBezTo>
                    <a:pt x="312443" y="1213288"/>
                    <a:pt x="312248" y="1213288"/>
                    <a:pt x="311859" y="1213288"/>
                  </a:cubicBezTo>
                  <a:cubicBezTo>
                    <a:pt x="295024" y="1212269"/>
                    <a:pt x="278383" y="1210884"/>
                    <a:pt x="261742" y="1209234"/>
                  </a:cubicBezTo>
                  <a:cubicBezTo>
                    <a:pt x="259796" y="1209091"/>
                    <a:pt x="257752" y="1208969"/>
                    <a:pt x="255709" y="1208725"/>
                  </a:cubicBezTo>
                  <a:cubicBezTo>
                    <a:pt x="239652" y="1207074"/>
                    <a:pt x="223790" y="1205159"/>
                    <a:pt x="208025" y="1203000"/>
                  </a:cubicBezTo>
                  <a:lnTo>
                    <a:pt x="199851" y="1201859"/>
                  </a:lnTo>
                  <a:cubicBezTo>
                    <a:pt x="184280" y="1199699"/>
                    <a:pt x="168808" y="1197295"/>
                    <a:pt x="153432" y="1194627"/>
                  </a:cubicBezTo>
                  <a:cubicBezTo>
                    <a:pt x="152264" y="1194504"/>
                    <a:pt x="150999" y="1194362"/>
                    <a:pt x="149929" y="1194117"/>
                  </a:cubicBezTo>
                  <a:cubicBezTo>
                    <a:pt x="148469" y="1193852"/>
                    <a:pt x="147107" y="1193486"/>
                    <a:pt x="145744" y="1193221"/>
                  </a:cubicBezTo>
                  <a:cubicBezTo>
                    <a:pt x="129104" y="1190185"/>
                    <a:pt x="112658" y="1187007"/>
                    <a:pt x="96309" y="1183442"/>
                  </a:cubicBezTo>
                  <a:lnTo>
                    <a:pt x="89691" y="1181914"/>
                  </a:lnTo>
                  <a:cubicBezTo>
                    <a:pt x="73051" y="1178247"/>
                    <a:pt x="56507" y="1174294"/>
                    <a:pt x="40256" y="1169975"/>
                  </a:cubicBezTo>
                  <a:cubicBezTo>
                    <a:pt x="38504" y="1169486"/>
                    <a:pt x="36850" y="1169099"/>
                    <a:pt x="35098" y="1168590"/>
                  </a:cubicBezTo>
                  <a:lnTo>
                    <a:pt x="0" y="1158573"/>
                  </a:lnTo>
                  <a:lnTo>
                    <a:pt x="429011" y="4679"/>
                  </a:lnTo>
                  <a:lnTo>
                    <a:pt x="1581151" y="4679"/>
                  </a:lnTo>
                  <a:cubicBezTo>
                    <a:pt x="1586658" y="4679"/>
                    <a:pt x="1592267" y="2895"/>
                    <a:pt x="1596142" y="0"/>
                  </a:cubicBezTo>
                  <a:close/>
                </a:path>
              </a:pathLst>
            </a:custGeom>
            <a:solidFill>
              <a:schemeClr val="accent5"/>
            </a:solidFill>
            <a:ln w="12700">
              <a:miter lim="400000"/>
            </a:ln>
          </p:spPr>
          <p:txBody>
            <a:bodyPr wrap="square" lIns="28575" tIns="28575" rIns="28575" bIns="28575"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2" name="Shape">
              <a:extLst>
                <a:ext uri="{FF2B5EF4-FFF2-40B4-BE49-F238E27FC236}">
                  <a16:creationId xmlns:a16="http://schemas.microsoft.com/office/drawing/2014/main" id="{E3EA9F34-E59B-442F-8371-BB0133B25CFF}"/>
                </a:ext>
              </a:extLst>
            </p:cNvPr>
            <p:cNvSpPr/>
            <p:nvPr/>
          </p:nvSpPr>
          <p:spPr>
            <a:xfrm>
              <a:off x="5489287" y="2342578"/>
              <a:ext cx="1170607" cy="360935"/>
            </a:xfrm>
            <a:custGeom>
              <a:avLst/>
              <a:gdLst/>
              <a:ahLst/>
              <a:cxnLst>
                <a:cxn ang="0">
                  <a:pos x="wd2" y="hd2"/>
                </a:cxn>
                <a:cxn ang="5400000">
                  <a:pos x="wd2" y="hd2"/>
                </a:cxn>
                <a:cxn ang="10800000">
                  <a:pos x="wd2" y="hd2"/>
                </a:cxn>
                <a:cxn ang="16200000">
                  <a:pos x="wd2" y="hd2"/>
                </a:cxn>
              </a:cxnLst>
              <a:rect l="0" t="0" r="r" b="b"/>
              <a:pathLst>
                <a:path w="21600" h="21600" extrusionOk="0">
                  <a:moveTo>
                    <a:pt x="120" y="8"/>
                  </a:moveTo>
                  <a:cubicBezTo>
                    <a:pt x="106" y="8"/>
                    <a:pt x="92" y="8"/>
                    <a:pt x="75" y="15"/>
                  </a:cubicBezTo>
                  <a:cubicBezTo>
                    <a:pt x="49" y="23"/>
                    <a:pt x="26" y="38"/>
                    <a:pt x="2" y="53"/>
                  </a:cubicBezTo>
                  <a:cubicBezTo>
                    <a:pt x="2" y="53"/>
                    <a:pt x="0" y="53"/>
                    <a:pt x="0" y="53"/>
                  </a:cubicBezTo>
                  <a:lnTo>
                    <a:pt x="0" y="53"/>
                  </a:lnTo>
                  <a:lnTo>
                    <a:pt x="0" y="21600"/>
                  </a:lnTo>
                  <a:cubicBezTo>
                    <a:pt x="38" y="21570"/>
                    <a:pt x="78" y="21547"/>
                    <a:pt x="120" y="21547"/>
                  </a:cubicBezTo>
                  <a:lnTo>
                    <a:pt x="21600" y="21547"/>
                  </a:lnTo>
                  <a:lnTo>
                    <a:pt x="21600" y="0"/>
                  </a:lnTo>
                  <a:lnTo>
                    <a:pt x="120" y="0"/>
                  </a:lnTo>
                  <a:close/>
                </a:path>
              </a:pathLst>
            </a:custGeom>
            <a:solidFill>
              <a:schemeClr val="tx1">
                <a:alpha val="3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3" name="Shape">
              <a:extLst>
                <a:ext uri="{FF2B5EF4-FFF2-40B4-BE49-F238E27FC236}">
                  <a16:creationId xmlns:a16="http://schemas.microsoft.com/office/drawing/2014/main" id="{D3C8E922-BF32-489F-850E-0BAFFDA2AA26}"/>
                </a:ext>
              </a:extLst>
            </p:cNvPr>
            <p:cNvSpPr/>
            <p:nvPr/>
          </p:nvSpPr>
          <p:spPr>
            <a:xfrm>
              <a:off x="4646367" y="2345499"/>
              <a:ext cx="842470" cy="100063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67" y="8"/>
                    <a:pt x="21531" y="16"/>
                    <a:pt x="21499" y="27"/>
                  </a:cubicBezTo>
                  <a:cubicBezTo>
                    <a:pt x="21495" y="27"/>
                    <a:pt x="21495" y="30"/>
                    <a:pt x="21492" y="30"/>
                  </a:cubicBezTo>
                  <a:cubicBezTo>
                    <a:pt x="21450" y="44"/>
                    <a:pt x="21414" y="63"/>
                    <a:pt x="21378" y="85"/>
                  </a:cubicBezTo>
                  <a:lnTo>
                    <a:pt x="0" y="13828"/>
                  </a:lnTo>
                  <a:lnTo>
                    <a:pt x="0" y="21600"/>
                  </a:lnTo>
                  <a:lnTo>
                    <a:pt x="21378" y="7857"/>
                  </a:lnTo>
                  <a:cubicBezTo>
                    <a:pt x="21410" y="7835"/>
                    <a:pt x="21450" y="7819"/>
                    <a:pt x="21492" y="7802"/>
                  </a:cubicBezTo>
                  <a:cubicBezTo>
                    <a:pt x="21525" y="7788"/>
                    <a:pt x="21561" y="7780"/>
                    <a:pt x="21600" y="7772"/>
                  </a:cubicBezTo>
                  <a:lnTo>
                    <a:pt x="21600" y="0"/>
                  </a:lnTo>
                  <a:close/>
                </a:path>
              </a:pathLst>
            </a:custGeom>
            <a:solidFill>
              <a:schemeClr val="tx1">
                <a:alpha val="3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4" name="Shape">
              <a:extLst>
                <a:ext uri="{FF2B5EF4-FFF2-40B4-BE49-F238E27FC236}">
                  <a16:creationId xmlns:a16="http://schemas.microsoft.com/office/drawing/2014/main" id="{0DAB82C1-BEC4-46AD-BD36-D509586FB075}"/>
                </a:ext>
              </a:extLst>
            </p:cNvPr>
            <p:cNvSpPr/>
            <p:nvPr/>
          </p:nvSpPr>
          <p:spPr>
            <a:xfrm>
              <a:off x="6660344" y="2342928"/>
              <a:ext cx="866518" cy="1012953"/>
            </a:xfrm>
            <a:custGeom>
              <a:avLst/>
              <a:gdLst/>
              <a:ahLst/>
              <a:cxnLst>
                <a:cxn ang="0">
                  <a:pos x="wd2" y="hd2"/>
                </a:cxn>
                <a:cxn ang="5400000">
                  <a:pos x="wd2" y="hd2"/>
                </a:cxn>
                <a:cxn ang="10800000">
                  <a:pos x="wd2" y="hd2"/>
                </a:cxn>
                <a:cxn ang="16200000">
                  <a:pos x="wd2" y="hd2"/>
                </a:cxn>
              </a:cxnLst>
              <a:rect l="0" t="0" r="r" b="b"/>
              <a:pathLst>
                <a:path w="21600" h="21600" extrusionOk="0">
                  <a:moveTo>
                    <a:pt x="21575" y="13817"/>
                  </a:moveTo>
                  <a:cubicBezTo>
                    <a:pt x="21549" y="13765"/>
                    <a:pt x="21508" y="13717"/>
                    <a:pt x="21448" y="13676"/>
                  </a:cubicBezTo>
                  <a:lnTo>
                    <a:pt x="731" y="100"/>
                  </a:lnTo>
                  <a:cubicBezTo>
                    <a:pt x="700" y="79"/>
                    <a:pt x="665" y="62"/>
                    <a:pt x="624" y="49"/>
                  </a:cubicBezTo>
                  <a:cubicBezTo>
                    <a:pt x="614" y="46"/>
                    <a:pt x="605" y="41"/>
                    <a:pt x="592" y="38"/>
                  </a:cubicBezTo>
                  <a:cubicBezTo>
                    <a:pt x="557" y="27"/>
                    <a:pt x="522" y="19"/>
                    <a:pt x="488" y="11"/>
                  </a:cubicBezTo>
                  <a:cubicBezTo>
                    <a:pt x="481" y="11"/>
                    <a:pt x="478" y="8"/>
                    <a:pt x="472" y="8"/>
                  </a:cubicBezTo>
                  <a:cubicBezTo>
                    <a:pt x="469" y="8"/>
                    <a:pt x="469" y="8"/>
                    <a:pt x="465" y="8"/>
                  </a:cubicBezTo>
                  <a:cubicBezTo>
                    <a:pt x="453" y="5"/>
                    <a:pt x="437" y="5"/>
                    <a:pt x="424" y="5"/>
                  </a:cubicBezTo>
                  <a:cubicBezTo>
                    <a:pt x="408" y="3"/>
                    <a:pt x="393" y="3"/>
                    <a:pt x="374" y="0"/>
                  </a:cubicBezTo>
                  <a:cubicBezTo>
                    <a:pt x="367" y="0"/>
                    <a:pt x="364" y="0"/>
                    <a:pt x="358" y="0"/>
                  </a:cubicBezTo>
                  <a:lnTo>
                    <a:pt x="0" y="0"/>
                  </a:lnTo>
                  <a:lnTo>
                    <a:pt x="0" y="7678"/>
                  </a:lnTo>
                  <a:lnTo>
                    <a:pt x="358" y="7678"/>
                  </a:lnTo>
                  <a:cubicBezTo>
                    <a:pt x="380" y="7678"/>
                    <a:pt x="402" y="7680"/>
                    <a:pt x="424" y="7683"/>
                  </a:cubicBezTo>
                  <a:cubicBezTo>
                    <a:pt x="437" y="7683"/>
                    <a:pt x="453" y="7686"/>
                    <a:pt x="465" y="7686"/>
                  </a:cubicBezTo>
                  <a:cubicBezTo>
                    <a:pt x="472" y="7686"/>
                    <a:pt x="478" y="7688"/>
                    <a:pt x="488" y="7691"/>
                  </a:cubicBezTo>
                  <a:cubicBezTo>
                    <a:pt x="525" y="7697"/>
                    <a:pt x="560" y="7707"/>
                    <a:pt x="592" y="7718"/>
                  </a:cubicBezTo>
                  <a:cubicBezTo>
                    <a:pt x="601" y="7721"/>
                    <a:pt x="614" y="7726"/>
                    <a:pt x="624" y="7729"/>
                  </a:cubicBezTo>
                  <a:cubicBezTo>
                    <a:pt x="662" y="7745"/>
                    <a:pt x="700" y="7761"/>
                    <a:pt x="731" y="7780"/>
                  </a:cubicBezTo>
                  <a:lnTo>
                    <a:pt x="21448" y="21356"/>
                  </a:lnTo>
                  <a:cubicBezTo>
                    <a:pt x="21508" y="21397"/>
                    <a:pt x="21549" y="21446"/>
                    <a:pt x="21575" y="21497"/>
                  </a:cubicBezTo>
                  <a:cubicBezTo>
                    <a:pt x="21590" y="21530"/>
                    <a:pt x="21600" y="21565"/>
                    <a:pt x="21600" y="21600"/>
                  </a:cubicBezTo>
                  <a:lnTo>
                    <a:pt x="21600" y="13922"/>
                  </a:lnTo>
                  <a:cubicBezTo>
                    <a:pt x="21600" y="13887"/>
                    <a:pt x="21590" y="13852"/>
                    <a:pt x="21575" y="13817"/>
                  </a:cubicBezTo>
                  <a:close/>
                </a:path>
              </a:pathLst>
            </a:custGeom>
            <a:solidFill>
              <a:schemeClr val="tx1">
                <a:alpha val="3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5" name="Shape">
              <a:extLst>
                <a:ext uri="{FF2B5EF4-FFF2-40B4-BE49-F238E27FC236}">
                  <a16:creationId xmlns:a16="http://schemas.microsoft.com/office/drawing/2014/main" id="{8E1A8DA3-C299-4250-ACFA-8677609300ED}"/>
                </a:ext>
              </a:extLst>
            </p:cNvPr>
            <p:cNvSpPr/>
            <p:nvPr/>
          </p:nvSpPr>
          <p:spPr>
            <a:xfrm>
              <a:off x="3536632" y="3889056"/>
              <a:ext cx="88520" cy="697232"/>
            </a:xfrm>
            <a:custGeom>
              <a:avLst/>
              <a:gdLst/>
              <a:ahLst/>
              <a:cxnLst>
                <a:cxn ang="0">
                  <a:pos x="wd2" y="hd2"/>
                </a:cxn>
                <a:cxn ang="5400000">
                  <a:pos x="wd2" y="hd2"/>
                </a:cxn>
                <a:cxn ang="10800000">
                  <a:pos x="wd2" y="hd2"/>
                </a:cxn>
                <a:cxn ang="16200000">
                  <a:pos x="wd2" y="hd2"/>
                </a:cxn>
              </a:cxnLst>
              <a:rect l="0" t="0" r="r" b="b"/>
              <a:pathLst>
                <a:path w="21600" h="21600" extrusionOk="0">
                  <a:moveTo>
                    <a:pt x="1394" y="2711"/>
                  </a:moveTo>
                  <a:cubicBezTo>
                    <a:pt x="465" y="1814"/>
                    <a:pt x="0" y="909"/>
                    <a:pt x="0" y="0"/>
                  </a:cubicBezTo>
                  <a:lnTo>
                    <a:pt x="0" y="0"/>
                  </a:lnTo>
                  <a:lnTo>
                    <a:pt x="0" y="11154"/>
                  </a:lnTo>
                  <a:cubicBezTo>
                    <a:pt x="0" y="14801"/>
                    <a:pt x="7438" y="18338"/>
                    <a:pt x="21600" y="21600"/>
                  </a:cubicBezTo>
                  <a:lnTo>
                    <a:pt x="21600" y="10446"/>
                  </a:lnTo>
                  <a:cubicBezTo>
                    <a:pt x="11001" y="7995"/>
                    <a:pt x="4153" y="5394"/>
                    <a:pt x="1394" y="2711"/>
                  </a:cubicBezTo>
                  <a:close/>
                </a:path>
              </a:pathLst>
            </a:custGeom>
            <a:solidFill>
              <a:schemeClr val="tx1">
                <a:alpha val="3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6" name="Shape">
              <a:extLst>
                <a:ext uri="{FF2B5EF4-FFF2-40B4-BE49-F238E27FC236}">
                  <a16:creationId xmlns:a16="http://schemas.microsoft.com/office/drawing/2014/main" id="{7AC4880F-6820-4917-9D41-609A9BDAAEB0}"/>
                </a:ext>
              </a:extLst>
            </p:cNvPr>
            <p:cNvSpPr/>
            <p:nvPr/>
          </p:nvSpPr>
          <p:spPr>
            <a:xfrm>
              <a:off x="8541010" y="3889056"/>
              <a:ext cx="97300" cy="712341"/>
            </a:xfrm>
            <a:custGeom>
              <a:avLst/>
              <a:gdLst/>
              <a:ahLst/>
              <a:cxnLst>
                <a:cxn ang="0">
                  <a:pos x="wd2" y="hd2"/>
                </a:cxn>
                <a:cxn ang="5400000">
                  <a:pos x="wd2" y="hd2"/>
                </a:cxn>
                <a:cxn ang="10800000">
                  <a:pos x="wd2" y="hd2"/>
                </a:cxn>
                <a:cxn ang="16200000">
                  <a:pos x="wd2" y="hd2"/>
                </a:cxn>
              </a:cxnLst>
              <a:rect l="0" t="0" r="r" b="b"/>
              <a:pathLst>
                <a:path w="21574" h="21600" extrusionOk="0">
                  <a:moveTo>
                    <a:pt x="21515" y="662"/>
                  </a:moveTo>
                  <a:cubicBezTo>
                    <a:pt x="21487" y="743"/>
                    <a:pt x="21459" y="824"/>
                    <a:pt x="21431" y="901"/>
                  </a:cubicBezTo>
                  <a:cubicBezTo>
                    <a:pt x="21374" y="1044"/>
                    <a:pt x="21346" y="1186"/>
                    <a:pt x="21262" y="1332"/>
                  </a:cubicBezTo>
                  <a:cubicBezTo>
                    <a:pt x="21205" y="1421"/>
                    <a:pt x="21149" y="1513"/>
                    <a:pt x="21121" y="1602"/>
                  </a:cubicBezTo>
                  <a:cubicBezTo>
                    <a:pt x="21036" y="1733"/>
                    <a:pt x="20980" y="1868"/>
                    <a:pt x="20867" y="1999"/>
                  </a:cubicBezTo>
                  <a:cubicBezTo>
                    <a:pt x="20811" y="2091"/>
                    <a:pt x="20727" y="2187"/>
                    <a:pt x="20642" y="2280"/>
                  </a:cubicBezTo>
                  <a:cubicBezTo>
                    <a:pt x="20530" y="2407"/>
                    <a:pt x="20417" y="2534"/>
                    <a:pt x="20304" y="2661"/>
                  </a:cubicBezTo>
                  <a:cubicBezTo>
                    <a:pt x="20220" y="2757"/>
                    <a:pt x="20107" y="2854"/>
                    <a:pt x="20023" y="2946"/>
                  </a:cubicBezTo>
                  <a:cubicBezTo>
                    <a:pt x="19882" y="3073"/>
                    <a:pt x="19741" y="3196"/>
                    <a:pt x="19600" y="3323"/>
                  </a:cubicBezTo>
                  <a:cubicBezTo>
                    <a:pt x="19488" y="3420"/>
                    <a:pt x="19375" y="3512"/>
                    <a:pt x="19234" y="3608"/>
                  </a:cubicBezTo>
                  <a:cubicBezTo>
                    <a:pt x="19065" y="3735"/>
                    <a:pt x="18896" y="3859"/>
                    <a:pt x="18727" y="3982"/>
                  </a:cubicBezTo>
                  <a:cubicBezTo>
                    <a:pt x="18586" y="4074"/>
                    <a:pt x="18446" y="4171"/>
                    <a:pt x="18305" y="4263"/>
                  </a:cubicBezTo>
                  <a:cubicBezTo>
                    <a:pt x="18108" y="4390"/>
                    <a:pt x="17911" y="4513"/>
                    <a:pt x="17685" y="4640"/>
                  </a:cubicBezTo>
                  <a:cubicBezTo>
                    <a:pt x="17544" y="4733"/>
                    <a:pt x="17376" y="4821"/>
                    <a:pt x="17207" y="4914"/>
                  </a:cubicBezTo>
                  <a:cubicBezTo>
                    <a:pt x="16981" y="5041"/>
                    <a:pt x="16728" y="5172"/>
                    <a:pt x="16474" y="5299"/>
                  </a:cubicBezTo>
                  <a:cubicBezTo>
                    <a:pt x="16305" y="5387"/>
                    <a:pt x="16136" y="5472"/>
                    <a:pt x="15967" y="5561"/>
                  </a:cubicBezTo>
                  <a:cubicBezTo>
                    <a:pt x="15714" y="5680"/>
                    <a:pt x="15460" y="5800"/>
                    <a:pt x="15207" y="5919"/>
                  </a:cubicBezTo>
                  <a:cubicBezTo>
                    <a:pt x="14982" y="6019"/>
                    <a:pt x="14756" y="6123"/>
                    <a:pt x="14531" y="6223"/>
                  </a:cubicBezTo>
                  <a:cubicBezTo>
                    <a:pt x="14250" y="6342"/>
                    <a:pt x="13968" y="6458"/>
                    <a:pt x="13658" y="6577"/>
                  </a:cubicBezTo>
                  <a:cubicBezTo>
                    <a:pt x="13405" y="6678"/>
                    <a:pt x="13179" y="6778"/>
                    <a:pt x="12926" y="6878"/>
                  </a:cubicBezTo>
                  <a:cubicBezTo>
                    <a:pt x="12616" y="6997"/>
                    <a:pt x="12306" y="7113"/>
                    <a:pt x="11968" y="7232"/>
                  </a:cubicBezTo>
                  <a:cubicBezTo>
                    <a:pt x="11687" y="7332"/>
                    <a:pt x="11434" y="7428"/>
                    <a:pt x="11152" y="7529"/>
                  </a:cubicBezTo>
                  <a:cubicBezTo>
                    <a:pt x="10814" y="7648"/>
                    <a:pt x="10448" y="7767"/>
                    <a:pt x="10110" y="7883"/>
                  </a:cubicBezTo>
                  <a:cubicBezTo>
                    <a:pt x="9828" y="7979"/>
                    <a:pt x="9547" y="8075"/>
                    <a:pt x="9237" y="8172"/>
                  </a:cubicBezTo>
                  <a:cubicBezTo>
                    <a:pt x="8871" y="8295"/>
                    <a:pt x="8448" y="8414"/>
                    <a:pt x="8054" y="8538"/>
                  </a:cubicBezTo>
                  <a:cubicBezTo>
                    <a:pt x="7744" y="8630"/>
                    <a:pt x="7463" y="8719"/>
                    <a:pt x="7153" y="8811"/>
                  </a:cubicBezTo>
                  <a:cubicBezTo>
                    <a:pt x="6730" y="8938"/>
                    <a:pt x="6280" y="9061"/>
                    <a:pt x="5829" y="9188"/>
                  </a:cubicBezTo>
                  <a:cubicBezTo>
                    <a:pt x="5520" y="9273"/>
                    <a:pt x="5238" y="9358"/>
                    <a:pt x="4928" y="9443"/>
                  </a:cubicBezTo>
                  <a:cubicBezTo>
                    <a:pt x="4421" y="9581"/>
                    <a:pt x="3886" y="9720"/>
                    <a:pt x="3351" y="9855"/>
                  </a:cubicBezTo>
                  <a:cubicBezTo>
                    <a:pt x="3070" y="9924"/>
                    <a:pt x="2816" y="9997"/>
                    <a:pt x="2534" y="10066"/>
                  </a:cubicBezTo>
                  <a:cubicBezTo>
                    <a:pt x="1746" y="10267"/>
                    <a:pt x="930" y="10467"/>
                    <a:pt x="85" y="10663"/>
                  </a:cubicBezTo>
                  <a:cubicBezTo>
                    <a:pt x="56" y="10671"/>
                    <a:pt x="28" y="10679"/>
                    <a:pt x="0" y="10683"/>
                  </a:cubicBezTo>
                  <a:lnTo>
                    <a:pt x="0" y="10683"/>
                  </a:lnTo>
                  <a:lnTo>
                    <a:pt x="0" y="21600"/>
                  </a:lnTo>
                  <a:cubicBezTo>
                    <a:pt x="873" y="21396"/>
                    <a:pt x="1718" y="21188"/>
                    <a:pt x="2534" y="20980"/>
                  </a:cubicBezTo>
                  <a:cubicBezTo>
                    <a:pt x="2816" y="20911"/>
                    <a:pt x="3069" y="20841"/>
                    <a:pt x="3323" y="20772"/>
                  </a:cubicBezTo>
                  <a:cubicBezTo>
                    <a:pt x="3858" y="20633"/>
                    <a:pt x="4393" y="20495"/>
                    <a:pt x="4928" y="20356"/>
                  </a:cubicBezTo>
                  <a:cubicBezTo>
                    <a:pt x="5238" y="20271"/>
                    <a:pt x="5519" y="20187"/>
                    <a:pt x="5829" y="20102"/>
                  </a:cubicBezTo>
                  <a:cubicBezTo>
                    <a:pt x="6280" y="19975"/>
                    <a:pt x="6730" y="19852"/>
                    <a:pt x="7152" y="19725"/>
                  </a:cubicBezTo>
                  <a:cubicBezTo>
                    <a:pt x="7462" y="19632"/>
                    <a:pt x="7744" y="19544"/>
                    <a:pt x="8053" y="19451"/>
                  </a:cubicBezTo>
                  <a:cubicBezTo>
                    <a:pt x="8448" y="19328"/>
                    <a:pt x="8842" y="19209"/>
                    <a:pt x="9236" y="19085"/>
                  </a:cubicBezTo>
                  <a:cubicBezTo>
                    <a:pt x="9546" y="18989"/>
                    <a:pt x="9799" y="18893"/>
                    <a:pt x="10081" y="18800"/>
                  </a:cubicBezTo>
                  <a:cubicBezTo>
                    <a:pt x="10447" y="18681"/>
                    <a:pt x="10813" y="18562"/>
                    <a:pt x="11151" y="18442"/>
                  </a:cubicBezTo>
                  <a:cubicBezTo>
                    <a:pt x="11433" y="18346"/>
                    <a:pt x="11686" y="18246"/>
                    <a:pt x="11940" y="18150"/>
                  </a:cubicBezTo>
                  <a:cubicBezTo>
                    <a:pt x="12250" y="18030"/>
                    <a:pt x="12588" y="17915"/>
                    <a:pt x="12897" y="17795"/>
                  </a:cubicBezTo>
                  <a:cubicBezTo>
                    <a:pt x="13151" y="17695"/>
                    <a:pt x="13404" y="17595"/>
                    <a:pt x="13629" y="17495"/>
                  </a:cubicBezTo>
                  <a:cubicBezTo>
                    <a:pt x="13911" y="17375"/>
                    <a:pt x="14221" y="17260"/>
                    <a:pt x="14503" y="17141"/>
                  </a:cubicBezTo>
                  <a:cubicBezTo>
                    <a:pt x="14728" y="17040"/>
                    <a:pt x="14953" y="16936"/>
                    <a:pt x="15178" y="16836"/>
                  </a:cubicBezTo>
                  <a:cubicBezTo>
                    <a:pt x="15375" y="16740"/>
                    <a:pt x="15601" y="16648"/>
                    <a:pt x="15798" y="16551"/>
                  </a:cubicBezTo>
                  <a:cubicBezTo>
                    <a:pt x="15854" y="16528"/>
                    <a:pt x="15882" y="16505"/>
                    <a:pt x="15939" y="16478"/>
                  </a:cubicBezTo>
                  <a:cubicBezTo>
                    <a:pt x="16108" y="16390"/>
                    <a:pt x="16277" y="16305"/>
                    <a:pt x="16446" y="16216"/>
                  </a:cubicBezTo>
                  <a:cubicBezTo>
                    <a:pt x="16699" y="16089"/>
                    <a:pt x="16953" y="15958"/>
                    <a:pt x="17178" y="15831"/>
                  </a:cubicBezTo>
                  <a:cubicBezTo>
                    <a:pt x="17347" y="15739"/>
                    <a:pt x="17488" y="15650"/>
                    <a:pt x="17657" y="15558"/>
                  </a:cubicBezTo>
                  <a:cubicBezTo>
                    <a:pt x="17882" y="15431"/>
                    <a:pt x="18079" y="15308"/>
                    <a:pt x="18276" y="15180"/>
                  </a:cubicBezTo>
                  <a:cubicBezTo>
                    <a:pt x="18417" y="15088"/>
                    <a:pt x="18558" y="14992"/>
                    <a:pt x="18699" y="14899"/>
                  </a:cubicBezTo>
                  <a:cubicBezTo>
                    <a:pt x="18868" y="14776"/>
                    <a:pt x="19065" y="14649"/>
                    <a:pt x="19206" y="14522"/>
                  </a:cubicBezTo>
                  <a:cubicBezTo>
                    <a:pt x="19319" y="14426"/>
                    <a:pt x="19459" y="14333"/>
                    <a:pt x="19572" y="14237"/>
                  </a:cubicBezTo>
                  <a:cubicBezTo>
                    <a:pt x="19713" y="14110"/>
                    <a:pt x="19853" y="13987"/>
                    <a:pt x="19994" y="13860"/>
                  </a:cubicBezTo>
                  <a:cubicBezTo>
                    <a:pt x="20107" y="13763"/>
                    <a:pt x="20191" y="13671"/>
                    <a:pt x="20276" y="13575"/>
                  </a:cubicBezTo>
                  <a:cubicBezTo>
                    <a:pt x="20389" y="13448"/>
                    <a:pt x="20501" y="13320"/>
                    <a:pt x="20614" y="13193"/>
                  </a:cubicBezTo>
                  <a:cubicBezTo>
                    <a:pt x="20698" y="13101"/>
                    <a:pt x="20783" y="13005"/>
                    <a:pt x="20839" y="12912"/>
                  </a:cubicBezTo>
                  <a:cubicBezTo>
                    <a:pt x="20923" y="12781"/>
                    <a:pt x="21008" y="12647"/>
                    <a:pt x="21092" y="12516"/>
                  </a:cubicBezTo>
                  <a:cubicBezTo>
                    <a:pt x="21149" y="12427"/>
                    <a:pt x="21205" y="12335"/>
                    <a:pt x="21233" y="12246"/>
                  </a:cubicBezTo>
                  <a:cubicBezTo>
                    <a:pt x="21290" y="12104"/>
                    <a:pt x="21346" y="11961"/>
                    <a:pt x="21402" y="11819"/>
                  </a:cubicBezTo>
                  <a:cubicBezTo>
                    <a:pt x="21431" y="11738"/>
                    <a:pt x="21459" y="11657"/>
                    <a:pt x="21487" y="11580"/>
                  </a:cubicBezTo>
                  <a:cubicBezTo>
                    <a:pt x="21487" y="11568"/>
                    <a:pt x="21487" y="11553"/>
                    <a:pt x="21487" y="11541"/>
                  </a:cubicBezTo>
                  <a:cubicBezTo>
                    <a:pt x="21543" y="11333"/>
                    <a:pt x="21543" y="11125"/>
                    <a:pt x="21543" y="10917"/>
                  </a:cubicBezTo>
                  <a:lnTo>
                    <a:pt x="21543" y="0"/>
                  </a:lnTo>
                  <a:cubicBezTo>
                    <a:pt x="21600" y="219"/>
                    <a:pt x="21572" y="439"/>
                    <a:pt x="21515" y="662"/>
                  </a:cubicBezTo>
                  <a:close/>
                </a:path>
              </a:pathLst>
            </a:custGeom>
            <a:solidFill>
              <a:schemeClr val="tx1">
                <a:alpha val="3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Shape">
              <a:extLst>
                <a:ext uri="{FF2B5EF4-FFF2-40B4-BE49-F238E27FC236}">
                  <a16:creationId xmlns:a16="http://schemas.microsoft.com/office/drawing/2014/main" id="{9E34E24A-F261-4171-ACBB-4FDE01CA496C}"/>
                </a:ext>
              </a:extLst>
            </p:cNvPr>
            <p:cNvSpPr/>
            <p:nvPr/>
          </p:nvSpPr>
          <p:spPr>
            <a:xfrm>
              <a:off x="3624073" y="4224672"/>
              <a:ext cx="1399909" cy="1446149"/>
            </a:xfrm>
            <a:custGeom>
              <a:avLst/>
              <a:gdLst/>
              <a:ahLst/>
              <a:cxnLst>
                <a:cxn ang="0">
                  <a:pos x="wd2" y="hd2"/>
                </a:cxn>
                <a:cxn ang="5400000">
                  <a:pos x="wd2" y="hd2"/>
                </a:cxn>
                <a:cxn ang="10800000">
                  <a:pos x="wd2" y="hd2"/>
                </a:cxn>
                <a:cxn ang="16200000">
                  <a:pos x="wd2" y="hd2"/>
                </a:cxn>
              </a:cxnLst>
              <a:rect l="0" t="0" r="r" b="b"/>
              <a:pathLst>
                <a:path w="21600" h="21600" extrusionOk="0">
                  <a:moveTo>
                    <a:pt x="16582" y="13622"/>
                  </a:moveTo>
                  <a:lnTo>
                    <a:pt x="3748" y="4112"/>
                  </a:lnTo>
                  <a:cubicBezTo>
                    <a:pt x="2128" y="2912"/>
                    <a:pt x="865" y="1518"/>
                    <a:pt x="0" y="0"/>
                  </a:cubicBezTo>
                  <a:lnTo>
                    <a:pt x="0" y="5378"/>
                  </a:lnTo>
                  <a:cubicBezTo>
                    <a:pt x="865" y="6895"/>
                    <a:pt x="2128" y="8289"/>
                    <a:pt x="3748" y="9490"/>
                  </a:cubicBezTo>
                  <a:lnTo>
                    <a:pt x="16582" y="18999"/>
                  </a:lnTo>
                  <a:cubicBezTo>
                    <a:pt x="18060" y="20094"/>
                    <a:pt x="19756" y="20968"/>
                    <a:pt x="21600" y="21600"/>
                  </a:cubicBezTo>
                  <a:lnTo>
                    <a:pt x="21600" y="16222"/>
                  </a:lnTo>
                  <a:cubicBezTo>
                    <a:pt x="19758" y="15591"/>
                    <a:pt x="18061" y="14716"/>
                    <a:pt x="16582" y="13622"/>
                  </a:cubicBezTo>
                  <a:close/>
                </a:path>
              </a:pathLst>
            </a:custGeom>
            <a:solidFill>
              <a:schemeClr val="tx1">
                <a:alpha val="3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8" name="Shape">
              <a:extLst>
                <a:ext uri="{FF2B5EF4-FFF2-40B4-BE49-F238E27FC236}">
                  <a16:creationId xmlns:a16="http://schemas.microsoft.com/office/drawing/2014/main" id="{A4F8EEAB-FB61-4B3E-A644-3DFD56958E79}"/>
                </a:ext>
              </a:extLst>
            </p:cNvPr>
            <p:cNvSpPr/>
            <p:nvPr/>
          </p:nvSpPr>
          <p:spPr>
            <a:xfrm>
              <a:off x="5026283" y="5309053"/>
              <a:ext cx="2101978" cy="440054"/>
            </a:xfrm>
            <a:custGeom>
              <a:avLst/>
              <a:gdLst/>
              <a:ahLst/>
              <a:cxnLst>
                <a:cxn ang="0">
                  <a:pos x="wd2" y="hd2"/>
                </a:cxn>
                <a:cxn ang="5400000">
                  <a:pos x="wd2" y="hd2"/>
                </a:cxn>
                <a:cxn ang="10800000">
                  <a:pos x="wd2" y="hd2"/>
                </a:cxn>
                <a:cxn ang="16200000">
                  <a:pos x="wd2" y="hd2"/>
                </a:cxn>
              </a:cxnLst>
              <a:rect l="0" t="0" r="r" b="b"/>
              <a:pathLst>
                <a:path w="21600" h="21600" extrusionOk="0">
                  <a:moveTo>
                    <a:pt x="21039" y="18919"/>
                  </a:moveTo>
                  <a:cubicBezTo>
                    <a:pt x="21228" y="18658"/>
                    <a:pt x="21415" y="18383"/>
                    <a:pt x="21600" y="18090"/>
                  </a:cubicBezTo>
                  <a:lnTo>
                    <a:pt x="21600" y="417"/>
                  </a:lnTo>
                  <a:cubicBezTo>
                    <a:pt x="21415" y="710"/>
                    <a:pt x="21228" y="991"/>
                    <a:pt x="21039" y="1247"/>
                  </a:cubicBezTo>
                  <a:cubicBezTo>
                    <a:pt x="20976" y="1334"/>
                    <a:pt x="20912" y="1409"/>
                    <a:pt x="20848" y="1490"/>
                  </a:cubicBezTo>
                  <a:cubicBezTo>
                    <a:pt x="20722" y="1652"/>
                    <a:pt x="20595" y="1820"/>
                    <a:pt x="20466" y="1970"/>
                  </a:cubicBezTo>
                  <a:cubicBezTo>
                    <a:pt x="20294" y="2169"/>
                    <a:pt x="20121" y="2350"/>
                    <a:pt x="19946" y="2518"/>
                  </a:cubicBezTo>
                  <a:cubicBezTo>
                    <a:pt x="19903" y="2562"/>
                    <a:pt x="19860" y="2593"/>
                    <a:pt x="19819" y="2630"/>
                  </a:cubicBezTo>
                  <a:cubicBezTo>
                    <a:pt x="19684" y="2755"/>
                    <a:pt x="19550" y="2874"/>
                    <a:pt x="19414" y="2980"/>
                  </a:cubicBezTo>
                  <a:cubicBezTo>
                    <a:pt x="19351" y="3029"/>
                    <a:pt x="19289" y="3073"/>
                    <a:pt x="19226" y="3117"/>
                  </a:cubicBezTo>
                  <a:cubicBezTo>
                    <a:pt x="19106" y="3204"/>
                    <a:pt x="18986" y="3285"/>
                    <a:pt x="18866" y="3354"/>
                  </a:cubicBezTo>
                  <a:cubicBezTo>
                    <a:pt x="18801" y="3391"/>
                    <a:pt x="18735" y="3428"/>
                    <a:pt x="18670" y="3466"/>
                  </a:cubicBezTo>
                  <a:cubicBezTo>
                    <a:pt x="18508" y="3553"/>
                    <a:pt x="18345" y="3634"/>
                    <a:pt x="18182" y="3697"/>
                  </a:cubicBezTo>
                  <a:cubicBezTo>
                    <a:pt x="18174" y="3697"/>
                    <a:pt x="18168" y="3703"/>
                    <a:pt x="18160" y="3709"/>
                  </a:cubicBezTo>
                  <a:cubicBezTo>
                    <a:pt x="17984" y="3778"/>
                    <a:pt x="17806" y="3821"/>
                    <a:pt x="17627" y="3859"/>
                  </a:cubicBezTo>
                  <a:cubicBezTo>
                    <a:pt x="17583" y="3865"/>
                    <a:pt x="17539" y="3877"/>
                    <a:pt x="17496" y="3884"/>
                  </a:cubicBezTo>
                  <a:cubicBezTo>
                    <a:pt x="17317" y="3915"/>
                    <a:pt x="17137" y="3933"/>
                    <a:pt x="16957" y="3933"/>
                  </a:cubicBezTo>
                  <a:lnTo>
                    <a:pt x="4878" y="3933"/>
                  </a:lnTo>
                  <a:cubicBezTo>
                    <a:pt x="4757" y="3933"/>
                    <a:pt x="4637" y="3927"/>
                    <a:pt x="4517" y="3908"/>
                  </a:cubicBezTo>
                  <a:cubicBezTo>
                    <a:pt x="4491" y="3908"/>
                    <a:pt x="4465" y="3902"/>
                    <a:pt x="4440" y="3896"/>
                  </a:cubicBezTo>
                  <a:cubicBezTo>
                    <a:pt x="4265" y="3871"/>
                    <a:pt x="4091" y="3840"/>
                    <a:pt x="3918" y="3784"/>
                  </a:cubicBezTo>
                  <a:cubicBezTo>
                    <a:pt x="3915" y="3784"/>
                    <a:pt x="3911" y="3784"/>
                    <a:pt x="3909" y="3777"/>
                  </a:cubicBezTo>
                  <a:cubicBezTo>
                    <a:pt x="3736" y="3728"/>
                    <a:pt x="3564" y="3659"/>
                    <a:pt x="3393" y="3578"/>
                  </a:cubicBezTo>
                  <a:cubicBezTo>
                    <a:pt x="3372" y="3566"/>
                    <a:pt x="3351" y="3559"/>
                    <a:pt x="3332" y="3553"/>
                  </a:cubicBezTo>
                  <a:cubicBezTo>
                    <a:pt x="3167" y="3472"/>
                    <a:pt x="3004" y="3379"/>
                    <a:pt x="2841" y="3273"/>
                  </a:cubicBezTo>
                  <a:cubicBezTo>
                    <a:pt x="2814" y="3254"/>
                    <a:pt x="2785" y="3235"/>
                    <a:pt x="2758" y="3217"/>
                  </a:cubicBezTo>
                  <a:cubicBezTo>
                    <a:pt x="2597" y="3111"/>
                    <a:pt x="2439" y="2992"/>
                    <a:pt x="2281" y="2855"/>
                  </a:cubicBezTo>
                  <a:cubicBezTo>
                    <a:pt x="2255" y="2830"/>
                    <a:pt x="2229" y="2811"/>
                    <a:pt x="2203" y="2786"/>
                  </a:cubicBezTo>
                  <a:cubicBezTo>
                    <a:pt x="2032" y="2637"/>
                    <a:pt x="1864" y="2481"/>
                    <a:pt x="1695" y="2306"/>
                  </a:cubicBezTo>
                  <a:cubicBezTo>
                    <a:pt x="1673" y="2281"/>
                    <a:pt x="1650" y="2257"/>
                    <a:pt x="1627" y="2232"/>
                  </a:cubicBezTo>
                  <a:cubicBezTo>
                    <a:pt x="1456" y="2051"/>
                    <a:pt x="1287" y="1858"/>
                    <a:pt x="1120" y="1646"/>
                  </a:cubicBezTo>
                  <a:cubicBezTo>
                    <a:pt x="1101" y="1621"/>
                    <a:pt x="1085" y="1602"/>
                    <a:pt x="1066" y="1577"/>
                  </a:cubicBezTo>
                  <a:cubicBezTo>
                    <a:pt x="894" y="1359"/>
                    <a:pt x="723" y="1128"/>
                    <a:pt x="553" y="879"/>
                  </a:cubicBezTo>
                  <a:cubicBezTo>
                    <a:pt x="543" y="860"/>
                    <a:pt x="532" y="848"/>
                    <a:pt x="522" y="829"/>
                  </a:cubicBezTo>
                  <a:cubicBezTo>
                    <a:pt x="346" y="567"/>
                    <a:pt x="172" y="293"/>
                    <a:pt x="0" y="0"/>
                  </a:cubicBezTo>
                  <a:lnTo>
                    <a:pt x="0" y="17673"/>
                  </a:lnTo>
                  <a:cubicBezTo>
                    <a:pt x="172" y="17966"/>
                    <a:pt x="347" y="18240"/>
                    <a:pt x="522" y="18502"/>
                  </a:cubicBezTo>
                  <a:cubicBezTo>
                    <a:pt x="532" y="18521"/>
                    <a:pt x="543" y="18533"/>
                    <a:pt x="553" y="18552"/>
                  </a:cubicBezTo>
                  <a:cubicBezTo>
                    <a:pt x="723" y="18801"/>
                    <a:pt x="893" y="19032"/>
                    <a:pt x="1065" y="19250"/>
                  </a:cubicBezTo>
                  <a:cubicBezTo>
                    <a:pt x="1083" y="19275"/>
                    <a:pt x="1100" y="19294"/>
                    <a:pt x="1118" y="19318"/>
                  </a:cubicBezTo>
                  <a:cubicBezTo>
                    <a:pt x="1285" y="19530"/>
                    <a:pt x="1455" y="19724"/>
                    <a:pt x="1626" y="19904"/>
                  </a:cubicBezTo>
                  <a:cubicBezTo>
                    <a:pt x="1648" y="19929"/>
                    <a:pt x="1672" y="19954"/>
                    <a:pt x="1694" y="19979"/>
                  </a:cubicBezTo>
                  <a:cubicBezTo>
                    <a:pt x="1862" y="20154"/>
                    <a:pt x="2031" y="20310"/>
                    <a:pt x="2202" y="20459"/>
                  </a:cubicBezTo>
                  <a:cubicBezTo>
                    <a:pt x="2216" y="20472"/>
                    <a:pt x="2230" y="20490"/>
                    <a:pt x="2245" y="20503"/>
                  </a:cubicBezTo>
                  <a:cubicBezTo>
                    <a:pt x="2256" y="20515"/>
                    <a:pt x="2269" y="20522"/>
                    <a:pt x="2281" y="20528"/>
                  </a:cubicBezTo>
                  <a:cubicBezTo>
                    <a:pt x="2439" y="20659"/>
                    <a:pt x="2598" y="20777"/>
                    <a:pt x="2758" y="20883"/>
                  </a:cubicBezTo>
                  <a:cubicBezTo>
                    <a:pt x="2786" y="20902"/>
                    <a:pt x="2814" y="20921"/>
                    <a:pt x="2842" y="20939"/>
                  </a:cubicBezTo>
                  <a:cubicBezTo>
                    <a:pt x="3004" y="21045"/>
                    <a:pt x="3167" y="21139"/>
                    <a:pt x="3332" y="21220"/>
                  </a:cubicBezTo>
                  <a:cubicBezTo>
                    <a:pt x="3353" y="21232"/>
                    <a:pt x="3374" y="21238"/>
                    <a:pt x="3394" y="21245"/>
                  </a:cubicBezTo>
                  <a:cubicBezTo>
                    <a:pt x="3565" y="21326"/>
                    <a:pt x="3736" y="21394"/>
                    <a:pt x="3909" y="21444"/>
                  </a:cubicBezTo>
                  <a:cubicBezTo>
                    <a:pt x="3913" y="21444"/>
                    <a:pt x="3915" y="21444"/>
                    <a:pt x="3919" y="21450"/>
                  </a:cubicBezTo>
                  <a:cubicBezTo>
                    <a:pt x="4093" y="21500"/>
                    <a:pt x="4266" y="21538"/>
                    <a:pt x="4441" y="21563"/>
                  </a:cubicBezTo>
                  <a:cubicBezTo>
                    <a:pt x="4457" y="21563"/>
                    <a:pt x="4471" y="21569"/>
                    <a:pt x="4487" y="21575"/>
                  </a:cubicBezTo>
                  <a:cubicBezTo>
                    <a:pt x="4497" y="21575"/>
                    <a:pt x="4508" y="21575"/>
                    <a:pt x="4519" y="21575"/>
                  </a:cubicBezTo>
                  <a:cubicBezTo>
                    <a:pt x="4639" y="21588"/>
                    <a:pt x="4761" y="21600"/>
                    <a:pt x="4881" y="21600"/>
                  </a:cubicBezTo>
                  <a:lnTo>
                    <a:pt x="16959" y="21600"/>
                  </a:lnTo>
                  <a:cubicBezTo>
                    <a:pt x="17139" y="21600"/>
                    <a:pt x="17319" y="21581"/>
                    <a:pt x="17498" y="21550"/>
                  </a:cubicBezTo>
                  <a:cubicBezTo>
                    <a:pt x="17543" y="21544"/>
                    <a:pt x="17587" y="21538"/>
                    <a:pt x="17630" y="21525"/>
                  </a:cubicBezTo>
                  <a:cubicBezTo>
                    <a:pt x="17808" y="21488"/>
                    <a:pt x="17985" y="21444"/>
                    <a:pt x="18162" y="21376"/>
                  </a:cubicBezTo>
                  <a:cubicBezTo>
                    <a:pt x="18170" y="21376"/>
                    <a:pt x="18177" y="21369"/>
                    <a:pt x="18185" y="21363"/>
                  </a:cubicBezTo>
                  <a:cubicBezTo>
                    <a:pt x="18307" y="21320"/>
                    <a:pt x="18429" y="21263"/>
                    <a:pt x="18550" y="21201"/>
                  </a:cubicBezTo>
                  <a:cubicBezTo>
                    <a:pt x="18592" y="21182"/>
                    <a:pt x="18632" y="21151"/>
                    <a:pt x="18673" y="21132"/>
                  </a:cubicBezTo>
                  <a:cubicBezTo>
                    <a:pt x="18738" y="21095"/>
                    <a:pt x="18803" y="21058"/>
                    <a:pt x="18869" y="21020"/>
                  </a:cubicBezTo>
                  <a:cubicBezTo>
                    <a:pt x="18989" y="20945"/>
                    <a:pt x="19110" y="20864"/>
                    <a:pt x="19229" y="20783"/>
                  </a:cubicBezTo>
                  <a:cubicBezTo>
                    <a:pt x="19291" y="20740"/>
                    <a:pt x="19354" y="20696"/>
                    <a:pt x="19417" y="20646"/>
                  </a:cubicBezTo>
                  <a:cubicBezTo>
                    <a:pt x="19552" y="20540"/>
                    <a:pt x="19687" y="20422"/>
                    <a:pt x="19821" y="20297"/>
                  </a:cubicBezTo>
                  <a:cubicBezTo>
                    <a:pt x="19864" y="20260"/>
                    <a:pt x="19907" y="20222"/>
                    <a:pt x="19950" y="20179"/>
                  </a:cubicBezTo>
                  <a:cubicBezTo>
                    <a:pt x="20116" y="20017"/>
                    <a:pt x="20281" y="19848"/>
                    <a:pt x="20445" y="19661"/>
                  </a:cubicBezTo>
                  <a:cubicBezTo>
                    <a:pt x="20453" y="19649"/>
                    <a:pt x="20462" y="19643"/>
                    <a:pt x="20470" y="19630"/>
                  </a:cubicBezTo>
                  <a:cubicBezTo>
                    <a:pt x="20598" y="19480"/>
                    <a:pt x="20724" y="19318"/>
                    <a:pt x="20852" y="19150"/>
                  </a:cubicBezTo>
                  <a:cubicBezTo>
                    <a:pt x="20912" y="19075"/>
                    <a:pt x="20976" y="19007"/>
                    <a:pt x="21039" y="18919"/>
                  </a:cubicBezTo>
                  <a:close/>
                </a:path>
              </a:pathLst>
            </a:custGeom>
            <a:solidFill>
              <a:schemeClr val="tx1">
                <a:alpha val="3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Shape">
              <a:extLst>
                <a:ext uri="{FF2B5EF4-FFF2-40B4-BE49-F238E27FC236}">
                  <a16:creationId xmlns:a16="http://schemas.microsoft.com/office/drawing/2014/main" id="{5E9419FD-09F8-4D8B-A773-3BB30B0EC041}"/>
                </a:ext>
              </a:extLst>
            </p:cNvPr>
            <p:cNvSpPr/>
            <p:nvPr/>
          </p:nvSpPr>
          <p:spPr>
            <a:xfrm>
              <a:off x="7128261" y="4239829"/>
              <a:ext cx="1412749" cy="1438656"/>
            </a:xfrm>
            <a:custGeom>
              <a:avLst/>
              <a:gdLst/>
              <a:ahLst/>
              <a:cxnLst>
                <a:cxn ang="0">
                  <a:pos x="wd2" y="hd2"/>
                </a:cxn>
                <a:cxn ang="5400000">
                  <a:pos x="wd2" y="hd2"/>
                </a:cxn>
                <a:cxn ang="10800000">
                  <a:pos x="wd2" y="hd2"/>
                </a:cxn>
                <a:cxn ang="16200000">
                  <a:pos x="wd2" y="hd2"/>
                </a:cxn>
              </a:cxnLst>
              <a:rect l="0" t="0" r="r" b="b"/>
              <a:pathLst>
                <a:path w="21600" h="21600" extrusionOk="0">
                  <a:moveTo>
                    <a:pt x="21216" y="6010"/>
                  </a:moveTo>
                  <a:cubicBezTo>
                    <a:pt x="21245" y="5968"/>
                    <a:pt x="21274" y="5924"/>
                    <a:pt x="21301" y="5881"/>
                  </a:cubicBezTo>
                  <a:cubicBezTo>
                    <a:pt x="21404" y="5724"/>
                    <a:pt x="21505" y="5566"/>
                    <a:pt x="21600" y="5406"/>
                  </a:cubicBezTo>
                  <a:lnTo>
                    <a:pt x="21600" y="0"/>
                  </a:lnTo>
                  <a:cubicBezTo>
                    <a:pt x="21505" y="160"/>
                    <a:pt x="21404" y="318"/>
                    <a:pt x="21301" y="475"/>
                  </a:cubicBezTo>
                  <a:cubicBezTo>
                    <a:pt x="21272" y="519"/>
                    <a:pt x="21245" y="561"/>
                    <a:pt x="21216" y="603"/>
                  </a:cubicBezTo>
                  <a:cubicBezTo>
                    <a:pt x="21128" y="732"/>
                    <a:pt x="21037" y="860"/>
                    <a:pt x="20944" y="988"/>
                  </a:cubicBezTo>
                  <a:cubicBezTo>
                    <a:pt x="20922" y="1016"/>
                    <a:pt x="20901" y="1047"/>
                    <a:pt x="20880" y="1075"/>
                  </a:cubicBezTo>
                  <a:cubicBezTo>
                    <a:pt x="20769" y="1222"/>
                    <a:pt x="20654" y="1369"/>
                    <a:pt x="20536" y="1512"/>
                  </a:cubicBezTo>
                  <a:cubicBezTo>
                    <a:pt x="20452" y="1615"/>
                    <a:pt x="20363" y="1716"/>
                    <a:pt x="20276" y="1817"/>
                  </a:cubicBezTo>
                  <a:cubicBezTo>
                    <a:pt x="20216" y="1886"/>
                    <a:pt x="20157" y="1956"/>
                    <a:pt x="20093" y="2025"/>
                  </a:cubicBezTo>
                  <a:cubicBezTo>
                    <a:pt x="19994" y="2134"/>
                    <a:pt x="19891" y="2239"/>
                    <a:pt x="19788" y="2345"/>
                  </a:cubicBezTo>
                  <a:cubicBezTo>
                    <a:pt x="19730" y="2404"/>
                    <a:pt x="19676" y="2465"/>
                    <a:pt x="19618" y="2523"/>
                  </a:cubicBezTo>
                  <a:cubicBezTo>
                    <a:pt x="19482" y="2658"/>
                    <a:pt x="19342" y="2790"/>
                    <a:pt x="19198" y="2921"/>
                  </a:cubicBezTo>
                  <a:cubicBezTo>
                    <a:pt x="19167" y="2950"/>
                    <a:pt x="19140" y="2978"/>
                    <a:pt x="19109" y="3007"/>
                  </a:cubicBezTo>
                  <a:cubicBezTo>
                    <a:pt x="18934" y="3165"/>
                    <a:pt x="18753" y="3322"/>
                    <a:pt x="18567" y="3474"/>
                  </a:cubicBezTo>
                  <a:cubicBezTo>
                    <a:pt x="18390" y="3619"/>
                    <a:pt x="18210" y="3762"/>
                    <a:pt x="18023" y="3903"/>
                  </a:cubicBezTo>
                  <a:lnTo>
                    <a:pt x="5318" y="13462"/>
                  </a:lnTo>
                  <a:cubicBezTo>
                    <a:pt x="5142" y="13595"/>
                    <a:pt x="4961" y="13723"/>
                    <a:pt x="4779" y="13849"/>
                  </a:cubicBezTo>
                  <a:cubicBezTo>
                    <a:pt x="4722" y="13887"/>
                    <a:pt x="4666" y="13925"/>
                    <a:pt x="4610" y="13963"/>
                  </a:cubicBezTo>
                  <a:cubicBezTo>
                    <a:pt x="4478" y="14053"/>
                    <a:pt x="4346" y="14139"/>
                    <a:pt x="4210" y="14225"/>
                  </a:cubicBezTo>
                  <a:cubicBezTo>
                    <a:pt x="4148" y="14265"/>
                    <a:pt x="4085" y="14303"/>
                    <a:pt x="4021" y="14343"/>
                  </a:cubicBezTo>
                  <a:cubicBezTo>
                    <a:pt x="3874" y="14432"/>
                    <a:pt x="3726" y="14522"/>
                    <a:pt x="3575" y="14608"/>
                  </a:cubicBezTo>
                  <a:cubicBezTo>
                    <a:pt x="3528" y="14635"/>
                    <a:pt x="3483" y="14661"/>
                    <a:pt x="3437" y="14688"/>
                  </a:cubicBezTo>
                  <a:cubicBezTo>
                    <a:pt x="3241" y="14799"/>
                    <a:pt x="3043" y="14905"/>
                    <a:pt x="2841" y="15008"/>
                  </a:cubicBezTo>
                  <a:cubicBezTo>
                    <a:pt x="2794" y="15033"/>
                    <a:pt x="2746" y="15056"/>
                    <a:pt x="2697" y="15081"/>
                  </a:cubicBezTo>
                  <a:cubicBezTo>
                    <a:pt x="2540" y="15159"/>
                    <a:pt x="2383" y="15237"/>
                    <a:pt x="2223" y="15311"/>
                  </a:cubicBezTo>
                  <a:cubicBezTo>
                    <a:pt x="2155" y="15344"/>
                    <a:pt x="2085" y="15374"/>
                    <a:pt x="2017" y="15407"/>
                  </a:cubicBezTo>
                  <a:cubicBezTo>
                    <a:pt x="1868" y="15474"/>
                    <a:pt x="1718" y="15540"/>
                    <a:pt x="1567" y="15605"/>
                  </a:cubicBezTo>
                  <a:cubicBezTo>
                    <a:pt x="1503" y="15632"/>
                    <a:pt x="1437" y="15660"/>
                    <a:pt x="1373" y="15687"/>
                  </a:cubicBezTo>
                  <a:cubicBezTo>
                    <a:pt x="1221" y="15750"/>
                    <a:pt x="1066" y="15809"/>
                    <a:pt x="913" y="15868"/>
                  </a:cubicBezTo>
                  <a:cubicBezTo>
                    <a:pt x="839" y="15897"/>
                    <a:pt x="765" y="15927"/>
                    <a:pt x="689" y="15954"/>
                  </a:cubicBezTo>
                  <a:cubicBezTo>
                    <a:pt x="464" y="16038"/>
                    <a:pt x="235" y="16118"/>
                    <a:pt x="4" y="16192"/>
                  </a:cubicBezTo>
                  <a:cubicBezTo>
                    <a:pt x="2" y="16192"/>
                    <a:pt x="2" y="16192"/>
                    <a:pt x="0" y="16194"/>
                  </a:cubicBezTo>
                  <a:lnTo>
                    <a:pt x="0" y="16194"/>
                  </a:lnTo>
                  <a:lnTo>
                    <a:pt x="0" y="21600"/>
                  </a:lnTo>
                  <a:cubicBezTo>
                    <a:pt x="231" y="21524"/>
                    <a:pt x="462" y="21444"/>
                    <a:pt x="689" y="21360"/>
                  </a:cubicBezTo>
                  <a:cubicBezTo>
                    <a:pt x="763" y="21333"/>
                    <a:pt x="837" y="21303"/>
                    <a:pt x="911" y="21274"/>
                  </a:cubicBezTo>
                  <a:cubicBezTo>
                    <a:pt x="1033" y="21226"/>
                    <a:pt x="1157" y="21181"/>
                    <a:pt x="1280" y="21131"/>
                  </a:cubicBezTo>
                  <a:cubicBezTo>
                    <a:pt x="1311" y="21118"/>
                    <a:pt x="1340" y="21104"/>
                    <a:pt x="1371" y="21093"/>
                  </a:cubicBezTo>
                  <a:cubicBezTo>
                    <a:pt x="1437" y="21066"/>
                    <a:pt x="1501" y="21038"/>
                    <a:pt x="1567" y="21011"/>
                  </a:cubicBezTo>
                  <a:cubicBezTo>
                    <a:pt x="1718" y="20946"/>
                    <a:pt x="1868" y="20881"/>
                    <a:pt x="2016" y="20814"/>
                  </a:cubicBezTo>
                  <a:cubicBezTo>
                    <a:pt x="2084" y="20784"/>
                    <a:pt x="2153" y="20751"/>
                    <a:pt x="2221" y="20719"/>
                  </a:cubicBezTo>
                  <a:cubicBezTo>
                    <a:pt x="2381" y="20645"/>
                    <a:pt x="2538" y="20567"/>
                    <a:pt x="2695" y="20488"/>
                  </a:cubicBezTo>
                  <a:cubicBezTo>
                    <a:pt x="2744" y="20464"/>
                    <a:pt x="2792" y="20441"/>
                    <a:pt x="2839" y="20416"/>
                  </a:cubicBezTo>
                  <a:cubicBezTo>
                    <a:pt x="3039" y="20313"/>
                    <a:pt x="3239" y="20206"/>
                    <a:pt x="3433" y="20096"/>
                  </a:cubicBezTo>
                  <a:cubicBezTo>
                    <a:pt x="3480" y="20069"/>
                    <a:pt x="3524" y="20042"/>
                    <a:pt x="3571" y="20015"/>
                  </a:cubicBezTo>
                  <a:cubicBezTo>
                    <a:pt x="3720" y="19930"/>
                    <a:pt x="3870" y="19842"/>
                    <a:pt x="4016" y="19750"/>
                  </a:cubicBezTo>
                  <a:cubicBezTo>
                    <a:pt x="4080" y="19712"/>
                    <a:pt x="4142" y="19672"/>
                    <a:pt x="4204" y="19632"/>
                  </a:cubicBezTo>
                  <a:cubicBezTo>
                    <a:pt x="4338" y="19546"/>
                    <a:pt x="4472" y="19461"/>
                    <a:pt x="4604" y="19371"/>
                  </a:cubicBezTo>
                  <a:cubicBezTo>
                    <a:pt x="4660" y="19333"/>
                    <a:pt x="4717" y="19295"/>
                    <a:pt x="4773" y="19257"/>
                  </a:cubicBezTo>
                  <a:cubicBezTo>
                    <a:pt x="4955" y="19131"/>
                    <a:pt x="5136" y="19001"/>
                    <a:pt x="5313" y="18869"/>
                  </a:cubicBezTo>
                  <a:lnTo>
                    <a:pt x="18018" y="9311"/>
                  </a:lnTo>
                  <a:cubicBezTo>
                    <a:pt x="18200" y="9174"/>
                    <a:pt x="18379" y="9034"/>
                    <a:pt x="18552" y="8891"/>
                  </a:cubicBezTo>
                  <a:cubicBezTo>
                    <a:pt x="18555" y="8887"/>
                    <a:pt x="18559" y="8886"/>
                    <a:pt x="18563" y="8882"/>
                  </a:cubicBezTo>
                  <a:cubicBezTo>
                    <a:pt x="18750" y="8729"/>
                    <a:pt x="18930" y="8573"/>
                    <a:pt x="19105" y="8415"/>
                  </a:cubicBezTo>
                  <a:cubicBezTo>
                    <a:pt x="19136" y="8386"/>
                    <a:pt x="19163" y="8357"/>
                    <a:pt x="19194" y="8329"/>
                  </a:cubicBezTo>
                  <a:cubicBezTo>
                    <a:pt x="19338" y="8197"/>
                    <a:pt x="19478" y="8066"/>
                    <a:pt x="19614" y="7930"/>
                  </a:cubicBezTo>
                  <a:cubicBezTo>
                    <a:pt x="19672" y="7871"/>
                    <a:pt x="19726" y="7812"/>
                    <a:pt x="19785" y="7753"/>
                  </a:cubicBezTo>
                  <a:cubicBezTo>
                    <a:pt x="19887" y="7646"/>
                    <a:pt x="19990" y="7541"/>
                    <a:pt x="20089" y="7433"/>
                  </a:cubicBezTo>
                  <a:cubicBezTo>
                    <a:pt x="20152" y="7364"/>
                    <a:pt x="20210" y="7293"/>
                    <a:pt x="20272" y="7223"/>
                  </a:cubicBezTo>
                  <a:cubicBezTo>
                    <a:pt x="20359" y="7122"/>
                    <a:pt x="20449" y="7021"/>
                    <a:pt x="20532" y="6920"/>
                  </a:cubicBezTo>
                  <a:cubicBezTo>
                    <a:pt x="20544" y="6904"/>
                    <a:pt x="20559" y="6889"/>
                    <a:pt x="20571" y="6874"/>
                  </a:cubicBezTo>
                  <a:cubicBezTo>
                    <a:pt x="20676" y="6744"/>
                    <a:pt x="20777" y="6615"/>
                    <a:pt x="20876" y="6481"/>
                  </a:cubicBezTo>
                  <a:cubicBezTo>
                    <a:pt x="20897" y="6453"/>
                    <a:pt x="20918" y="6422"/>
                    <a:pt x="20940" y="6393"/>
                  </a:cubicBezTo>
                  <a:cubicBezTo>
                    <a:pt x="21037" y="6268"/>
                    <a:pt x="21128" y="6140"/>
                    <a:pt x="21216" y="6010"/>
                  </a:cubicBezTo>
                  <a:close/>
                </a:path>
              </a:pathLst>
            </a:custGeom>
            <a:solidFill>
              <a:schemeClr val="tx1">
                <a:alpha val="3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86" name="Group 85">
            <a:extLst>
              <a:ext uri="{FF2B5EF4-FFF2-40B4-BE49-F238E27FC236}">
                <a16:creationId xmlns:a16="http://schemas.microsoft.com/office/drawing/2014/main" id="{B300C20A-D3B6-4AB1-AF89-A6B0402FEA11}"/>
              </a:ext>
            </a:extLst>
          </p:cNvPr>
          <p:cNvGrpSpPr/>
          <p:nvPr/>
        </p:nvGrpSpPr>
        <p:grpSpPr>
          <a:xfrm>
            <a:off x="6430923" y="900495"/>
            <a:ext cx="2820683" cy="1036617"/>
            <a:chOff x="8921977" y="4098786"/>
            <a:chExt cx="3867842" cy="1636460"/>
          </a:xfrm>
        </p:grpSpPr>
        <p:sp>
          <p:nvSpPr>
            <p:cNvPr id="87" name="TextBox 86">
              <a:extLst>
                <a:ext uri="{FF2B5EF4-FFF2-40B4-BE49-F238E27FC236}">
                  <a16:creationId xmlns:a16="http://schemas.microsoft.com/office/drawing/2014/main" id="{2A773E0C-68BF-42DD-A671-5933F1C0BFC3}"/>
                </a:ext>
              </a:extLst>
            </p:cNvPr>
            <p:cNvSpPr txBox="1"/>
            <p:nvPr/>
          </p:nvSpPr>
          <p:spPr>
            <a:xfrm>
              <a:off x="8921977" y="4098786"/>
              <a:ext cx="2937668" cy="461665"/>
            </a:xfrm>
            <a:prstGeom prst="rect">
              <a:avLst/>
            </a:prstGeom>
            <a:noFill/>
          </p:spPr>
          <p:txBody>
            <a:bodyPr wrap="square" lIns="0" r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prstClr val="white"/>
                  </a:solidFill>
                  <a:effectLst/>
                  <a:uLnTx/>
                  <a:uFillTx/>
                  <a:latin typeface="Calibri" panose="020F0502020204030204"/>
                  <a:ea typeface="+mn-ea"/>
                  <a:cs typeface="+mn-cs"/>
                </a:rPr>
                <a:t>SCHOOLS</a:t>
              </a:r>
            </a:p>
          </p:txBody>
        </p:sp>
        <p:sp>
          <p:nvSpPr>
            <p:cNvPr id="88" name="TextBox 87">
              <a:extLst>
                <a:ext uri="{FF2B5EF4-FFF2-40B4-BE49-F238E27FC236}">
                  <a16:creationId xmlns:a16="http://schemas.microsoft.com/office/drawing/2014/main" id="{57A3ECBE-0222-41D0-88B2-481958FB072D}"/>
                </a:ext>
              </a:extLst>
            </p:cNvPr>
            <p:cNvSpPr txBox="1"/>
            <p:nvPr/>
          </p:nvSpPr>
          <p:spPr>
            <a:xfrm>
              <a:off x="8921977" y="4532541"/>
              <a:ext cx="3867842" cy="1202705"/>
            </a:xfrm>
            <a:prstGeom prst="rect">
              <a:avLst/>
            </a:prstGeom>
            <a:noFill/>
          </p:spPr>
          <p:txBody>
            <a:bodyPr wrap="square" lIns="0" r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Total Schools:  49,103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Functional Schools: 36,656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Non Funnctional : 12,445</a:t>
              </a:r>
            </a:p>
          </p:txBody>
        </p:sp>
      </p:grpSp>
      <p:sp>
        <p:nvSpPr>
          <p:cNvPr id="105" name="TextBox 104">
            <a:extLst>
              <a:ext uri="{FF2B5EF4-FFF2-40B4-BE49-F238E27FC236}">
                <a16:creationId xmlns:a16="http://schemas.microsoft.com/office/drawing/2014/main" id="{F549DAB0-7A6D-43F1-8E9E-AFE90312420F}"/>
              </a:ext>
            </a:extLst>
          </p:cNvPr>
          <p:cNvSpPr txBox="1"/>
          <p:nvPr/>
        </p:nvSpPr>
        <p:spPr>
          <a:xfrm>
            <a:off x="6096000" y="5009218"/>
            <a:ext cx="2853853" cy="520498"/>
          </a:xfrm>
          <a:prstGeom prst="rect">
            <a:avLst/>
          </a:prstGeom>
          <a:noFill/>
        </p:spPr>
        <p:txBody>
          <a:bodyPr wrap="square" lIns="0" r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prstClr val="white"/>
                </a:solidFill>
                <a:effectLst/>
                <a:uLnTx/>
                <a:uFillTx/>
                <a:latin typeface="Calibri" panose="020F0502020204030204"/>
                <a:ea typeface="+mn-ea"/>
                <a:cs typeface="+mn-cs"/>
              </a:rPr>
              <a:t>SCHOOL CAPACITY </a:t>
            </a:r>
          </a:p>
        </p:txBody>
      </p:sp>
      <p:grpSp>
        <p:nvGrpSpPr>
          <p:cNvPr id="108" name="Group 107">
            <a:extLst>
              <a:ext uri="{FF2B5EF4-FFF2-40B4-BE49-F238E27FC236}">
                <a16:creationId xmlns:a16="http://schemas.microsoft.com/office/drawing/2014/main" id="{7CFA73ED-831F-457A-9FDA-D96ADBD13003}"/>
              </a:ext>
            </a:extLst>
          </p:cNvPr>
          <p:cNvGrpSpPr/>
          <p:nvPr/>
        </p:nvGrpSpPr>
        <p:grpSpPr>
          <a:xfrm>
            <a:off x="1970649" y="3846247"/>
            <a:ext cx="2179919" cy="1036017"/>
            <a:chOff x="9133547" y="4234177"/>
            <a:chExt cx="2408983" cy="1381356"/>
          </a:xfrm>
        </p:grpSpPr>
        <p:sp>
          <p:nvSpPr>
            <p:cNvPr id="118" name="TextBox 117">
              <a:extLst>
                <a:ext uri="{FF2B5EF4-FFF2-40B4-BE49-F238E27FC236}">
                  <a16:creationId xmlns:a16="http://schemas.microsoft.com/office/drawing/2014/main" id="{50FC4386-2FD3-4905-9BC9-20144152C7A7}"/>
                </a:ext>
              </a:extLst>
            </p:cNvPr>
            <p:cNvSpPr txBox="1"/>
            <p:nvPr/>
          </p:nvSpPr>
          <p:spPr>
            <a:xfrm>
              <a:off x="9133547" y="4234177"/>
              <a:ext cx="1688306" cy="461665"/>
            </a:xfrm>
            <a:prstGeom prst="rect">
              <a:avLst/>
            </a:prstGeom>
            <a:noFill/>
          </p:spPr>
          <p:txBody>
            <a:bodyPr wrap="square" lIns="0" rIns="0" rtlCol="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prstClr val="white"/>
                  </a:solidFill>
                  <a:effectLst/>
                  <a:uLnTx/>
                  <a:uFillTx/>
                  <a:latin typeface="Calibri" panose="020F0502020204030204"/>
                  <a:ea typeface="+mn-ea"/>
                  <a:cs typeface="+mn-cs"/>
                </a:rPr>
                <a:t>GENDER</a:t>
              </a:r>
            </a:p>
          </p:txBody>
        </p:sp>
        <p:sp>
          <p:nvSpPr>
            <p:cNvPr id="119" name="TextBox 118">
              <a:extLst>
                <a:ext uri="{FF2B5EF4-FFF2-40B4-BE49-F238E27FC236}">
                  <a16:creationId xmlns:a16="http://schemas.microsoft.com/office/drawing/2014/main" id="{A29B73A4-67D9-4A27-83A8-2C4573B00675}"/>
                </a:ext>
              </a:extLst>
            </p:cNvPr>
            <p:cNvSpPr txBox="1"/>
            <p:nvPr/>
          </p:nvSpPr>
          <p:spPr>
            <a:xfrm>
              <a:off x="9367460" y="4570112"/>
              <a:ext cx="2175070" cy="1045421"/>
            </a:xfrm>
            <a:prstGeom prst="rect">
              <a:avLst/>
            </a:prstGeom>
            <a:noFill/>
          </p:spPr>
          <p:txBody>
            <a:bodyPr wrap="square" lIns="0" r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36,656 Functional Schools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17.4% Boys Schools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12.3%  Girls Schools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70% Mixed Schools</a:t>
              </a:r>
            </a:p>
          </p:txBody>
        </p:sp>
      </p:grpSp>
      <p:grpSp>
        <p:nvGrpSpPr>
          <p:cNvPr id="109" name="Group 108">
            <a:extLst>
              <a:ext uri="{FF2B5EF4-FFF2-40B4-BE49-F238E27FC236}">
                <a16:creationId xmlns:a16="http://schemas.microsoft.com/office/drawing/2014/main" id="{EEF11143-B3F1-47BA-8B3C-85C8B463581A}"/>
              </a:ext>
            </a:extLst>
          </p:cNvPr>
          <p:cNvGrpSpPr/>
          <p:nvPr/>
        </p:nvGrpSpPr>
        <p:grpSpPr>
          <a:xfrm>
            <a:off x="7609923" y="3541926"/>
            <a:ext cx="2213482" cy="1119714"/>
            <a:chOff x="17691844" y="4642683"/>
            <a:chExt cx="3333357" cy="2287702"/>
          </a:xfrm>
        </p:grpSpPr>
        <p:sp>
          <p:nvSpPr>
            <p:cNvPr id="116" name="TextBox 115">
              <a:extLst>
                <a:ext uri="{FF2B5EF4-FFF2-40B4-BE49-F238E27FC236}">
                  <a16:creationId xmlns:a16="http://schemas.microsoft.com/office/drawing/2014/main" id="{8D8FD2EC-7FAA-4645-9A8E-425A2853156F}"/>
                </a:ext>
              </a:extLst>
            </p:cNvPr>
            <p:cNvSpPr txBox="1"/>
            <p:nvPr/>
          </p:nvSpPr>
          <p:spPr>
            <a:xfrm>
              <a:off x="17691844" y="4642683"/>
              <a:ext cx="2549623" cy="1037190"/>
            </a:xfrm>
            <a:prstGeom prst="rect">
              <a:avLst/>
            </a:prstGeom>
            <a:noFill/>
          </p:spPr>
          <p:txBody>
            <a:bodyPr wrap="square" lIns="0" rIns="0" rtlCol="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prstClr val="white"/>
                  </a:solidFill>
                  <a:effectLst/>
                  <a:uLnTx/>
                  <a:uFillTx/>
                  <a:latin typeface="Calibri" panose="020F0502020204030204"/>
                  <a:ea typeface="+mn-ea"/>
                  <a:cs typeface="+mn-cs"/>
                </a:rPr>
                <a:t>TEACHERS</a:t>
              </a:r>
            </a:p>
          </p:txBody>
        </p:sp>
        <p:sp>
          <p:nvSpPr>
            <p:cNvPr id="117" name="TextBox 116">
              <a:extLst>
                <a:ext uri="{FF2B5EF4-FFF2-40B4-BE49-F238E27FC236}">
                  <a16:creationId xmlns:a16="http://schemas.microsoft.com/office/drawing/2014/main" id="{EA1F57AC-DD89-4EDB-BB08-B84E6B737652}"/>
                </a:ext>
              </a:extLst>
            </p:cNvPr>
            <p:cNvSpPr txBox="1"/>
            <p:nvPr/>
          </p:nvSpPr>
          <p:spPr>
            <a:xfrm>
              <a:off x="18117628" y="5776627"/>
              <a:ext cx="2907573" cy="1153758"/>
            </a:xfrm>
            <a:prstGeom prst="rect">
              <a:avLst/>
            </a:prstGeom>
            <a:noFill/>
          </p:spPr>
          <p:txBody>
            <a:bodyPr wrap="square" lIns="0" r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133,070 Teachers</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26.1% Female Teachers</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73.4% Male Teachers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endParaRPr>
            </a:p>
          </p:txBody>
        </p:sp>
      </p:grpSp>
      <p:grpSp>
        <p:nvGrpSpPr>
          <p:cNvPr id="110" name="Group 109">
            <a:extLst>
              <a:ext uri="{FF2B5EF4-FFF2-40B4-BE49-F238E27FC236}">
                <a16:creationId xmlns:a16="http://schemas.microsoft.com/office/drawing/2014/main" id="{CAF26390-8461-4415-9775-1D480AE432F3}"/>
              </a:ext>
            </a:extLst>
          </p:cNvPr>
          <p:cNvGrpSpPr/>
          <p:nvPr/>
        </p:nvGrpSpPr>
        <p:grpSpPr>
          <a:xfrm>
            <a:off x="2426414" y="871422"/>
            <a:ext cx="3037233" cy="1452454"/>
            <a:chOff x="8301015" y="3623044"/>
            <a:chExt cx="5304815" cy="1936608"/>
          </a:xfrm>
        </p:grpSpPr>
        <p:sp>
          <p:nvSpPr>
            <p:cNvPr id="114" name="TextBox 113">
              <a:extLst>
                <a:ext uri="{FF2B5EF4-FFF2-40B4-BE49-F238E27FC236}">
                  <a16:creationId xmlns:a16="http://schemas.microsoft.com/office/drawing/2014/main" id="{CB79EFCC-BABF-40B5-9C7D-9D30CC052E5B}"/>
                </a:ext>
              </a:extLst>
            </p:cNvPr>
            <p:cNvSpPr txBox="1"/>
            <p:nvPr/>
          </p:nvSpPr>
          <p:spPr>
            <a:xfrm>
              <a:off x="8301015" y="3623044"/>
              <a:ext cx="5304815" cy="518077"/>
            </a:xfrm>
            <a:prstGeom prst="rect">
              <a:avLst/>
            </a:prstGeom>
            <a:noFill/>
          </p:spPr>
          <p:txBody>
            <a:bodyPr wrap="square" lIns="0" rIns="0" rtlCol="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prstClr val="white"/>
                  </a:solidFill>
                  <a:effectLst/>
                  <a:uLnTx/>
                  <a:uFillTx/>
                  <a:latin typeface="Calibri" panose="020F0502020204030204"/>
                  <a:ea typeface="+mn-ea"/>
                  <a:cs typeface="+mn-cs"/>
                </a:rPr>
                <a:t>SINGLE TEACHER SCHOOLS</a:t>
              </a:r>
            </a:p>
          </p:txBody>
        </p:sp>
        <p:sp>
          <p:nvSpPr>
            <p:cNvPr id="115" name="TextBox 114">
              <a:extLst>
                <a:ext uri="{FF2B5EF4-FFF2-40B4-BE49-F238E27FC236}">
                  <a16:creationId xmlns:a16="http://schemas.microsoft.com/office/drawing/2014/main" id="{1FC804D8-0C58-4558-A2D8-C756E76FE624}"/>
                </a:ext>
              </a:extLst>
            </p:cNvPr>
            <p:cNvSpPr txBox="1"/>
            <p:nvPr/>
          </p:nvSpPr>
          <p:spPr>
            <a:xfrm>
              <a:off x="8350540" y="4194166"/>
              <a:ext cx="3878827" cy="1365486"/>
            </a:xfrm>
            <a:prstGeom prst="rect">
              <a:avLst/>
            </a:prstGeom>
            <a:noFill/>
          </p:spPr>
          <p:txBody>
            <a:bodyPr wrap="square" lIns="0" r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17000+ (40%) One Teacher Schools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Enrollment: 870,000 Students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31.2% One room &amp; One Teacher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2% meet minimum quality criteria. (Rooms, Teachers, STR, Basic facilities)</a:t>
              </a:r>
            </a:p>
          </p:txBody>
        </p:sp>
      </p:grpSp>
      <p:grpSp>
        <p:nvGrpSpPr>
          <p:cNvPr id="111" name="Group 110">
            <a:extLst>
              <a:ext uri="{FF2B5EF4-FFF2-40B4-BE49-F238E27FC236}">
                <a16:creationId xmlns:a16="http://schemas.microsoft.com/office/drawing/2014/main" id="{3CBAF7C1-ACD8-43CC-AFE0-270A5AB98376}"/>
              </a:ext>
            </a:extLst>
          </p:cNvPr>
          <p:cNvGrpSpPr/>
          <p:nvPr/>
        </p:nvGrpSpPr>
        <p:grpSpPr>
          <a:xfrm>
            <a:off x="2254971" y="4700663"/>
            <a:ext cx="2777950" cy="1062505"/>
            <a:chOff x="7053643" y="3403788"/>
            <a:chExt cx="3963125" cy="1037474"/>
          </a:xfrm>
        </p:grpSpPr>
        <p:sp>
          <p:nvSpPr>
            <p:cNvPr id="112" name="TextBox 111">
              <a:extLst>
                <a:ext uri="{FF2B5EF4-FFF2-40B4-BE49-F238E27FC236}">
                  <a16:creationId xmlns:a16="http://schemas.microsoft.com/office/drawing/2014/main" id="{E59512F1-B1A2-413D-A681-6F5AE8DA424D}"/>
                </a:ext>
              </a:extLst>
            </p:cNvPr>
            <p:cNvSpPr txBox="1"/>
            <p:nvPr/>
          </p:nvSpPr>
          <p:spPr>
            <a:xfrm>
              <a:off x="7053643" y="3403788"/>
              <a:ext cx="2943912" cy="461665"/>
            </a:xfrm>
            <a:prstGeom prst="rect">
              <a:avLst/>
            </a:prstGeom>
            <a:noFill/>
          </p:spPr>
          <p:txBody>
            <a:bodyPr wrap="square" lIns="0" rIns="0" rtlCol="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prstClr val="white"/>
                  </a:solidFill>
                  <a:effectLst/>
                  <a:uLnTx/>
                  <a:uFillTx/>
                  <a:latin typeface="Calibri" panose="020F0502020204030204"/>
                  <a:ea typeface="+mn-ea"/>
                  <a:cs typeface="+mn-cs"/>
                </a:rPr>
                <a:t>SCHOOL FACILITIES</a:t>
              </a:r>
            </a:p>
          </p:txBody>
        </p:sp>
        <p:sp>
          <p:nvSpPr>
            <p:cNvPr id="113" name="TextBox 112">
              <a:extLst>
                <a:ext uri="{FF2B5EF4-FFF2-40B4-BE49-F238E27FC236}">
                  <a16:creationId xmlns:a16="http://schemas.microsoft.com/office/drawing/2014/main" id="{D4E9002A-C2EB-4694-AA03-C8EE9BA46788}"/>
                </a:ext>
              </a:extLst>
            </p:cNvPr>
            <p:cNvSpPr txBox="1"/>
            <p:nvPr/>
          </p:nvSpPr>
          <p:spPr>
            <a:xfrm>
              <a:off x="7464466" y="3794931"/>
              <a:ext cx="3552302" cy="646331"/>
            </a:xfrm>
            <a:prstGeom prst="rect">
              <a:avLst/>
            </a:prstGeom>
            <a:noFill/>
          </p:spPr>
          <p:txBody>
            <a:bodyPr wrap="square" lIns="0" r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white">
                      <a:lumMod val="75000"/>
                    </a:prstClr>
                  </a:solidFill>
                  <a:effectLst/>
                  <a:uLnTx/>
                  <a:uFillTx/>
                  <a:latin typeface="Calibri" panose="020F0502020204030204"/>
                  <a:ea typeface="+mn-ea"/>
                  <a:cs typeface="+mn-cs"/>
                </a:rPr>
                <a:t>WITH BUILDING:  33,315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SHELTERLESS: 3,331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DENGEROUS: 6,441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DRINGKING WATER:  21,304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BOUNDARY WALL: 23,447</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WASH ROOM: 26,223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ELECTRICITY : 16,405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1">
                <a:ln>
                  <a:noFill/>
                </a:ln>
                <a:solidFill>
                  <a:prstClr val="white">
                    <a:lumMod val="75000"/>
                  </a:prstClr>
                </a:solidFill>
                <a:effectLst/>
                <a:uLnTx/>
                <a:uFillTx/>
                <a:latin typeface="Calibri" panose="020F0502020204030204"/>
                <a:ea typeface="+mn-ea"/>
                <a:cs typeface="+mn-cs"/>
              </a:endParaRPr>
            </a:p>
          </p:txBody>
        </p:sp>
      </p:grpSp>
      <p:sp>
        <p:nvSpPr>
          <p:cNvPr id="120" name="Rectangle 119">
            <a:extLst>
              <a:ext uri="{FF2B5EF4-FFF2-40B4-BE49-F238E27FC236}">
                <a16:creationId xmlns:a16="http://schemas.microsoft.com/office/drawing/2014/main" id="{2D043861-A946-4405-ACFD-C006415DF386}"/>
              </a:ext>
            </a:extLst>
          </p:cNvPr>
          <p:cNvSpPr/>
          <p:nvPr/>
        </p:nvSpPr>
        <p:spPr>
          <a:xfrm>
            <a:off x="9240175" y="1953390"/>
            <a:ext cx="398353" cy="3298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D3D3D3">
                    <a:lumMod val="10000"/>
                  </a:srgbClr>
                </a:solidFill>
                <a:effectLst/>
                <a:uLnTx/>
                <a:uFillTx/>
                <a:latin typeface="Calibri" panose="020F0502020204030204"/>
                <a:ea typeface="+mn-ea"/>
                <a:cs typeface="+mn-cs"/>
              </a:rPr>
              <a:t>02</a:t>
            </a:r>
          </a:p>
        </p:txBody>
      </p:sp>
      <p:sp>
        <p:nvSpPr>
          <p:cNvPr id="121" name="Rectangle 120">
            <a:extLst>
              <a:ext uri="{FF2B5EF4-FFF2-40B4-BE49-F238E27FC236}">
                <a16:creationId xmlns:a16="http://schemas.microsoft.com/office/drawing/2014/main" id="{CDF96F08-27E9-429C-B776-50923E577050}"/>
              </a:ext>
            </a:extLst>
          </p:cNvPr>
          <p:cNvSpPr/>
          <p:nvPr/>
        </p:nvSpPr>
        <p:spPr>
          <a:xfrm>
            <a:off x="9526064" y="3797813"/>
            <a:ext cx="334728" cy="334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D3D3D3">
                    <a:lumMod val="10000"/>
                  </a:srgbClr>
                </a:solidFill>
                <a:effectLst/>
                <a:uLnTx/>
                <a:uFillTx/>
                <a:latin typeface="Calibri" panose="020F0502020204030204"/>
                <a:ea typeface="+mn-ea"/>
                <a:cs typeface="+mn-cs"/>
              </a:rPr>
              <a:t>03</a:t>
            </a:r>
          </a:p>
        </p:txBody>
      </p:sp>
      <p:sp>
        <p:nvSpPr>
          <p:cNvPr id="122" name="Rectangle 121">
            <a:extLst>
              <a:ext uri="{FF2B5EF4-FFF2-40B4-BE49-F238E27FC236}">
                <a16:creationId xmlns:a16="http://schemas.microsoft.com/office/drawing/2014/main" id="{4B9D9C35-2060-4524-86D3-A09F64D53D4B}"/>
              </a:ext>
            </a:extLst>
          </p:cNvPr>
          <p:cNvSpPr/>
          <p:nvPr/>
        </p:nvSpPr>
        <p:spPr>
          <a:xfrm>
            <a:off x="8741564" y="5069787"/>
            <a:ext cx="334728" cy="334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D3D3D3">
                    <a:lumMod val="10000"/>
                  </a:srgbClr>
                </a:solidFill>
                <a:effectLst/>
                <a:uLnTx/>
                <a:uFillTx/>
                <a:latin typeface="Calibri" panose="020F0502020204030204"/>
                <a:ea typeface="+mn-ea"/>
                <a:cs typeface="+mn-cs"/>
              </a:rPr>
              <a:t>04</a:t>
            </a:r>
          </a:p>
        </p:txBody>
      </p:sp>
      <p:sp>
        <p:nvSpPr>
          <p:cNvPr id="124" name="Rectangle 123">
            <a:extLst>
              <a:ext uri="{FF2B5EF4-FFF2-40B4-BE49-F238E27FC236}">
                <a16:creationId xmlns:a16="http://schemas.microsoft.com/office/drawing/2014/main" id="{1D99B5BB-0E22-4C7D-85BB-9E6A4025965C}"/>
              </a:ext>
            </a:extLst>
          </p:cNvPr>
          <p:cNvSpPr/>
          <p:nvPr/>
        </p:nvSpPr>
        <p:spPr>
          <a:xfrm>
            <a:off x="2488289" y="793998"/>
            <a:ext cx="334728" cy="33472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Calibri" panose="020F0502020204030204"/>
                <a:ea typeface="+mn-ea"/>
                <a:cs typeface="+mn-cs"/>
              </a:rPr>
              <a:t>08</a:t>
            </a:r>
          </a:p>
        </p:txBody>
      </p:sp>
      <p:sp>
        <p:nvSpPr>
          <p:cNvPr id="125" name="Rectangle 124">
            <a:extLst>
              <a:ext uri="{FF2B5EF4-FFF2-40B4-BE49-F238E27FC236}">
                <a16:creationId xmlns:a16="http://schemas.microsoft.com/office/drawing/2014/main" id="{078F6B14-4530-4FF2-8558-95891D02F104}"/>
              </a:ext>
            </a:extLst>
          </p:cNvPr>
          <p:cNvSpPr/>
          <p:nvPr/>
        </p:nvSpPr>
        <p:spPr>
          <a:xfrm>
            <a:off x="1885478" y="2576521"/>
            <a:ext cx="334728" cy="334728"/>
          </a:xfrm>
          <a:prstGeom prst="rect">
            <a:avLst/>
          </a:prstGeom>
          <a:solidFill>
            <a:srgbClr val="EB1E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Calibri" panose="020F0502020204030204"/>
                <a:ea typeface="+mn-ea"/>
                <a:cs typeface="+mn-cs"/>
              </a:rPr>
              <a:t>07</a:t>
            </a:r>
          </a:p>
        </p:txBody>
      </p:sp>
      <p:sp>
        <p:nvSpPr>
          <p:cNvPr id="127" name="Rectangle 126">
            <a:extLst>
              <a:ext uri="{FF2B5EF4-FFF2-40B4-BE49-F238E27FC236}">
                <a16:creationId xmlns:a16="http://schemas.microsoft.com/office/drawing/2014/main" id="{51859337-AE6A-4BC0-A2B6-E6FC93235C23}"/>
              </a:ext>
            </a:extLst>
          </p:cNvPr>
          <p:cNvSpPr/>
          <p:nvPr/>
        </p:nvSpPr>
        <p:spPr>
          <a:xfrm>
            <a:off x="2060319" y="4907792"/>
            <a:ext cx="334728" cy="334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white"/>
                </a:solidFill>
                <a:effectLst/>
                <a:uLnTx/>
                <a:uFillTx/>
                <a:latin typeface="Calibri" panose="020F0502020204030204"/>
                <a:ea typeface="+mn-ea"/>
                <a:cs typeface="+mn-cs"/>
              </a:rPr>
              <a:t>05</a:t>
            </a:r>
          </a:p>
        </p:txBody>
      </p:sp>
      <p:sp>
        <p:nvSpPr>
          <p:cNvPr id="128" name="Rectangle 127">
            <a:extLst>
              <a:ext uri="{FF2B5EF4-FFF2-40B4-BE49-F238E27FC236}">
                <a16:creationId xmlns:a16="http://schemas.microsoft.com/office/drawing/2014/main" id="{D16C7BAA-A8B9-4FFF-858E-E798D3A9DEB0}"/>
              </a:ext>
            </a:extLst>
          </p:cNvPr>
          <p:cNvSpPr/>
          <p:nvPr/>
        </p:nvSpPr>
        <p:spPr>
          <a:xfrm>
            <a:off x="5810048" y="1970126"/>
            <a:ext cx="334728" cy="33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01</a:t>
            </a:r>
          </a:p>
        </p:txBody>
      </p:sp>
      <p:sp>
        <p:nvSpPr>
          <p:cNvPr id="129" name="Rectangle 128">
            <a:extLst>
              <a:ext uri="{FF2B5EF4-FFF2-40B4-BE49-F238E27FC236}">
                <a16:creationId xmlns:a16="http://schemas.microsoft.com/office/drawing/2014/main" id="{5D20F301-0090-445F-B376-5F34461063F4}"/>
              </a:ext>
            </a:extLst>
          </p:cNvPr>
          <p:cNvSpPr/>
          <p:nvPr/>
        </p:nvSpPr>
        <p:spPr>
          <a:xfrm>
            <a:off x="6877684" y="2393170"/>
            <a:ext cx="334728" cy="33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D3D3D3">
                    <a:lumMod val="10000"/>
                  </a:srgbClr>
                </a:solidFill>
                <a:effectLst/>
                <a:uLnTx/>
                <a:uFillTx/>
                <a:latin typeface="Calibri" panose="020F0502020204030204"/>
                <a:ea typeface="+mn-ea"/>
                <a:cs typeface="+mn-cs"/>
              </a:rPr>
              <a:t>02</a:t>
            </a:r>
          </a:p>
        </p:txBody>
      </p:sp>
      <p:sp>
        <p:nvSpPr>
          <p:cNvPr id="130" name="Rectangle 129">
            <a:extLst>
              <a:ext uri="{FF2B5EF4-FFF2-40B4-BE49-F238E27FC236}">
                <a16:creationId xmlns:a16="http://schemas.microsoft.com/office/drawing/2014/main" id="{AF76631C-4686-4F81-BE05-A47F37402C1C}"/>
              </a:ext>
            </a:extLst>
          </p:cNvPr>
          <p:cNvSpPr/>
          <p:nvPr/>
        </p:nvSpPr>
        <p:spPr>
          <a:xfrm>
            <a:off x="7289596" y="3228906"/>
            <a:ext cx="334728" cy="33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D3D3D3">
                    <a:lumMod val="10000"/>
                  </a:srgbClr>
                </a:solidFill>
                <a:effectLst/>
                <a:uLnTx/>
                <a:uFillTx/>
                <a:latin typeface="Calibri" panose="020F0502020204030204"/>
                <a:ea typeface="+mn-ea"/>
                <a:cs typeface="+mn-cs"/>
              </a:rPr>
              <a:t>03</a:t>
            </a:r>
          </a:p>
        </p:txBody>
      </p:sp>
      <p:sp>
        <p:nvSpPr>
          <p:cNvPr id="131" name="Rectangle 130">
            <a:extLst>
              <a:ext uri="{FF2B5EF4-FFF2-40B4-BE49-F238E27FC236}">
                <a16:creationId xmlns:a16="http://schemas.microsoft.com/office/drawing/2014/main" id="{289C4C71-7A60-4D3A-A6B6-F382A93308DB}"/>
              </a:ext>
            </a:extLst>
          </p:cNvPr>
          <p:cNvSpPr/>
          <p:nvPr/>
        </p:nvSpPr>
        <p:spPr>
          <a:xfrm>
            <a:off x="6787283" y="4021813"/>
            <a:ext cx="334728" cy="33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D3D3D3">
                    <a:lumMod val="10000"/>
                  </a:srgbClr>
                </a:solidFill>
                <a:effectLst/>
                <a:uLnTx/>
                <a:uFillTx/>
                <a:latin typeface="Calibri" panose="020F0502020204030204"/>
                <a:ea typeface="+mn-ea"/>
                <a:cs typeface="+mn-cs"/>
              </a:rPr>
              <a:t>04</a:t>
            </a:r>
          </a:p>
        </p:txBody>
      </p:sp>
      <p:sp>
        <p:nvSpPr>
          <p:cNvPr id="132" name="Rectangle 131">
            <a:extLst>
              <a:ext uri="{FF2B5EF4-FFF2-40B4-BE49-F238E27FC236}">
                <a16:creationId xmlns:a16="http://schemas.microsoft.com/office/drawing/2014/main" id="{7590CB73-47E4-4CE0-A95F-D8A24AD946ED}"/>
              </a:ext>
            </a:extLst>
          </p:cNvPr>
          <p:cNvSpPr/>
          <p:nvPr/>
        </p:nvSpPr>
        <p:spPr>
          <a:xfrm>
            <a:off x="5699852" y="4319543"/>
            <a:ext cx="334728" cy="33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05</a:t>
            </a:r>
          </a:p>
        </p:txBody>
      </p:sp>
      <p:sp>
        <p:nvSpPr>
          <p:cNvPr id="133" name="Rectangle 132">
            <a:extLst>
              <a:ext uri="{FF2B5EF4-FFF2-40B4-BE49-F238E27FC236}">
                <a16:creationId xmlns:a16="http://schemas.microsoft.com/office/drawing/2014/main" id="{9FBAD1C6-D87E-4861-B390-7B8FE2CB528C}"/>
              </a:ext>
            </a:extLst>
          </p:cNvPr>
          <p:cNvSpPr/>
          <p:nvPr/>
        </p:nvSpPr>
        <p:spPr>
          <a:xfrm>
            <a:off x="4655641" y="3965177"/>
            <a:ext cx="334728" cy="33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D3D3D3">
                    <a:lumMod val="10000"/>
                  </a:srgbClr>
                </a:solidFill>
                <a:effectLst/>
                <a:uLnTx/>
                <a:uFillTx/>
                <a:latin typeface="Calibri" panose="020F0502020204030204"/>
                <a:ea typeface="+mn-ea"/>
                <a:cs typeface="+mn-cs"/>
              </a:rPr>
              <a:t>06</a:t>
            </a:r>
          </a:p>
        </p:txBody>
      </p:sp>
      <p:sp>
        <p:nvSpPr>
          <p:cNvPr id="134" name="Rectangle 133">
            <a:extLst>
              <a:ext uri="{FF2B5EF4-FFF2-40B4-BE49-F238E27FC236}">
                <a16:creationId xmlns:a16="http://schemas.microsoft.com/office/drawing/2014/main" id="{B41AA431-9838-4BE2-A752-4DE05E79FF83}"/>
              </a:ext>
            </a:extLst>
          </p:cNvPr>
          <p:cNvSpPr/>
          <p:nvPr/>
        </p:nvSpPr>
        <p:spPr>
          <a:xfrm>
            <a:off x="4194787" y="3070269"/>
            <a:ext cx="334728" cy="33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rPr>
              <a:t>07</a:t>
            </a:r>
          </a:p>
        </p:txBody>
      </p:sp>
      <p:sp>
        <p:nvSpPr>
          <p:cNvPr id="135" name="Rectangle 134">
            <a:extLst>
              <a:ext uri="{FF2B5EF4-FFF2-40B4-BE49-F238E27FC236}">
                <a16:creationId xmlns:a16="http://schemas.microsoft.com/office/drawing/2014/main" id="{88FC8C9B-C4F8-4D1B-B4D8-26EE55DA4266}"/>
              </a:ext>
            </a:extLst>
          </p:cNvPr>
          <p:cNvSpPr/>
          <p:nvPr/>
        </p:nvSpPr>
        <p:spPr>
          <a:xfrm>
            <a:off x="4684932" y="2319240"/>
            <a:ext cx="334728" cy="33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D3D3D3">
                    <a:lumMod val="10000"/>
                  </a:srgbClr>
                </a:solidFill>
                <a:effectLst/>
                <a:uLnTx/>
                <a:uFillTx/>
                <a:latin typeface="Calibri" panose="020F0502020204030204"/>
                <a:ea typeface="+mn-ea"/>
                <a:cs typeface="+mn-cs"/>
              </a:rPr>
              <a:t>08</a:t>
            </a:r>
          </a:p>
        </p:txBody>
      </p:sp>
      <p:sp>
        <p:nvSpPr>
          <p:cNvPr id="95" name="Rectangle 94">
            <a:extLst>
              <a:ext uri="{FF2B5EF4-FFF2-40B4-BE49-F238E27FC236}">
                <a16:creationId xmlns:a16="http://schemas.microsoft.com/office/drawing/2014/main" id="{A1373DB7-B796-435C-A363-C8424CC4F254}"/>
              </a:ext>
            </a:extLst>
          </p:cNvPr>
          <p:cNvSpPr/>
          <p:nvPr/>
        </p:nvSpPr>
        <p:spPr>
          <a:xfrm>
            <a:off x="7832567" y="688079"/>
            <a:ext cx="334728" cy="33472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D3D3D3">
                    <a:lumMod val="10000"/>
                  </a:srgbClr>
                </a:solidFill>
                <a:effectLst/>
                <a:uLnTx/>
                <a:uFillTx/>
                <a:latin typeface="Calibri" panose="020F0502020204030204"/>
                <a:ea typeface="+mn-ea"/>
                <a:cs typeface="+mn-cs"/>
              </a:rPr>
              <a:t>01</a:t>
            </a:r>
          </a:p>
        </p:txBody>
      </p:sp>
      <p:sp>
        <p:nvSpPr>
          <p:cNvPr id="3" name="TextBox 2">
            <a:extLst>
              <a:ext uri="{FF2B5EF4-FFF2-40B4-BE49-F238E27FC236}">
                <a16:creationId xmlns:a16="http://schemas.microsoft.com/office/drawing/2014/main" id="{EC08E565-097B-479C-939C-904FBD527459}"/>
              </a:ext>
            </a:extLst>
          </p:cNvPr>
          <p:cNvSpPr txBox="1"/>
          <p:nvPr/>
        </p:nvSpPr>
        <p:spPr>
          <a:xfrm>
            <a:off x="0" y="6343650"/>
            <a:ext cx="12192000" cy="571500"/>
          </a:xfrm>
          <a:prstGeom prst="rect">
            <a:avLst/>
          </a:prstGeom>
          <a:solidFill>
            <a:schemeClr val="accent6">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ED06EC3-3A92-48A7-8577-E3C35BBC0BDF}"/>
              </a:ext>
            </a:extLst>
          </p:cNvPr>
          <p:cNvSpPr/>
          <p:nvPr/>
        </p:nvSpPr>
        <p:spPr>
          <a:xfrm>
            <a:off x="7210946" y="5405126"/>
            <a:ext cx="2439013" cy="600164"/>
          </a:xfrm>
          <a:prstGeom prst="rect">
            <a:avLst/>
          </a:prstGeom>
        </p:spPr>
        <p:txBody>
          <a:bodyPr wrap="square">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SINGLE ROOM: 7,185,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TWO ROOMS: 14,573</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MULTIPLE ROOM:  1,345</a:t>
            </a:r>
          </a:p>
        </p:txBody>
      </p:sp>
      <p:sp>
        <p:nvSpPr>
          <p:cNvPr id="64" name="Rectangle 63">
            <a:extLst>
              <a:ext uri="{FF2B5EF4-FFF2-40B4-BE49-F238E27FC236}">
                <a16:creationId xmlns:a16="http://schemas.microsoft.com/office/drawing/2014/main" id="{B5ECA943-8ECF-4A12-BDAD-A493077EA7AC}"/>
              </a:ext>
            </a:extLst>
          </p:cNvPr>
          <p:cNvSpPr/>
          <p:nvPr/>
        </p:nvSpPr>
        <p:spPr>
          <a:xfrm>
            <a:off x="2086706" y="3695079"/>
            <a:ext cx="334728" cy="334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D3D3D3">
                    <a:lumMod val="10000"/>
                  </a:srgbClr>
                </a:solidFill>
                <a:effectLst/>
                <a:uLnTx/>
                <a:uFillTx/>
                <a:latin typeface="Calibri" panose="020F0502020204030204"/>
                <a:ea typeface="+mn-ea"/>
                <a:cs typeface="+mn-cs"/>
              </a:rPr>
              <a:t>06</a:t>
            </a:r>
          </a:p>
        </p:txBody>
      </p:sp>
      <p:sp>
        <p:nvSpPr>
          <p:cNvPr id="65" name="TextBox 64">
            <a:extLst>
              <a:ext uri="{FF2B5EF4-FFF2-40B4-BE49-F238E27FC236}">
                <a16:creationId xmlns:a16="http://schemas.microsoft.com/office/drawing/2014/main" id="{25EBA875-81FC-7342-876A-25C23A6E298C}"/>
              </a:ext>
            </a:extLst>
          </p:cNvPr>
          <p:cNvSpPr txBox="1"/>
          <p:nvPr/>
        </p:nvSpPr>
        <p:spPr>
          <a:xfrm>
            <a:off x="7863483" y="2401635"/>
            <a:ext cx="2142339" cy="292442"/>
          </a:xfrm>
          <a:prstGeom prst="rect">
            <a:avLst/>
          </a:prstGeom>
          <a:noFill/>
        </p:spPr>
        <p:txBody>
          <a:bodyPr wrap="square" lIns="0" r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prstClr val="white"/>
                </a:solidFill>
                <a:effectLst/>
                <a:uLnTx/>
                <a:uFillTx/>
                <a:latin typeface="Calibri" panose="020F0502020204030204"/>
                <a:ea typeface="+mn-ea"/>
                <a:cs typeface="+mn-cs"/>
              </a:rPr>
              <a:t>ENROLMENT</a:t>
            </a:r>
          </a:p>
        </p:txBody>
      </p:sp>
      <p:sp>
        <p:nvSpPr>
          <p:cNvPr id="66" name="TextBox 65">
            <a:extLst>
              <a:ext uri="{FF2B5EF4-FFF2-40B4-BE49-F238E27FC236}">
                <a16:creationId xmlns:a16="http://schemas.microsoft.com/office/drawing/2014/main" id="{3B0402CD-444C-E945-8149-A29A73236BA1}"/>
              </a:ext>
            </a:extLst>
          </p:cNvPr>
          <p:cNvSpPr txBox="1"/>
          <p:nvPr/>
        </p:nvSpPr>
        <p:spPr>
          <a:xfrm>
            <a:off x="7863483" y="2676397"/>
            <a:ext cx="2820683" cy="761855"/>
          </a:xfrm>
          <a:prstGeom prst="rect">
            <a:avLst/>
          </a:prstGeom>
          <a:noFill/>
        </p:spPr>
        <p:txBody>
          <a:bodyPr wrap="square" lIns="0" r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Total Enrollment: 4.5 Million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Primary Enrollment: 2.9 Million </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1">
                <a:ln>
                  <a:noFill/>
                </a:ln>
                <a:solidFill>
                  <a:prstClr val="white">
                    <a:lumMod val="75000"/>
                  </a:prstClr>
                </a:solidFill>
                <a:effectLst/>
                <a:uLnTx/>
                <a:uFillTx/>
                <a:latin typeface="Calibri" panose="020F0502020204030204"/>
                <a:ea typeface="+mn-ea"/>
                <a:cs typeface="+mn-cs"/>
              </a:rPr>
              <a:t>Girls: 1.2 Million , Boys: 1.7 Million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Private Schools Enrollment: 1.4 Million (31%)</a:t>
            </a:r>
          </a:p>
        </p:txBody>
      </p:sp>
      <p:sp>
        <p:nvSpPr>
          <p:cNvPr id="67" name="TextBox 66">
            <a:extLst>
              <a:ext uri="{FF2B5EF4-FFF2-40B4-BE49-F238E27FC236}">
                <a16:creationId xmlns:a16="http://schemas.microsoft.com/office/drawing/2014/main" id="{33C79A0B-C802-A84F-A611-AD45CD00F25D}"/>
              </a:ext>
            </a:extLst>
          </p:cNvPr>
          <p:cNvSpPr txBox="1"/>
          <p:nvPr/>
        </p:nvSpPr>
        <p:spPr>
          <a:xfrm>
            <a:off x="2262783" y="2481645"/>
            <a:ext cx="2142339" cy="292442"/>
          </a:xfrm>
          <a:prstGeom prst="rect">
            <a:avLst/>
          </a:prstGeom>
          <a:noFill/>
        </p:spPr>
        <p:txBody>
          <a:bodyPr wrap="square" lIns="0" r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prstClr val="white"/>
                </a:solidFill>
                <a:effectLst/>
                <a:uLnTx/>
                <a:uFillTx/>
                <a:latin typeface="Calibri" panose="020F0502020204030204"/>
                <a:ea typeface="+mn-ea"/>
                <a:cs typeface="+mn-cs"/>
              </a:rPr>
              <a:t>SCHOOLS</a:t>
            </a:r>
          </a:p>
        </p:txBody>
      </p:sp>
      <p:sp>
        <p:nvSpPr>
          <p:cNvPr id="68" name="TextBox 67">
            <a:extLst>
              <a:ext uri="{FF2B5EF4-FFF2-40B4-BE49-F238E27FC236}">
                <a16:creationId xmlns:a16="http://schemas.microsoft.com/office/drawing/2014/main" id="{62D7E5DE-19A0-BB48-BB89-96D642817ADC}"/>
              </a:ext>
            </a:extLst>
          </p:cNvPr>
          <p:cNvSpPr txBox="1"/>
          <p:nvPr/>
        </p:nvSpPr>
        <p:spPr>
          <a:xfrm>
            <a:off x="2262783" y="2710687"/>
            <a:ext cx="2820683" cy="864273"/>
          </a:xfrm>
          <a:prstGeom prst="rect">
            <a:avLst/>
          </a:prstGeom>
          <a:noFill/>
        </p:spPr>
        <p:txBody>
          <a:bodyPr wrap="square" lIns="0" r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Total FUNCTIONA; 36,656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PRIMARY: 3,2424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MIDLE SCHOOLS: 1,513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ELEMENTARY : 680</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1">
                <a:ln>
                  <a:noFill/>
                </a:ln>
                <a:solidFill>
                  <a:prstClr val="white">
                    <a:lumMod val="75000"/>
                  </a:prstClr>
                </a:solidFill>
                <a:effectLst/>
                <a:uLnTx/>
                <a:uFillTx/>
                <a:latin typeface="Calibri" panose="020F0502020204030204"/>
                <a:ea typeface="+mn-ea"/>
                <a:cs typeface="+mn-cs"/>
              </a:rPr>
              <a:t>HIGHER SECOONDAYR: 2026</a:t>
            </a:r>
          </a:p>
        </p:txBody>
      </p:sp>
    </p:spTree>
    <p:extLst>
      <p:ext uri="{BB962C8B-B14F-4D97-AF65-F5344CB8AC3E}">
        <p14:creationId xmlns:p14="http://schemas.microsoft.com/office/powerpoint/2010/main" val="326331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F5441CA-A2B3-4065-B4D9-850607BBF45E}"/>
              </a:ext>
            </a:extLst>
          </p:cNvPr>
          <p:cNvSpPr>
            <a:spLocks noGrp="1"/>
          </p:cNvSpPr>
          <p:nvPr>
            <p:ph type="title"/>
          </p:nvPr>
        </p:nvSpPr>
        <p:spPr>
          <a:xfrm>
            <a:off x="838200" y="365125"/>
            <a:ext cx="8915400" cy="1325563"/>
          </a:xfrm>
        </p:spPr>
        <p:txBody>
          <a:bodyPr/>
          <a:lstStyle/>
          <a:p>
            <a:pPr algn="ctr"/>
            <a:r>
              <a:rPr lang="en-SG" dirty="0"/>
              <a:t>Issues in WinS Governance </a:t>
            </a:r>
          </a:p>
        </p:txBody>
      </p:sp>
      <p:sp>
        <p:nvSpPr>
          <p:cNvPr id="19" name="Content Placeholder 18">
            <a:extLst>
              <a:ext uri="{FF2B5EF4-FFF2-40B4-BE49-F238E27FC236}">
                <a16:creationId xmlns:a16="http://schemas.microsoft.com/office/drawing/2014/main" id="{E88DC6C6-F9CC-4CC5-9A97-48F64FFCD582}"/>
              </a:ext>
            </a:extLst>
          </p:cNvPr>
          <p:cNvSpPr>
            <a:spLocks noGrp="1"/>
          </p:cNvSpPr>
          <p:nvPr>
            <p:ph sz="half" idx="1"/>
          </p:nvPr>
        </p:nvSpPr>
        <p:spPr>
          <a:xfrm>
            <a:off x="736150" y="2151329"/>
            <a:ext cx="9516968" cy="3815362"/>
          </a:xfrm>
        </p:spPr>
        <p:txBody>
          <a:bodyPr/>
          <a:lstStyle/>
          <a:p>
            <a:r>
              <a:rPr lang="en-SG" dirty="0"/>
              <a:t>Government formal procedures for education reforms are complex and lengthy . </a:t>
            </a:r>
          </a:p>
          <a:p>
            <a:r>
              <a:rPr lang="en-SG" dirty="0"/>
              <a:t>Utilization of annual Budget allocation for Education department especially development budget.  </a:t>
            </a:r>
          </a:p>
          <a:p>
            <a:r>
              <a:rPr lang="en-SG" dirty="0"/>
              <a:t>The education infrastructure has challenges since decades due to low Operation &amp;Maintenance allocations to schools.</a:t>
            </a:r>
          </a:p>
          <a:p>
            <a:r>
              <a:rPr lang="en-SG" dirty="0"/>
              <a:t>HR capacity issues in the education system.    </a:t>
            </a:r>
          </a:p>
        </p:txBody>
      </p:sp>
      <p:pic>
        <p:nvPicPr>
          <p:cNvPr id="22" name="Content Placeholder 21">
            <a:extLst>
              <a:ext uri="{FF2B5EF4-FFF2-40B4-BE49-F238E27FC236}">
                <a16:creationId xmlns:a16="http://schemas.microsoft.com/office/drawing/2014/main" id="{C4FFA85C-C414-4109-9BE8-005444EC96E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977552" y="111918"/>
            <a:ext cx="1802968" cy="1831975"/>
          </a:xfrm>
        </p:spPr>
      </p:pic>
      <p:pic>
        <p:nvPicPr>
          <p:cNvPr id="6" name="Picture 5">
            <a:extLst>
              <a:ext uri="{FF2B5EF4-FFF2-40B4-BE49-F238E27FC236}">
                <a16:creationId xmlns:a16="http://schemas.microsoft.com/office/drawing/2014/main" id="{CA3436CA-21F1-443F-AAE4-663F3C0D1A8E}"/>
              </a:ext>
            </a:extLst>
          </p:cNvPr>
          <p:cNvPicPr>
            <a:picLocks noChangeAspect="1"/>
          </p:cNvPicPr>
          <p:nvPr/>
        </p:nvPicPr>
        <p:blipFill>
          <a:blip r:embed="rId3"/>
          <a:stretch>
            <a:fillRect/>
          </a:stretch>
        </p:blipFill>
        <p:spPr>
          <a:xfrm>
            <a:off x="1" y="6210300"/>
            <a:ext cx="12191999" cy="647699"/>
          </a:xfrm>
          <a:prstGeom prst="rect">
            <a:avLst/>
          </a:prstGeom>
        </p:spPr>
      </p:pic>
      <p:pic>
        <p:nvPicPr>
          <p:cNvPr id="7" name="Picture 4" descr="Image result for Government of Sindh logo">
            <a:extLst>
              <a:ext uri="{FF2B5EF4-FFF2-40B4-BE49-F238E27FC236}">
                <a16:creationId xmlns:a16="http://schemas.microsoft.com/office/drawing/2014/main" id="{F36F5019-E7D0-48E2-8AE7-F3F2B4651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90" y="112858"/>
            <a:ext cx="1459346" cy="180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6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7"/>
          <p:cNvSpPr txBox="1">
            <a:spLocks/>
          </p:cNvSpPr>
          <p:nvPr/>
        </p:nvSpPr>
        <p:spPr>
          <a:xfrm>
            <a:off x="1531730" y="496956"/>
            <a:ext cx="8556488" cy="722243"/>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CONSOLIDATION/ CLUSTERING OF SCHOOLS   </a:t>
            </a:r>
          </a:p>
        </p:txBody>
      </p:sp>
      <p:graphicFrame>
        <p:nvGraphicFramePr>
          <p:cNvPr id="4" name="Table 3"/>
          <p:cNvGraphicFramePr>
            <a:graphicFrameLocks noGrp="1"/>
          </p:cNvGraphicFramePr>
          <p:nvPr>
            <p:extLst/>
          </p:nvPr>
        </p:nvGraphicFramePr>
        <p:xfrm>
          <a:off x="11430" y="2880361"/>
          <a:ext cx="8446124" cy="3941935"/>
        </p:xfrm>
        <a:graphic>
          <a:graphicData uri="http://schemas.openxmlformats.org/drawingml/2006/table">
            <a:tbl>
              <a:tblPr firstRow="1" bandRow="1">
                <a:tableStyleId>{5C22544A-7EE6-4342-B048-85BDC9FD1C3A}</a:tableStyleId>
              </a:tblPr>
              <a:tblGrid>
                <a:gridCol w="3498943">
                  <a:extLst>
                    <a:ext uri="{9D8B030D-6E8A-4147-A177-3AD203B41FA5}">
                      <a16:colId xmlns:a16="http://schemas.microsoft.com/office/drawing/2014/main" val="20000"/>
                    </a:ext>
                  </a:extLst>
                </a:gridCol>
                <a:gridCol w="1865331">
                  <a:extLst>
                    <a:ext uri="{9D8B030D-6E8A-4147-A177-3AD203B41FA5}">
                      <a16:colId xmlns:a16="http://schemas.microsoft.com/office/drawing/2014/main" val="20001"/>
                    </a:ext>
                  </a:extLst>
                </a:gridCol>
                <a:gridCol w="3081850">
                  <a:extLst>
                    <a:ext uri="{9D8B030D-6E8A-4147-A177-3AD203B41FA5}">
                      <a16:colId xmlns:a16="http://schemas.microsoft.com/office/drawing/2014/main" val="468712141"/>
                    </a:ext>
                  </a:extLst>
                </a:gridCol>
              </a:tblGrid>
              <a:tr h="857249">
                <a:tc>
                  <a:txBody>
                    <a:bodyPr/>
                    <a:lstStyle/>
                    <a:p>
                      <a:r>
                        <a:rPr lang="en-US" sz="2400" dirty="0"/>
                        <a:t>SR. 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n-lt"/>
                        </a:rPr>
                        <a:t>MAIN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n-lt"/>
                        </a:rPr>
                        <a:t>MERGED SCHOOLS / FEEDER</a:t>
                      </a:r>
                    </a:p>
                  </a:txBody>
                  <a:tcPr/>
                </a:tc>
                <a:extLst>
                  <a:ext uri="{0D108BD9-81ED-4DB2-BD59-A6C34878D82A}">
                    <a16:rowId xmlns:a16="http://schemas.microsoft.com/office/drawing/2014/main" val="10000"/>
                  </a:ext>
                </a:extLst>
              </a:tr>
              <a:tr h="689221">
                <a:tc>
                  <a:txBody>
                    <a:bodyPr/>
                    <a:lstStyle/>
                    <a:p>
                      <a:r>
                        <a:rPr lang="en-US" sz="2400" dirty="0"/>
                        <a:t>CAMPUS SCHOOLS (COMPLETED)</a:t>
                      </a:r>
                    </a:p>
                  </a:txBody>
                  <a:tcPr/>
                </a:tc>
                <a:tc>
                  <a:txBody>
                    <a:bodyPr/>
                    <a:lstStyle/>
                    <a:p>
                      <a:r>
                        <a:rPr lang="en-US" sz="2400" b="1" dirty="0"/>
                        <a:t>1,349</a:t>
                      </a:r>
                    </a:p>
                  </a:txBody>
                  <a:tcPr/>
                </a:tc>
                <a:tc>
                  <a:txBody>
                    <a:bodyPr/>
                    <a:lstStyle/>
                    <a:p>
                      <a:r>
                        <a:rPr lang="en-US" sz="2400" b="1" dirty="0"/>
                        <a:t>2,745</a:t>
                      </a:r>
                    </a:p>
                  </a:txBody>
                  <a:tcPr/>
                </a:tc>
                <a:extLst>
                  <a:ext uri="{0D108BD9-81ED-4DB2-BD59-A6C34878D82A}">
                    <a16:rowId xmlns:a16="http://schemas.microsoft.com/office/drawing/2014/main" val="10001"/>
                  </a:ext>
                </a:extLst>
              </a:tr>
              <a:tr h="494728">
                <a:tc>
                  <a:txBody>
                    <a:bodyPr/>
                    <a:lstStyle/>
                    <a:p>
                      <a:r>
                        <a:rPr lang="en-US" sz="2400" dirty="0"/>
                        <a:t>CLUSTERS (IDENTIFIED)</a:t>
                      </a:r>
                    </a:p>
                  </a:txBody>
                  <a:tcPr/>
                </a:tc>
                <a:tc>
                  <a:txBody>
                    <a:bodyPr/>
                    <a:lstStyle/>
                    <a:p>
                      <a:r>
                        <a:rPr lang="en-US" dirty="0"/>
                        <a:t>26,07</a:t>
                      </a:r>
                    </a:p>
                  </a:txBody>
                  <a:tcPr/>
                </a:tc>
                <a:tc>
                  <a:txBody>
                    <a:bodyPr/>
                    <a:lstStyle/>
                    <a:p>
                      <a:r>
                        <a:rPr lang="en-US" dirty="0"/>
                        <a:t>26,483</a:t>
                      </a:r>
                    </a:p>
                  </a:txBody>
                  <a:tcPr/>
                </a:tc>
                <a:extLst>
                  <a:ext uri="{0D108BD9-81ED-4DB2-BD59-A6C34878D82A}">
                    <a16:rowId xmlns:a16="http://schemas.microsoft.com/office/drawing/2014/main" val="10002"/>
                  </a:ext>
                </a:extLst>
              </a:tr>
              <a:tr h="819420">
                <a:tc>
                  <a:txBody>
                    <a:bodyPr/>
                    <a:lstStyle/>
                    <a:p>
                      <a:r>
                        <a:rPr lang="en-US" sz="2400" dirty="0"/>
                        <a:t>PROPSED TO BE MERGED (IDENTIFIED CAMPUS)</a:t>
                      </a:r>
                    </a:p>
                  </a:txBody>
                  <a:tcPr/>
                </a:tc>
                <a:tc>
                  <a:txBody>
                    <a:bodyPr/>
                    <a:lstStyle/>
                    <a:p>
                      <a:r>
                        <a:rPr lang="en-US" dirty="0"/>
                        <a:t>5,107</a:t>
                      </a:r>
                    </a:p>
                  </a:txBody>
                  <a:tcPr/>
                </a:tc>
                <a:tc>
                  <a:txBody>
                    <a:bodyPr/>
                    <a:lstStyle/>
                    <a:p>
                      <a:endParaRPr lang="en-US" dirty="0"/>
                    </a:p>
                  </a:txBody>
                  <a:tcPr/>
                </a:tc>
                <a:extLst>
                  <a:ext uri="{0D108BD9-81ED-4DB2-BD59-A6C34878D82A}">
                    <a16:rowId xmlns:a16="http://schemas.microsoft.com/office/drawing/2014/main" val="2879281799"/>
                  </a:ext>
                </a:extLst>
              </a:tr>
              <a:tr h="944038">
                <a:tc>
                  <a:txBody>
                    <a:bodyPr/>
                    <a:lstStyle/>
                    <a:p>
                      <a:r>
                        <a:rPr lang="en-US" sz="2400" dirty="0"/>
                        <a:t>REMAINING SCHOOLS NOT UNDER ANY CLUSTER</a:t>
                      </a:r>
                    </a:p>
                  </a:txBody>
                  <a:tcPr/>
                </a:tc>
                <a:tc>
                  <a:txBody>
                    <a:bodyPr/>
                    <a:lstStyle/>
                    <a:p>
                      <a:r>
                        <a:rPr lang="en-US" b="1" dirty="0">
                          <a:solidFill>
                            <a:srgbClr val="FF0000"/>
                          </a:solidFill>
                        </a:rPr>
                        <a:t>7,967</a:t>
                      </a:r>
                    </a:p>
                  </a:txBody>
                  <a:tcPr/>
                </a:tc>
                <a:tc>
                  <a:txBody>
                    <a:bodyPr/>
                    <a:lstStyle/>
                    <a:p>
                      <a:endParaRPr lang="en-US" b="1" dirty="0"/>
                    </a:p>
                  </a:txBody>
                  <a:tcPr/>
                </a:tc>
                <a:extLst>
                  <a:ext uri="{0D108BD9-81ED-4DB2-BD59-A6C34878D82A}">
                    <a16:rowId xmlns:a16="http://schemas.microsoft.com/office/drawing/2014/main" val="1653629991"/>
                  </a:ext>
                </a:extLst>
              </a:tr>
            </a:tbl>
          </a:graphicData>
        </a:graphic>
      </p:graphicFrame>
      <p:sp>
        <p:nvSpPr>
          <p:cNvPr id="5" name="Oval 4">
            <a:extLst>
              <a:ext uri="{FF2B5EF4-FFF2-40B4-BE49-F238E27FC236}">
                <a16:creationId xmlns:a16="http://schemas.microsoft.com/office/drawing/2014/main" id="{E7700ECF-29C0-9D4A-9FD8-04C258D49FA5}"/>
              </a:ext>
            </a:extLst>
          </p:cNvPr>
          <p:cNvSpPr/>
          <p:nvPr/>
        </p:nvSpPr>
        <p:spPr>
          <a:xfrm>
            <a:off x="8480414" y="2286000"/>
            <a:ext cx="3711586" cy="4011930"/>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CLUSTERINNG POLICY DOES NOT ATTAIN ALL THE SCHOOLS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Calibri"/>
                <a:ea typeface="+mn-ea"/>
                <a:cs typeface="+mn-cs"/>
              </a:rPr>
              <a:t>REVISED POLICY FOR DECLARING UCs AS CLUSTERS AND INDENTIFY HUB SCHOOLS IN EACH UC. CELLS IN EACH SCHOOLS WILL BE IDENTIFIED FOR FUTURE EXPANSION/ UPGRADATION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SUMMARY FOR REVISED CLUSTERING POLICY WILL BE INITIATED</a:t>
            </a:r>
          </a:p>
        </p:txBody>
      </p:sp>
      <p:sp>
        <p:nvSpPr>
          <p:cNvPr id="2" name="Down Arrow Callout 1">
            <a:extLst>
              <a:ext uri="{FF2B5EF4-FFF2-40B4-BE49-F238E27FC236}">
                <a16:creationId xmlns:a16="http://schemas.microsoft.com/office/drawing/2014/main" id="{7061AD91-AA05-034F-A0DC-44B72AF9470E}"/>
              </a:ext>
            </a:extLst>
          </p:cNvPr>
          <p:cNvSpPr/>
          <p:nvPr/>
        </p:nvSpPr>
        <p:spPr>
          <a:xfrm>
            <a:off x="11430" y="1383030"/>
            <a:ext cx="8446124" cy="146304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TO IMPROVE QUALITY OF EDUCATION WITH DECENTRALISED HUMAN RESOURCE MANAGEMENT AND TEACHERS TRAINING, SELD HAS ALREADY CREATED CAMPUS SCHOOLS AND CLUSTERS WITH HUB SCHOOLS.</a:t>
            </a:r>
          </a:p>
        </p:txBody>
      </p:sp>
    </p:spTree>
    <p:extLst>
      <p:ext uri="{BB962C8B-B14F-4D97-AF65-F5344CB8AC3E}">
        <p14:creationId xmlns:p14="http://schemas.microsoft.com/office/powerpoint/2010/main" val="284814799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DCCEF774-6DC9-3D48-B7DA-EFFA694F7EDF}"/>
              </a:ext>
            </a:extLst>
          </p:cNvPr>
          <p:cNvSpPr/>
          <p:nvPr/>
        </p:nvSpPr>
        <p:spPr>
          <a:xfrm>
            <a:off x="5338646" y="142730"/>
            <a:ext cx="6396603" cy="2416033"/>
          </a:xfrm>
          <a:prstGeom prst="rect">
            <a:avLst/>
          </a:prstGeom>
          <a:gradFill flip="none" rotWithShape="1">
            <a:gsLst>
              <a:gs pos="0">
                <a:srgbClr val="FFC000"/>
              </a:gs>
              <a:gs pos="50000">
                <a:srgbClr val="FFE699"/>
              </a:gs>
              <a:gs pos="100000">
                <a:srgbClr val="FFE69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Equitable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Access</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 name="Straight Arrow Connector 5"/>
          <p:cNvCxnSpPr>
            <a:cxnSpLocks/>
            <a:stCxn id="82" idx="0"/>
            <a:endCxn id="72" idx="3"/>
          </p:cNvCxnSpPr>
          <p:nvPr/>
        </p:nvCxnSpPr>
        <p:spPr>
          <a:xfrm flipV="1">
            <a:off x="2535369" y="514941"/>
            <a:ext cx="2790275" cy="12515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82" idx="0"/>
            <a:endCxn id="103" idx="3"/>
          </p:cNvCxnSpPr>
          <p:nvPr/>
        </p:nvCxnSpPr>
        <p:spPr>
          <a:xfrm>
            <a:off x="2535369" y="1766476"/>
            <a:ext cx="2798388" cy="443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82" idx="2"/>
            <a:endCxn id="122" idx="3"/>
          </p:cNvCxnSpPr>
          <p:nvPr/>
        </p:nvCxnSpPr>
        <p:spPr>
          <a:xfrm flipV="1">
            <a:off x="2535369" y="4875330"/>
            <a:ext cx="2993475" cy="5127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a:stCxn id="87" idx="0"/>
            <a:endCxn id="8" idx="1"/>
          </p:cNvCxnSpPr>
          <p:nvPr/>
        </p:nvCxnSpPr>
        <p:spPr>
          <a:xfrm flipV="1">
            <a:off x="2541354" y="1369378"/>
            <a:ext cx="2769704" cy="3979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cxnSpLocks/>
            <a:stCxn id="82" idx="1"/>
            <a:endCxn id="116" idx="3"/>
          </p:cNvCxnSpPr>
          <p:nvPr/>
        </p:nvCxnSpPr>
        <p:spPr>
          <a:xfrm>
            <a:off x="4431756" y="3577262"/>
            <a:ext cx="2105476" cy="401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cxnSpLocks/>
            <a:stCxn id="82" idx="1"/>
            <a:endCxn id="110" idx="3"/>
          </p:cNvCxnSpPr>
          <p:nvPr/>
        </p:nvCxnSpPr>
        <p:spPr>
          <a:xfrm flipV="1">
            <a:off x="4431756" y="3166323"/>
            <a:ext cx="2110490" cy="410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a:stCxn id="82" idx="2"/>
            <a:endCxn id="126" idx="3"/>
          </p:cNvCxnSpPr>
          <p:nvPr/>
        </p:nvCxnSpPr>
        <p:spPr>
          <a:xfrm>
            <a:off x="2535369" y="5388048"/>
            <a:ext cx="2991840" cy="263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cxnSpLocks/>
            <a:stCxn id="82" idx="2"/>
            <a:endCxn id="130" idx="3"/>
          </p:cNvCxnSpPr>
          <p:nvPr/>
        </p:nvCxnSpPr>
        <p:spPr>
          <a:xfrm>
            <a:off x="2535369" y="5388048"/>
            <a:ext cx="3002775" cy="1009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673272" y="1766475"/>
            <a:ext cx="3758484" cy="3621572"/>
            <a:chOff x="4645647" y="2527565"/>
            <a:chExt cx="2905080" cy="2723307"/>
          </a:xfrm>
        </p:grpSpPr>
        <p:sp>
          <p:nvSpPr>
            <p:cNvPr id="82" name="Freeform 81"/>
            <p:cNvSpPr/>
            <p:nvPr/>
          </p:nvSpPr>
          <p:spPr>
            <a:xfrm>
              <a:off x="6073300" y="2527565"/>
              <a:ext cx="1477427" cy="2723307"/>
            </a:xfrm>
            <a:custGeom>
              <a:avLst/>
              <a:gdLst>
                <a:gd name="connsiteX0" fmla="*/ 10388 w 1319083"/>
                <a:gd name="connsiteY0" fmla="*/ 0 h 2617390"/>
                <a:gd name="connsiteX1" fmla="*/ 1319083 w 1319083"/>
                <a:gd name="connsiteY1" fmla="*/ 1308695 h 2617390"/>
                <a:gd name="connsiteX2" fmla="*/ 10388 w 1319083"/>
                <a:gd name="connsiteY2" fmla="*/ 2617390 h 2617390"/>
                <a:gd name="connsiteX3" fmla="*/ 0 w 1319083"/>
                <a:gd name="connsiteY3" fmla="*/ 2616866 h 2617390"/>
                <a:gd name="connsiteX4" fmla="*/ 0 w 1319083"/>
                <a:gd name="connsiteY4" fmla="*/ 525 h 2617390"/>
                <a:gd name="connsiteX5" fmla="*/ 10388 w 1319083"/>
                <a:gd name="connsiteY5" fmla="*/ 0 h 261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9083" h="2617390">
                  <a:moveTo>
                    <a:pt x="10388" y="0"/>
                  </a:moveTo>
                  <a:cubicBezTo>
                    <a:pt x="733160" y="0"/>
                    <a:pt x="1319083" y="585923"/>
                    <a:pt x="1319083" y="1308695"/>
                  </a:cubicBezTo>
                  <a:cubicBezTo>
                    <a:pt x="1319083" y="2031467"/>
                    <a:pt x="733160" y="2617390"/>
                    <a:pt x="10388" y="2617390"/>
                  </a:cubicBezTo>
                  <a:lnTo>
                    <a:pt x="0" y="2616866"/>
                  </a:lnTo>
                  <a:lnTo>
                    <a:pt x="0" y="525"/>
                  </a:lnTo>
                  <a:lnTo>
                    <a:pt x="10388" y="0"/>
                  </a:lnTo>
                  <a:close/>
                </a:path>
              </a:pathLst>
            </a:custGeom>
            <a:solidFill>
              <a:srgbClr val="233B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7" name="Freeform 86"/>
            <p:cNvSpPr/>
            <p:nvPr/>
          </p:nvSpPr>
          <p:spPr>
            <a:xfrm>
              <a:off x="4645647" y="2528194"/>
              <a:ext cx="1443915" cy="2721254"/>
            </a:xfrm>
            <a:custGeom>
              <a:avLst/>
              <a:gdLst>
                <a:gd name="connsiteX0" fmla="*/ 1289163 w 1289163"/>
                <a:gd name="connsiteY0" fmla="*/ 0 h 2615418"/>
                <a:gd name="connsiteX1" fmla="*/ 1289163 w 1289163"/>
                <a:gd name="connsiteY1" fmla="*/ 2615418 h 2615418"/>
                <a:gd name="connsiteX2" fmla="*/ 1174889 w 1289163"/>
                <a:gd name="connsiteY2" fmla="*/ 2609647 h 2615418"/>
                <a:gd name="connsiteX3" fmla="*/ 0 w 1289163"/>
                <a:gd name="connsiteY3" fmla="*/ 1307709 h 2615418"/>
                <a:gd name="connsiteX4" fmla="*/ 1174889 w 1289163"/>
                <a:gd name="connsiteY4" fmla="*/ 5771 h 2615418"/>
                <a:gd name="connsiteX5" fmla="*/ 1289163 w 1289163"/>
                <a:gd name="connsiteY5" fmla="*/ 0 h 261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163" h="2615418">
                  <a:moveTo>
                    <a:pt x="1289163" y="0"/>
                  </a:moveTo>
                  <a:lnTo>
                    <a:pt x="1289163" y="2615418"/>
                  </a:lnTo>
                  <a:lnTo>
                    <a:pt x="1174889" y="2609647"/>
                  </a:lnTo>
                  <a:cubicBezTo>
                    <a:pt x="514972" y="2542629"/>
                    <a:pt x="0" y="1985308"/>
                    <a:pt x="0" y="1307709"/>
                  </a:cubicBezTo>
                  <a:cubicBezTo>
                    <a:pt x="0" y="630110"/>
                    <a:pt x="514972" y="72789"/>
                    <a:pt x="1174889" y="5771"/>
                  </a:cubicBezTo>
                  <a:lnTo>
                    <a:pt x="1289163" y="0"/>
                  </a:lnTo>
                  <a:close/>
                </a:path>
              </a:pathLst>
            </a:custGeom>
            <a:solidFill>
              <a:srgbClr val="DE41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2" name="Oval 91"/>
            <p:cNvSpPr/>
            <p:nvPr/>
          </p:nvSpPr>
          <p:spPr>
            <a:xfrm>
              <a:off x="4806265" y="2636032"/>
              <a:ext cx="2555377" cy="25069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3" name="Rectangle 92"/>
            <p:cNvSpPr/>
            <p:nvPr/>
          </p:nvSpPr>
          <p:spPr>
            <a:xfrm>
              <a:off x="4832490" y="3684685"/>
              <a:ext cx="2496496" cy="4860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School Education Sector Plan 2019-24 &amp; Roadmap Strategies</a:t>
              </a:r>
            </a:p>
          </p:txBody>
        </p:sp>
      </p:grpSp>
      <p:sp>
        <p:nvSpPr>
          <p:cNvPr id="8" name="Rectangle 7"/>
          <p:cNvSpPr/>
          <p:nvPr/>
        </p:nvSpPr>
        <p:spPr>
          <a:xfrm>
            <a:off x="5311058" y="161361"/>
            <a:ext cx="6401492" cy="2416033"/>
          </a:xfrm>
          <a:prstGeom prst="rect">
            <a:avLst/>
          </a:prstGeom>
          <a:gradFill flip="none" rotWithShape="1">
            <a:gsLst>
              <a:gs pos="0">
                <a:srgbClr val="FFC000"/>
              </a:gs>
              <a:gs pos="50000">
                <a:srgbClr val="FFE699"/>
              </a:gs>
              <a:gs pos="100000">
                <a:srgbClr val="FFE69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Equitable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Access</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5332CFCD-5C68-E94E-BA26-7BB183B93DE5}"/>
              </a:ext>
            </a:extLst>
          </p:cNvPr>
          <p:cNvGrpSpPr/>
          <p:nvPr/>
        </p:nvGrpSpPr>
        <p:grpSpPr>
          <a:xfrm>
            <a:off x="5290426" y="176324"/>
            <a:ext cx="3275742" cy="675257"/>
            <a:chOff x="5290426" y="176324"/>
            <a:chExt cx="3275742" cy="675257"/>
          </a:xfrm>
        </p:grpSpPr>
        <p:sp>
          <p:nvSpPr>
            <p:cNvPr id="70" name="Round Same Side Corner Rectangle 69">
              <a:extLst>
                <a:ext uri="{FF2B5EF4-FFF2-40B4-BE49-F238E27FC236}">
                  <a16:creationId xmlns:a16="http://schemas.microsoft.com/office/drawing/2014/main" id="{AC540265-ECEB-AD46-9412-8E267BD56744}"/>
                </a:ext>
              </a:extLst>
            </p:cNvPr>
            <p:cNvSpPr/>
            <p:nvPr/>
          </p:nvSpPr>
          <p:spPr>
            <a:xfrm rot="5400000" flipH="1">
              <a:off x="6611774" y="-1104791"/>
              <a:ext cx="673280" cy="3235509"/>
            </a:xfrm>
            <a:prstGeom prst="round2SameRect">
              <a:avLst>
                <a:gd name="adj1" fmla="val 50000"/>
                <a:gd name="adj2" fmla="val 0"/>
              </a:avLst>
            </a:prstGeom>
            <a:solidFill>
              <a:srgbClr val="F0C7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2" name="Rectangle 71">
              <a:extLst>
                <a:ext uri="{FF2B5EF4-FFF2-40B4-BE49-F238E27FC236}">
                  <a16:creationId xmlns:a16="http://schemas.microsoft.com/office/drawing/2014/main" id="{1C9A2352-78ED-924D-98D0-1F1021C58738}"/>
                </a:ext>
              </a:extLst>
            </p:cNvPr>
            <p:cNvSpPr/>
            <p:nvPr/>
          </p:nvSpPr>
          <p:spPr>
            <a:xfrm flipH="1">
              <a:off x="5325644" y="178300"/>
              <a:ext cx="800207" cy="673281"/>
            </a:xfrm>
            <a:prstGeom prst="rect">
              <a:avLst/>
            </a:prstGeom>
            <a:solidFill>
              <a:srgbClr val="C161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3" name="TextBox 72">
              <a:extLst>
                <a:ext uri="{FF2B5EF4-FFF2-40B4-BE49-F238E27FC236}">
                  <a16:creationId xmlns:a16="http://schemas.microsoft.com/office/drawing/2014/main" id="{1E73332F-4A53-B944-905B-957F2678FECD}"/>
                </a:ext>
              </a:extLst>
            </p:cNvPr>
            <p:cNvSpPr txBox="1"/>
            <p:nvPr/>
          </p:nvSpPr>
          <p:spPr>
            <a:xfrm>
              <a:off x="6223525" y="206256"/>
              <a:ext cx="1348856" cy="6001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Out of school children and illiterate youth</a:t>
              </a:r>
              <a:endParaRPr kumimoji="0" lang="en-US" sz="1100" b="0" i="0" u="none" strike="noStrike" kern="1200" cap="none" spc="0" normalizeH="0" baseline="0" noProof="0" dirty="0">
                <a:ln>
                  <a:noFill/>
                </a:ln>
                <a:solidFill>
                  <a:prstClr val="black">
                    <a:alpha val="55000"/>
                  </a:prstClr>
                </a:solidFill>
                <a:effectLst/>
                <a:uLnTx/>
                <a:uFillTx/>
                <a:latin typeface="Arial" panose="020B0604020202020204" pitchFamily="34" charset="0"/>
                <a:ea typeface="Cambria Math" panose="02040503050406030204" pitchFamily="18" charset="0"/>
                <a:cs typeface="Arial" panose="020B0604020202020204" pitchFamily="34" charset="0"/>
              </a:endParaRPr>
            </a:p>
          </p:txBody>
        </p:sp>
        <p:sp>
          <p:nvSpPr>
            <p:cNvPr id="74" name="Rectangle 73">
              <a:extLst>
                <a:ext uri="{FF2B5EF4-FFF2-40B4-BE49-F238E27FC236}">
                  <a16:creationId xmlns:a16="http://schemas.microsoft.com/office/drawing/2014/main" id="{04E74174-8AED-7342-95D3-50074E1D6EB9}"/>
                </a:ext>
              </a:extLst>
            </p:cNvPr>
            <p:cNvSpPr/>
            <p:nvPr/>
          </p:nvSpPr>
          <p:spPr>
            <a:xfrm>
              <a:off x="5290426" y="361853"/>
              <a:ext cx="870642" cy="261610"/>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 1</a:t>
              </a:r>
            </a:p>
          </p:txBody>
        </p:sp>
        <p:pic>
          <p:nvPicPr>
            <p:cNvPr id="76" name="Picture 75">
              <a:extLst>
                <a:ext uri="{FF2B5EF4-FFF2-40B4-BE49-F238E27FC236}">
                  <a16:creationId xmlns:a16="http://schemas.microsoft.com/office/drawing/2014/main" id="{A1CD316F-CD57-C845-BA09-0641B118076A}"/>
                </a:ext>
              </a:extLst>
            </p:cNvPr>
            <p:cNvPicPr>
              <a:picLocks noChangeAspect="1"/>
            </p:cNvPicPr>
            <p:nvPr/>
          </p:nvPicPr>
          <p:blipFill>
            <a:blip r:embed="rId3"/>
            <a:stretch>
              <a:fillRect/>
            </a:stretch>
          </p:blipFill>
          <p:spPr>
            <a:xfrm>
              <a:off x="7331343" y="261580"/>
              <a:ext cx="861773" cy="521134"/>
            </a:xfrm>
            <a:prstGeom prst="rect">
              <a:avLst/>
            </a:prstGeom>
          </p:spPr>
        </p:pic>
      </p:grpSp>
      <p:sp>
        <p:nvSpPr>
          <p:cNvPr id="94" name="Round Same Side Corner Rectangle 93">
            <a:extLst>
              <a:ext uri="{FF2B5EF4-FFF2-40B4-BE49-F238E27FC236}">
                <a16:creationId xmlns:a16="http://schemas.microsoft.com/office/drawing/2014/main" id="{14887C3B-4B21-B44B-88E4-0080A173B13B}"/>
              </a:ext>
            </a:extLst>
          </p:cNvPr>
          <p:cNvSpPr/>
          <p:nvPr/>
        </p:nvSpPr>
        <p:spPr>
          <a:xfrm rot="5400000" flipH="1">
            <a:off x="6593681" y="-259423"/>
            <a:ext cx="725690" cy="3235509"/>
          </a:xfrm>
          <a:prstGeom prst="round2SameRect">
            <a:avLst>
              <a:gd name="adj1" fmla="val 50000"/>
              <a:gd name="adj2" fmla="val 0"/>
            </a:avLst>
          </a:prstGeom>
          <a:solidFill>
            <a:srgbClr val="F0C7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Rectangle 94">
            <a:extLst>
              <a:ext uri="{FF2B5EF4-FFF2-40B4-BE49-F238E27FC236}">
                <a16:creationId xmlns:a16="http://schemas.microsoft.com/office/drawing/2014/main" id="{C2F0BA36-1A05-3F48-BBA0-979BA307D095}"/>
              </a:ext>
            </a:extLst>
          </p:cNvPr>
          <p:cNvSpPr/>
          <p:nvPr/>
        </p:nvSpPr>
        <p:spPr>
          <a:xfrm flipH="1">
            <a:off x="5333755" y="997462"/>
            <a:ext cx="800207" cy="725691"/>
          </a:xfrm>
          <a:prstGeom prst="rect">
            <a:avLst/>
          </a:prstGeom>
          <a:solidFill>
            <a:srgbClr val="C161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9" name="TextBox 98">
            <a:extLst>
              <a:ext uri="{FF2B5EF4-FFF2-40B4-BE49-F238E27FC236}">
                <a16:creationId xmlns:a16="http://schemas.microsoft.com/office/drawing/2014/main" id="{D3D53C1D-AE70-A740-AD4B-3180F849C021}"/>
              </a:ext>
            </a:extLst>
          </p:cNvPr>
          <p:cNvSpPr txBox="1"/>
          <p:nvPr/>
        </p:nvSpPr>
        <p:spPr>
          <a:xfrm>
            <a:off x="6172011" y="1013067"/>
            <a:ext cx="1348856" cy="76944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Adequate and equitable provision of school infrastructure</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mbria Math" panose="02040503050406030204" pitchFamily="18" charset="0"/>
              <a:cs typeface="Arial" panose="020B0604020202020204" pitchFamily="34" charset="0"/>
            </a:endParaRPr>
          </a:p>
        </p:txBody>
      </p:sp>
      <p:sp>
        <p:nvSpPr>
          <p:cNvPr id="100" name="Rectangle 99">
            <a:extLst>
              <a:ext uri="{FF2B5EF4-FFF2-40B4-BE49-F238E27FC236}">
                <a16:creationId xmlns:a16="http://schemas.microsoft.com/office/drawing/2014/main" id="{42A321A1-A40E-2D4F-9E16-592DD29532C8}"/>
              </a:ext>
            </a:extLst>
          </p:cNvPr>
          <p:cNvSpPr/>
          <p:nvPr/>
        </p:nvSpPr>
        <p:spPr>
          <a:xfrm>
            <a:off x="5310234" y="1250239"/>
            <a:ext cx="870642" cy="261610"/>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 2</a:t>
            </a:r>
          </a:p>
        </p:txBody>
      </p:sp>
      <p:pic>
        <p:nvPicPr>
          <p:cNvPr id="101" name="Picture 100">
            <a:extLst>
              <a:ext uri="{FF2B5EF4-FFF2-40B4-BE49-F238E27FC236}">
                <a16:creationId xmlns:a16="http://schemas.microsoft.com/office/drawing/2014/main" id="{CE0D51F1-2C6D-0744-ABE1-51A364D7A0E1}"/>
              </a:ext>
            </a:extLst>
          </p:cNvPr>
          <p:cNvPicPr>
            <a:picLocks noChangeAspect="1"/>
          </p:cNvPicPr>
          <p:nvPr/>
        </p:nvPicPr>
        <p:blipFill>
          <a:blip r:embed="rId4"/>
          <a:stretch>
            <a:fillRect/>
          </a:stretch>
        </p:blipFill>
        <p:spPr>
          <a:xfrm>
            <a:off x="7460056" y="1137678"/>
            <a:ext cx="889000" cy="439303"/>
          </a:xfrm>
          <a:prstGeom prst="rect">
            <a:avLst/>
          </a:prstGeom>
        </p:spPr>
      </p:pic>
      <p:sp>
        <p:nvSpPr>
          <p:cNvPr id="102" name="Round Same Side Corner Rectangle 101">
            <a:extLst>
              <a:ext uri="{FF2B5EF4-FFF2-40B4-BE49-F238E27FC236}">
                <a16:creationId xmlns:a16="http://schemas.microsoft.com/office/drawing/2014/main" id="{5048CB0A-4894-8B41-B948-C2EE3E1CD37A}"/>
              </a:ext>
            </a:extLst>
          </p:cNvPr>
          <p:cNvSpPr/>
          <p:nvPr/>
        </p:nvSpPr>
        <p:spPr>
          <a:xfrm rot="5400000" flipH="1">
            <a:off x="6608734" y="590717"/>
            <a:ext cx="695585" cy="3235509"/>
          </a:xfrm>
          <a:prstGeom prst="round2SameRect">
            <a:avLst>
              <a:gd name="adj1" fmla="val 50000"/>
              <a:gd name="adj2" fmla="val 0"/>
            </a:avLst>
          </a:prstGeom>
          <a:solidFill>
            <a:srgbClr val="F0C7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3" name="Rectangle 102">
            <a:extLst>
              <a:ext uri="{FF2B5EF4-FFF2-40B4-BE49-F238E27FC236}">
                <a16:creationId xmlns:a16="http://schemas.microsoft.com/office/drawing/2014/main" id="{3D4E3FF9-EEB2-CA40-91CD-84AE9FAEEFDC}"/>
              </a:ext>
            </a:extLst>
          </p:cNvPr>
          <p:cNvSpPr/>
          <p:nvPr/>
        </p:nvSpPr>
        <p:spPr>
          <a:xfrm flipH="1">
            <a:off x="5333757" y="1862655"/>
            <a:ext cx="800207" cy="695586"/>
          </a:xfrm>
          <a:prstGeom prst="rect">
            <a:avLst/>
          </a:prstGeom>
          <a:solidFill>
            <a:srgbClr val="C161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4" name="TextBox 103">
            <a:extLst>
              <a:ext uri="{FF2B5EF4-FFF2-40B4-BE49-F238E27FC236}">
                <a16:creationId xmlns:a16="http://schemas.microsoft.com/office/drawing/2014/main" id="{23403987-02DA-3748-93CC-6498B4AF55A9}"/>
              </a:ext>
            </a:extLst>
          </p:cNvPr>
          <p:cNvSpPr txBox="1"/>
          <p:nvPr/>
        </p:nvSpPr>
        <p:spPr>
          <a:xfrm>
            <a:off x="6126083" y="1988934"/>
            <a:ext cx="1348856" cy="43088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Equitable enrolment and retention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mbria Math" panose="02040503050406030204" pitchFamily="18" charset="0"/>
              <a:cs typeface="Arial" panose="020B0604020202020204" pitchFamily="34" charset="0"/>
            </a:endParaRPr>
          </a:p>
        </p:txBody>
      </p:sp>
      <p:sp>
        <p:nvSpPr>
          <p:cNvPr id="105" name="Rectangle 104">
            <a:extLst>
              <a:ext uri="{FF2B5EF4-FFF2-40B4-BE49-F238E27FC236}">
                <a16:creationId xmlns:a16="http://schemas.microsoft.com/office/drawing/2014/main" id="{B59ADD6C-C897-7446-B173-4CED4680F8D8}"/>
              </a:ext>
            </a:extLst>
          </p:cNvPr>
          <p:cNvSpPr/>
          <p:nvPr/>
        </p:nvSpPr>
        <p:spPr>
          <a:xfrm>
            <a:off x="5315947" y="2058581"/>
            <a:ext cx="870642" cy="261610"/>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 3</a:t>
            </a:r>
          </a:p>
        </p:txBody>
      </p:sp>
      <p:pic>
        <p:nvPicPr>
          <p:cNvPr id="106" name="Picture 105">
            <a:extLst>
              <a:ext uri="{FF2B5EF4-FFF2-40B4-BE49-F238E27FC236}">
                <a16:creationId xmlns:a16="http://schemas.microsoft.com/office/drawing/2014/main" id="{1F40092F-C2DF-3845-8FE1-BECDBB26B9AF}"/>
              </a:ext>
            </a:extLst>
          </p:cNvPr>
          <p:cNvPicPr>
            <a:picLocks noChangeAspect="1"/>
          </p:cNvPicPr>
          <p:nvPr/>
        </p:nvPicPr>
        <p:blipFill>
          <a:blip r:embed="rId5"/>
          <a:stretch>
            <a:fillRect/>
          </a:stretch>
        </p:blipFill>
        <p:spPr>
          <a:xfrm>
            <a:off x="7535812" y="1988934"/>
            <a:ext cx="887469" cy="432305"/>
          </a:xfrm>
          <a:prstGeom prst="rect">
            <a:avLst/>
          </a:prstGeom>
        </p:spPr>
      </p:pic>
      <p:sp>
        <p:nvSpPr>
          <p:cNvPr id="107" name="Rectangle 106"/>
          <p:cNvSpPr/>
          <p:nvPr/>
        </p:nvSpPr>
        <p:spPr>
          <a:xfrm>
            <a:off x="6511687" y="2799040"/>
            <a:ext cx="5229073" cy="1508419"/>
          </a:xfrm>
          <a:prstGeom prst="rect">
            <a:avLst/>
          </a:prstGeom>
          <a:gradFill flip="none" rotWithShape="1">
            <a:gsLst>
              <a:gs pos="0">
                <a:schemeClr val="accent1"/>
              </a:gs>
              <a:gs pos="50000">
                <a:schemeClr val="accent1">
                  <a:lumMod val="60000"/>
                  <a:lumOff val="40000"/>
                </a:schemeClr>
              </a:gs>
              <a:gs pos="100000">
                <a:schemeClr val="accent1">
                  <a:lumMod val="20000"/>
                  <a:lumOff val="8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Quality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Learning</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9" name="Round Same Side Corner Rectangle 108">
            <a:extLst>
              <a:ext uri="{FF2B5EF4-FFF2-40B4-BE49-F238E27FC236}">
                <a16:creationId xmlns:a16="http://schemas.microsoft.com/office/drawing/2014/main" id="{8B7E3505-7828-D545-A39B-6299C19398E3}"/>
              </a:ext>
            </a:extLst>
          </p:cNvPr>
          <p:cNvSpPr/>
          <p:nvPr/>
        </p:nvSpPr>
        <p:spPr>
          <a:xfrm rot="5400000" flipH="1">
            <a:off x="7792062" y="1547435"/>
            <a:ext cx="738663" cy="3235509"/>
          </a:xfrm>
          <a:prstGeom prst="round2SameRect">
            <a:avLst>
              <a:gd name="adj1" fmla="val 50000"/>
              <a:gd name="adj2" fmla="val 0"/>
            </a:avLst>
          </a:prstGeom>
          <a:solidFill>
            <a:srgbClr val="B4C7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0" name="Rectangle 109">
            <a:extLst>
              <a:ext uri="{FF2B5EF4-FFF2-40B4-BE49-F238E27FC236}">
                <a16:creationId xmlns:a16="http://schemas.microsoft.com/office/drawing/2014/main" id="{235E9003-9CA8-D944-A0E4-FDDD03AB9A90}"/>
              </a:ext>
            </a:extLst>
          </p:cNvPr>
          <p:cNvSpPr/>
          <p:nvPr/>
        </p:nvSpPr>
        <p:spPr>
          <a:xfrm flipH="1">
            <a:off x="6542246" y="2796991"/>
            <a:ext cx="800207" cy="738664"/>
          </a:xfrm>
          <a:prstGeom prst="rect">
            <a:avLst/>
          </a:prstGeom>
          <a:solidFill>
            <a:srgbClr val="4472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1" name="TextBox 110">
            <a:extLst>
              <a:ext uri="{FF2B5EF4-FFF2-40B4-BE49-F238E27FC236}">
                <a16:creationId xmlns:a16="http://schemas.microsoft.com/office/drawing/2014/main" id="{B7068A39-5E14-5346-816C-478849FAC03C}"/>
              </a:ext>
            </a:extLst>
          </p:cNvPr>
          <p:cNvSpPr txBox="1"/>
          <p:nvPr/>
        </p:nvSpPr>
        <p:spPr>
          <a:xfrm>
            <a:off x="7287489" y="2797943"/>
            <a:ext cx="1348856"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Teacher recruitment, qualifications and professional development</a:t>
            </a: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Cambria Math" panose="02040503050406030204" pitchFamily="18" charset="0"/>
              <a:cs typeface="Arial" panose="020B0604020202020204" pitchFamily="34" charset="0"/>
            </a:endParaRPr>
          </a:p>
        </p:txBody>
      </p:sp>
      <p:sp>
        <p:nvSpPr>
          <p:cNvPr id="112" name="Rectangle 111">
            <a:extLst>
              <a:ext uri="{FF2B5EF4-FFF2-40B4-BE49-F238E27FC236}">
                <a16:creationId xmlns:a16="http://schemas.microsoft.com/office/drawing/2014/main" id="{040DBE2B-2DC5-6440-BC9D-C64A450E8711}"/>
              </a:ext>
            </a:extLst>
          </p:cNvPr>
          <p:cNvSpPr/>
          <p:nvPr/>
        </p:nvSpPr>
        <p:spPr>
          <a:xfrm>
            <a:off x="6511687" y="3036470"/>
            <a:ext cx="870642" cy="261610"/>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 4</a:t>
            </a:r>
          </a:p>
        </p:txBody>
      </p:sp>
      <p:pic>
        <p:nvPicPr>
          <p:cNvPr id="113" name="Picture 112">
            <a:extLst>
              <a:ext uri="{FF2B5EF4-FFF2-40B4-BE49-F238E27FC236}">
                <a16:creationId xmlns:a16="http://schemas.microsoft.com/office/drawing/2014/main" id="{B2DD0661-D5DA-674F-A94F-F6A8DD012CDB}"/>
              </a:ext>
            </a:extLst>
          </p:cNvPr>
          <p:cNvPicPr>
            <a:picLocks noChangeAspect="1"/>
          </p:cNvPicPr>
          <p:nvPr/>
        </p:nvPicPr>
        <p:blipFill>
          <a:blip r:embed="rId6"/>
          <a:stretch>
            <a:fillRect/>
          </a:stretch>
        </p:blipFill>
        <p:spPr>
          <a:xfrm>
            <a:off x="8810701" y="2895118"/>
            <a:ext cx="794092" cy="469628"/>
          </a:xfrm>
          <a:prstGeom prst="rect">
            <a:avLst/>
          </a:prstGeom>
        </p:spPr>
      </p:pic>
      <p:sp>
        <p:nvSpPr>
          <p:cNvPr id="115" name="Round Same Side Corner Rectangle 114">
            <a:extLst>
              <a:ext uri="{FF2B5EF4-FFF2-40B4-BE49-F238E27FC236}">
                <a16:creationId xmlns:a16="http://schemas.microsoft.com/office/drawing/2014/main" id="{9AB26CF2-7056-0946-9239-77802EF647DA}"/>
              </a:ext>
            </a:extLst>
          </p:cNvPr>
          <p:cNvSpPr/>
          <p:nvPr/>
        </p:nvSpPr>
        <p:spPr>
          <a:xfrm rot="5400000" flipH="1">
            <a:off x="7834962" y="2359506"/>
            <a:ext cx="650078" cy="3235509"/>
          </a:xfrm>
          <a:prstGeom prst="round2SameRect">
            <a:avLst>
              <a:gd name="adj1" fmla="val 50000"/>
              <a:gd name="adj2" fmla="val 0"/>
            </a:avLst>
          </a:prstGeom>
          <a:solidFill>
            <a:srgbClr val="B4C7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6" name="Rectangle 115">
            <a:extLst>
              <a:ext uri="{FF2B5EF4-FFF2-40B4-BE49-F238E27FC236}">
                <a16:creationId xmlns:a16="http://schemas.microsoft.com/office/drawing/2014/main" id="{9D6D09B6-AF2A-5F49-AFFE-4EB19E35823C}"/>
              </a:ext>
            </a:extLst>
          </p:cNvPr>
          <p:cNvSpPr/>
          <p:nvPr/>
        </p:nvSpPr>
        <p:spPr>
          <a:xfrm flipH="1">
            <a:off x="6537232" y="3654198"/>
            <a:ext cx="800207" cy="650079"/>
          </a:xfrm>
          <a:prstGeom prst="rect">
            <a:avLst/>
          </a:prstGeom>
          <a:solidFill>
            <a:srgbClr val="4472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7" name="TextBox 116">
            <a:extLst>
              <a:ext uri="{FF2B5EF4-FFF2-40B4-BE49-F238E27FC236}">
                <a16:creationId xmlns:a16="http://schemas.microsoft.com/office/drawing/2014/main" id="{7BD057C9-8279-BF4B-AA02-798D04789C4B}"/>
              </a:ext>
            </a:extLst>
          </p:cNvPr>
          <p:cNvSpPr txBox="1"/>
          <p:nvPr/>
        </p:nvSpPr>
        <p:spPr>
          <a:xfrm>
            <a:off x="7443180" y="3785516"/>
            <a:ext cx="1348856" cy="43088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Quality inputs and processes</a:t>
            </a:r>
            <a:endParaRPr kumimoji="0" lang="en-US" sz="1100" b="1" i="0" u="none" strike="noStrike" kern="1200" cap="none" spc="0" normalizeH="0" baseline="0" noProof="0" dirty="0">
              <a:ln>
                <a:noFill/>
              </a:ln>
              <a:solidFill>
                <a:prstClr val="black">
                  <a:alpha val="55000"/>
                </a:prstClr>
              </a:solidFill>
              <a:effectLst/>
              <a:uLnTx/>
              <a:uFillTx/>
              <a:latin typeface="Arial" panose="020B0604020202020204" pitchFamily="34" charset="0"/>
              <a:ea typeface="Cambria Math" panose="02040503050406030204" pitchFamily="18" charset="0"/>
              <a:cs typeface="Arial" panose="020B0604020202020204" pitchFamily="34" charset="0"/>
            </a:endParaRPr>
          </a:p>
        </p:txBody>
      </p:sp>
      <p:sp>
        <p:nvSpPr>
          <p:cNvPr id="118" name="Rectangle 117">
            <a:extLst>
              <a:ext uri="{FF2B5EF4-FFF2-40B4-BE49-F238E27FC236}">
                <a16:creationId xmlns:a16="http://schemas.microsoft.com/office/drawing/2014/main" id="{7AC2CFEE-AD22-E44E-9BE9-6ABADC187051}"/>
              </a:ext>
            </a:extLst>
          </p:cNvPr>
          <p:cNvSpPr/>
          <p:nvPr/>
        </p:nvSpPr>
        <p:spPr>
          <a:xfrm>
            <a:off x="6518177" y="3874474"/>
            <a:ext cx="870642" cy="261610"/>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 5</a:t>
            </a:r>
          </a:p>
        </p:txBody>
      </p:sp>
      <p:pic>
        <p:nvPicPr>
          <p:cNvPr id="119" name="Picture 118">
            <a:extLst>
              <a:ext uri="{FF2B5EF4-FFF2-40B4-BE49-F238E27FC236}">
                <a16:creationId xmlns:a16="http://schemas.microsoft.com/office/drawing/2014/main" id="{C2F1940A-0E7E-4E49-843E-D8D7616B59A1}"/>
              </a:ext>
            </a:extLst>
          </p:cNvPr>
          <p:cNvPicPr>
            <a:picLocks noChangeAspect="1"/>
          </p:cNvPicPr>
          <p:nvPr/>
        </p:nvPicPr>
        <p:blipFill>
          <a:blip r:embed="rId7"/>
          <a:stretch>
            <a:fillRect/>
          </a:stretch>
        </p:blipFill>
        <p:spPr>
          <a:xfrm>
            <a:off x="8808447" y="3708430"/>
            <a:ext cx="652245" cy="473579"/>
          </a:xfrm>
          <a:prstGeom prst="rect">
            <a:avLst/>
          </a:prstGeom>
        </p:spPr>
      </p:pic>
      <p:sp>
        <p:nvSpPr>
          <p:cNvPr id="25" name="Rectangle 24"/>
          <p:cNvSpPr/>
          <p:nvPr/>
        </p:nvSpPr>
        <p:spPr>
          <a:xfrm>
            <a:off x="5521667" y="4522576"/>
            <a:ext cx="6246894" cy="2210919"/>
          </a:xfrm>
          <a:prstGeom prst="rect">
            <a:avLst/>
          </a:prstGeom>
          <a:gradFill>
            <a:gsLst>
              <a:gs pos="0">
                <a:srgbClr val="C16124"/>
              </a:gs>
              <a:gs pos="50000">
                <a:srgbClr val="F0C7AE"/>
              </a:gs>
              <a:gs pos="100000">
                <a:srgbClr val="F0C7A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Effective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Governance</a:t>
            </a:r>
          </a:p>
        </p:txBody>
      </p:sp>
      <p:grpSp>
        <p:nvGrpSpPr>
          <p:cNvPr id="3" name="Group 2">
            <a:extLst>
              <a:ext uri="{FF2B5EF4-FFF2-40B4-BE49-F238E27FC236}">
                <a16:creationId xmlns:a16="http://schemas.microsoft.com/office/drawing/2014/main" id="{22D7DB09-0348-0346-8D7B-C56D6B88595C}"/>
              </a:ext>
            </a:extLst>
          </p:cNvPr>
          <p:cNvGrpSpPr/>
          <p:nvPr/>
        </p:nvGrpSpPr>
        <p:grpSpPr>
          <a:xfrm>
            <a:off x="5509789" y="4548314"/>
            <a:ext cx="3259578" cy="652055"/>
            <a:chOff x="5509789" y="4548314"/>
            <a:chExt cx="3259578" cy="652055"/>
          </a:xfrm>
        </p:grpSpPr>
        <p:sp>
          <p:nvSpPr>
            <p:cNvPr id="121" name="Round Same Side Corner Rectangle 120">
              <a:extLst>
                <a:ext uri="{FF2B5EF4-FFF2-40B4-BE49-F238E27FC236}">
                  <a16:creationId xmlns:a16="http://schemas.microsoft.com/office/drawing/2014/main" id="{8057B0D2-2A1A-9741-B5B6-BC146979648F}"/>
                </a:ext>
              </a:extLst>
            </p:cNvPr>
            <p:cNvSpPr/>
            <p:nvPr/>
          </p:nvSpPr>
          <p:spPr>
            <a:xfrm rot="5400000" flipH="1">
              <a:off x="6826574" y="3255598"/>
              <a:ext cx="650078" cy="3235509"/>
            </a:xfrm>
            <a:prstGeom prst="round2SameRect">
              <a:avLst>
                <a:gd name="adj1" fmla="val 50000"/>
                <a:gd name="adj2" fmla="val 0"/>
              </a:avLst>
            </a:prstGeom>
            <a:solidFill>
              <a:srgbClr val="FFE6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2" name="Rectangle 121">
              <a:extLst>
                <a:ext uri="{FF2B5EF4-FFF2-40B4-BE49-F238E27FC236}">
                  <a16:creationId xmlns:a16="http://schemas.microsoft.com/office/drawing/2014/main" id="{13F07328-91FE-234D-9D5E-1130D558276C}"/>
                </a:ext>
              </a:extLst>
            </p:cNvPr>
            <p:cNvSpPr/>
            <p:nvPr/>
          </p:nvSpPr>
          <p:spPr>
            <a:xfrm flipH="1">
              <a:off x="5528844" y="4550290"/>
              <a:ext cx="800207" cy="65007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3" name="TextBox 122">
              <a:extLst>
                <a:ext uri="{FF2B5EF4-FFF2-40B4-BE49-F238E27FC236}">
                  <a16:creationId xmlns:a16="http://schemas.microsoft.com/office/drawing/2014/main" id="{DD729F4A-E6E7-304A-990D-451D3A9B2F60}"/>
                </a:ext>
              </a:extLst>
            </p:cNvPr>
            <p:cNvSpPr txBox="1"/>
            <p:nvPr/>
          </p:nvSpPr>
          <p:spPr>
            <a:xfrm>
              <a:off x="6309355" y="4568493"/>
              <a:ext cx="1617024" cy="6001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Professional educational leadership and management cadre</a:t>
              </a:r>
              <a:endParaRPr kumimoji="0" lang="en-US" sz="1100" b="1" i="0" u="none" strike="noStrike" kern="1200" cap="none" spc="0" normalizeH="0" baseline="0" noProof="0" dirty="0">
                <a:ln>
                  <a:noFill/>
                </a:ln>
                <a:solidFill>
                  <a:prstClr val="black">
                    <a:alpha val="55000"/>
                  </a:prstClr>
                </a:solidFill>
                <a:effectLst/>
                <a:uLnTx/>
                <a:uFillTx/>
                <a:latin typeface="Arial" panose="020B0604020202020204" pitchFamily="34" charset="0"/>
                <a:ea typeface="Cambria Math" panose="02040503050406030204" pitchFamily="18" charset="0"/>
                <a:cs typeface="Arial" panose="020B0604020202020204" pitchFamily="34" charset="0"/>
              </a:endParaRPr>
            </a:p>
          </p:txBody>
        </p:sp>
        <p:sp>
          <p:nvSpPr>
            <p:cNvPr id="124" name="Rectangle 123">
              <a:extLst>
                <a:ext uri="{FF2B5EF4-FFF2-40B4-BE49-F238E27FC236}">
                  <a16:creationId xmlns:a16="http://schemas.microsoft.com/office/drawing/2014/main" id="{ABA4006D-BE86-0342-9417-EEA83B9C284E}"/>
                </a:ext>
              </a:extLst>
            </p:cNvPr>
            <p:cNvSpPr/>
            <p:nvPr/>
          </p:nvSpPr>
          <p:spPr>
            <a:xfrm>
              <a:off x="5509789" y="4770566"/>
              <a:ext cx="870642" cy="261610"/>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 6</a:t>
              </a:r>
            </a:p>
          </p:txBody>
        </p:sp>
        <p:pic>
          <p:nvPicPr>
            <p:cNvPr id="133" name="Picture 132">
              <a:extLst>
                <a:ext uri="{FF2B5EF4-FFF2-40B4-BE49-F238E27FC236}">
                  <a16:creationId xmlns:a16="http://schemas.microsoft.com/office/drawing/2014/main" id="{7E4F734C-921F-7A4A-8E61-7E86325F3E93}"/>
                </a:ext>
              </a:extLst>
            </p:cNvPr>
            <p:cNvPicPr>
              <a:picLocks noChangeAspect="1"/>
            </p:cNvPicPr>
            <p:nvPr/>
          </p:nvPicPr>
          <p:blipFill>
            <a:blip r:embed="rId8"/>
            <a:stretch>
              <a:fillRect/>
            </a:stretch>
          </p:blipFill>
          <p:spPr>
            <a:xfrm>
              <a:off x="8019784" y="4559902"/>
              <a:ext cx="492134" cy="585874"/>
            </a:xfrm>
            <a:prstGeom prst="rect">
              <a:avLst/>
            </a:prstGeom>
          </p:spPr>
        </p:pic>
      </p:grpSp>
      <p:grpSp>
        <p:nvGrpSpPr>
          <p:cNvPr id="4" name="Group 3">
            <a:extLst>
              <a:ext uri="{FF2B5EF4-FFF2-40B4-BE49-F238E27FC236}">
                <a16:creationId xmlns:a16="http://schemas.microsoft.com/office/drawing/2014/main" id="{B547AEE1-693E-1140-B113-25A778E446B7}"/>
              </a:ext>
            </a:extLst>
          </p:cNvPr>
          <p:cNvGrpSpPr/>
          <p:nvPr/>
        </p:nvGrpSpPr>
        <p:grpSpPr>
          <a:xfrm>
            <a:off x="5508154" y="5324164"/>
            <a:ext cx="3259578" cy="652055"/>
            <a:chOff x="5508154" y="5324164"/>
            <a:chExt cx="3259578" cy="652055"/>
          </a:xfrm>
        </p:grpSpPr>
        <p:sp>
          <p:nvSpPr>
            <p:cNvPr id="125" name="Round Same Side Corner Rectangle 124">
              <a:extLst>
                <a:ext uri="{FF2B5EF4-FFF2-40B4-BE49-F238E27FC236}">
                  <a16:creationId xmlns:a16="http://schemas.microsoft.com/office/drawing/2014/main" id="{11EA1100-F44D-094B-926B-34C662F7D593}"/>
                </a:ext>
              </a:extLst>
            </p:cNvPr>
            <p:cNvSpPr/>
            <p:nvPr/>
          </p:nvSpPr>
          <p:spPr>
            <a:xfrm rot="5400000" flipH="1">
              <a:off x="6824939" y="4031448"/>
              <a:ext cx="650078" cy="3235509"/>
            </a:xfrm>
            <a:prstGeom prst="round2SameRect">
              <a:avLst>
                <a:gd name="adj1" fmla="val 50000"/>
                <a:gd name="adj2" fmla="val 0"/>
              </a:avLst>
            </a:prstGeom>
            <a:solidFill>
              <a:srgbClr val="FFE6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6" name="Rectangle 125">
              <a:extLst>
                <a:ext uri="{FF2B5EF4-FFF2-40B4-BE49-F238E27FC236}">
                  <a16:creationId xmlns:a16="http://schemas.microsoft.com/office/drawing/2014/main" id="{8DD5C3AD-C184-DE4A-A8C1-F757AE060246}"/>
                </a:ext>
              </a:extLst>
            </p:cNvPr>
            <p:cNvSpPr/>
            <p:nvPr/>
          </p:nvSpPr>
          <p:spPr>
            <a:xfrm flipH="1">
              <a:off x="5527209" y="5326140"/>
              <a:ext cx="800207" cy="65007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7" name="TextBox 126">
              <a:extLst>
                <a:ext uri="{FF2B5EF4-FFF2-40B4-BE49-F238E27FC236}">
                  <a16:creationId xmlns:a16="http://schemas.microsoft.com/office/drawing/2014/main" id="{65A137D5-B7A8-9B4F-B281-E4C19E60A750}"/>
                </a:ext>
              </a:extLst>
            </p:cNvPr>
            <p:cNvSpPr txBox="1"/>
            <p:nvPr/>
          </p:nvSpPr>
          <p:spPr>
            <a:xfrm>
              <a:off x="6433157" y="5372819"/>
              <a:ext cx="1348856" cy="6001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Improved resource allocation and utilisation</a:t>
              </a:r>
              <a:endParaRPr kumimoji="0" lang="en-US" sz="1100" b="1" i="0" u="none" strike="noStrike" kern="1200" cap="none" spc="0" normalizeH="0" baseline="0" noProof="0" dirty="0">
                <a:ln>
                  <a:noFill/>
                </a:ln>
                <a:solidFill>
                  <a:prstClr val="black">
                    <a:alpha val="55000"/>
                  </a:prstClr>
                </a:solidFill>
                <a:effectLst/>
                <a:uLnTx/>
                <a:uFillTx/>
                <a:latin typeface="Arial" panose="020B0604020202020204" pitchFamily="34" charset="0"/>
                <a:ea typeface="Cambria Math" panose="02040503050406030204" pitchFamily="18" charset="0"/>
                <a:cs typeface="Arial" panose="020B0604020202020204" pitchFamily="34" charset="0"/>
              </a:endParaRPr>
            </a:p>
          </p:txBody>
        </p:sp>
        <p:sp>
          <p:nvSpPr>
            <p:cNvPr id="128" name="Rectangle 127">
              <a:extLst>
                <a:ext uri="{FF2B5EF4-FFF2-40B4-BE49-F238E27FC236}">
                  <a16:creationId xmlns:a16="http://schemas.microsoft.com/office/drawing/2014/main" id="{775EB9D7-5DEB-3648-A44C-7DCF007F8469}"/>
                </a:ext>
              </a:extLst>
            </p:cNvPr>
            <p:cNvSpPr/>
            <p:nvPr/>
          </p:nvSpPr>
          <p:spPr>
            <a:xfrm>
              <a:off x="5508154" y="5546416"/>
              <a:ext cx="870642" cy="261610"/>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 7</a:t>
              </a:r>
            </a:p>
          </p:txBody>
        </p:sp>
        <p:pic>
          <p:nvPicPr>
            <p:cNvPr id="134" name="Picture 133">
              <a:extLst>
                <a:ext uri="{FF2B5EF4-FFF2-40B4-BE49-F238E27FC236}">
                  <a16:creationId xmlns:a16="http://schemas.microsoft.com/office/drawing/2014/main" id="{F14F4B23-5CDD-AD4E-9C8A-621036C93457}"/>
                </a:ext>
              </a:extLst>
            </p:cNvPr>
            <p:cNvPicPr>
              <a:picLocks noChangeAspect="1"/>
            </p:cNvPicPr>
            <p:nvPr/>
          </p:nvPicPr>
          <p:blipFill>
            <a:blip r:embed="rId9"/>
            <a:stretch>
              <a:fillRect/>
            </a:stretch>
          </p:blipFill>
          <p:spPr>
            <a:xfrm>
              <a:off x="7664163" y="5490204"/>
              <a:ext cx="967831" cy="361950"/>
            </a:xfrm>
            <a:prstGeom prst="rect">
              <a:avLst/>
            </a:prstGeom>
          </p:spPr>
        </p:pic>
      </p:grpSp>
      <p:grpSp>
        <p:nvGrpSpPr>
          <p:cNvPr id="5" name="Group 4">
            <a:extLst>
              <a:ext uri="{FF2B5EF4-FFF2-40B4-BE49-F238E27FC236}">
                <a16:creationId xmlns:a16="http://schemas.microsoft.com/office/drawing/2014/main" id="{E062F280-ABEF-7241-825F-42C0BE8B9898}"/>
              </a:ext>
            </a:extLst>
          </p:cNvPr>
          <p:cNvGrpSpPr/>
          <p:nvPr/>
        </p:nvGrpSpPr>
        <p:grpSpPr>
          <a:xfrm>
            <a:off x="5519089" y="6070124"/>
            <a:ext cx="3300360" cy="652056"/>
            <a:chOff x="5519089" y="6070124"/>
            <a:chExt cx="3300360" cy="652056"/>
          </a:xfrm>
        </p:grpSpPr>
        <p:sp>
          <p:nvSpPr>
            <p:cNvPr id="129" name="Round Same Side Corner Rectangle 128">
              <a:extLst>
                <a:ext uri="{FF2B5EF4-FFF2-40B4-BE49-F238E27FC236}">
                  <a16:creationId xmlns:a16="http://schemas.microsoft.com/office/drawing/2014/main" id="{CDB3333A-90C2-FD47-A171-D1557F34F731}"/>
                </a:ext>
              </a:extLst>
            </p:cNvPr>
            <p:cNvSpPr/>
            <p:nvPr/>
          </p:nvSpPr>
          <p:spPr>
            <a:xfrm rot="5400000" flipH="1">
              <a:off x="6876656" y="4777408"/>
              <a:ext cx="650078" cy="3235509"/>
            </a:xfrm>
            <a:prstGeom prst="round2SameRect">
              <a:avLst>
                <a:gd name="adj1" fmla="val 50000"/>
                <a:gd name="adj2" fmla="val 0"/>
              </a:avLst>
            </a:prstGeom>
            <a:solidFill>
              <a:srgbClr val="FFE6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0" name="Rectangle 129">
              <a:extLst>
                <a:ext uri="{FF2B5EF4-FFF2-40B4-BE49-F238E27FC236}">
                  <a16:creationId xmlns:a16="http://schemas.microsoft.com/office/drawing/2014/main" id="{61E4D3EA-B298-524E-BDAA-7415D4188623}"/>
                </a:ext>
              </a:extLst>
            </p:cNvPr>
            <p:cNvSpPr/>
            <p:nvPr/>
          </p:nvSpPr>
          <p:spPr>
            <a:xfrm flipH="1">
              <a:off x="5538144" y="6072101"/>
              <a:ext cx="800207" cy="65007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1" name="TextBox 130">
              <a:extLst>
                <a:ext uri="{FF2B5EF4-FFF2-40B4-BE49-F238E27FC236}">
                  <a16:creationId xmlns:a16="http://schemas.microsoft.com/office/drawing/2014/main" id="{783D5560-2D19-A843-A26A-ADF2E0C0BC5F}"/>
                </a:ext>
              </a:extLst>
            </p:cNvPr>
            <p:cNvSpPr txBox="1"/>
            <p:nvPr/>
          </p:nvSpPr>
          <p:spPr>
            <a:xfrm>
              <a:off x="6444092" y="6203419"/>
              <a:ext cx="1348856" cy="43088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a:ea typeface="+mn-ea"/>
                  <a:cs typeface="+mn-cs"/>
                </a:rPr>
                <a:t>Effective strategic planning and M&amp;E</a:t>
              </a:r>
              <a:endParaRPr kumimoji="0" lang="en-US" sz="1100" b="0" i="0" u="none" strike="noStrike" kern="1200" cap="none" spc="0" normalizeH="0" baseline="0" noProof="0" dirty="0">
                <a:ln>
                  <a:noFill/>
                </a:ln>
                <a:solidFill>
                  <a:prstClr val="black"/>
                </a:solidFill>
                <a:effectLst/>
                <a:uLnTx/>
                <a:uFillTx/>
                <a:latin typeface="Calibri"/>
                <a:ea typeface="MS Mincho" panose="02020609040205080304" pitchFamily="49" charset="-128"/>
                <a:cs typeface="Arial" panose="020B0604020202020204" pitchFamily="34" charset="0"/>
              </a:endParaRPr>
            </a:p>
          </p:txBody>
        </p:sp>
        <p:sp>
          <p:nvSpPr>
            <p:cNvPr id="132" name="Rectangle 131">
              <a:extLst>
                <a:ext uri="{FF2B5EF4-FFF2-40B4-BE49-F238E27FC236}">
                  <a16:creationId xmlns:a16="http://schemas.microsoft.com/office/drawing/2014/main" id="{31EFF368-7AAF-2249-AE95-6E7B030DECEC}"/>
                </a:ext>
              </a:extLst>
            </p:cNvPr>
            <p:cNvSpPr/>
            <p:nvPr/>
          </p:nvSpPr>
          <p:spPr>
            <a:xfrm>
              <a:off x="5519089" y="6292377"/>
              <a:ext cx="870642" cy="261610"/>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 8</a:t>
              </a:r>
            </a:p>
          </p:txBody>
        </p:sp>
        <p:pic>
          <p:nvPicPr>
            <p:cNvPr id="135" name="Picture 134">
              <a:extLst>
                <a:ext uri="{FF2B5EF4-FFF2-40B4-BE49-F238E27FC236}">
                  <a16:creationId xmlns:a16="http://schemas.microsoft.com/office/drawing/2014/main" id="{2C335F51-13D8-C349-9C7E-BF5605CF8EF1}"/>
                </a:ext>
              </a:extLst>
            </p:cNvPr>
            <p:cNvPicPr>
              <a:picLocks noChangeAspect="1"/>
            </p:cNvPicPr>
            <p:nvPr/>
          </p:nvPicPr>
          <p:blipFill>
            <a:blip r:embed="rId10"/>
            <a:stretch>
              <a:fillRect/>
            </a:stretch>
          </p:blipFill>
          <p:spPr>
            <a:xfrm>
              <a:off x="7993886" y="6135417"/>
              <a:ext cx="466119" cy="519491"/>
            </a:xfrm>
            <a:prstGeom prst="rect">
              <a:avLst/>
            </a:prstGeom>
          </p:spPr>
        </p:pic>
      </p:grpSp>
      <p:sp>
        <p:nvSpPr>
          <p:cNvPr id="137" name="Rectangle 136"/>
          <p:cNvSpPr/>
          <p:nvPr/>
        </p:nvSpPr>
        <p:spPr>
          <a:xfrm>
            <a:off x="337510" y="5706418"/>
            <a:ext cx="4353812"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E413A"/>
                </a:solidFill>
                <a:effectLst/>
                <a:uLnTx/>
                <a:uFillTx/>
                <a:latin typeface="Arial" panose="020B0604020202020204" pitchFamily="34" charset="0"/>
                <a:ea typeface="+mn-ea"/>
                <a:cs typeface="Arial" panose="020B0604020202020204" pitchFamily="34" charset="0"/>
              </a:rPr>
              <a:t>Cross Cutting Themes</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Equity: Gender, Geographic &amp; Special Needs</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Learning Outcomes</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Capacity Building</a:t>
            </a:r>
          </a:p>
        </p:txBody>
      </p:sp>
    </p:spTree>
    <p:extLst>
      <p:ext uri="{BB962C8B-B14F-4D97-AF65-F5344CB8AC3E}">
        <p14:creationId xmlns:p14="http://schemas.microsoft.com/office/powerpoint/2010/main" val="2464390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DF5441CA-A2B3-4065-B4D9-850607BBF45E}"/>
              </a:ext>
            </a:extLst>
          </p:cNvPr>
          <p:cNvSpPr>
            <a:spLocks noGrp="1"/>
          </p:cNvSpPr>
          <p:nvPr>
            <p:ph type="title"/>
          </p:nvPr>
        </p:nvSpPr>
        <p:spPr>
          <a:xfrm>
            <a:off x="838200" y="365125"/>
            <a:ext cx="8915400" cy="1325563"/>
          </a:xfrm>
        </p:spPr>
        <p:txBody>
          <a:bodyPr/>
          <a:lstStyle/>
          <a:p>
            <a:pPr algn="ctr"/>
            <a:r>
              <a:rPr lang="en-SG" dirty="0"/>
              <a:t>Solutions / Achievement</a:t>
            </a:r>
          </a:p>
        </p:txBody>
      </p:sp>
      <p:sp>
        <p:nvSpPr>
          <p:cNvPr id="19" name="Content Placeholder 18">
            <a:extLst>
              <a:ext uri="{FF2B5EF4-FFF2-40B4-BE49-F238E27FC236}">
                <a16:creationId xmlns:a16="http://schemas.microsoft.com/office/drawing/2014/main" id="{E88DC6C6-F9CC-4CC5-9A97-48F64FFCD582}"/>
              </a:ext>
            </a:extLst>
          </p:cNvPr>
          <p:cNvSpPr>
            <a:spLocks noGrp="1"/>
          </p:cNvSpPr>
          <p:nvPr>
            <p:ph sz="half" idx="1"/>
          </p:nvPr>
        </p:nvSpPr>
        <p:spPr>
          <a:xfrm>
            <a:off x="802689" y="2032670"/>
            <a:ext cx="10477500" cy="4233070"/>
          </a:xfrm>
        </p:spPr>
        <p:txBody>
          <a:bodyPr/>
          <a:lstStyle/>
          <a:p>
            <a:r>
              <a:rPr lang="en-US" dirty="0"/>
              <a:t>A WINS Strategy developed and approved by government</a:t>
            </a:r>
          </a:p>
          <a:p>
            <a:r>
              <a:rPr lang="en-US" dirty="0"/>
              <a:t>A working group formed to expedite the action required for WinS reforms in the province.   </a:t>
            </a:r>
            <a:endParaRPr lang="en-SG" dirty="0"/>
          </a:p>
          <a:p>
            <a:r>
              <a:rPr lang="en-US" dirty="0"/>
              <a:t>Developing scalable models for improving the school infrastructure.</a:t>
            </a:r>
          </a:p>
          <a:p>
            <a:r>
              <a:rPr lang="en-US" dirty="0"/>
              <a:t>roll out and implementation of WinS standards. </a:t>
            </a:r>
          </a:p>
          <a:p>
            <a:r>
              <a:rPr lang="en-US" dirty="0"/>
              <a:t>Capacity development of the HR on WINS and MHM through training plans and further rollout to districts and schools.</a:t>
            </a:r>
          </a:p>
          <a:p>
            <a:r>
              <a:rPr lang="en-US" dirty="0"/>
              <a:t>Gaps identification through revised SEMIS to inform decision making. </a:t>
            </a:r>
          </a:p>
        </p:txBody>
      </p:sp>
      <p:pic>
        <p:nvPicPr>
          <p:cNvPr id="22" name="Content Placeholder 21">
            <a:extLst>
              <a:ext uri="{FF2B5EF4-FFF2-40B4-BE49-F238E27FC236}">
                <a16:creationId xmlns:a16="http://schemas.microsoft.com/office/drawing/2014/main" id="{C4FFA85C-C414-4109-9BE8-005444EC96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977552" y="111918"/>
            <a:ext cx="1802968" cy="1831975"/>
          </a:xfrm>
        </p:spPr>
      </p:pic>
      <p:pic>
        <p:nvPicPr>
          <p:cNvPr id="6" name="Picture 5">
            <a:extLst>
              <a:ext uri="{FF2B5EF4-FFF2-40B4-BE49-F238E27FC236}">
                <a16:creationId xmlns:a16="http://schemas.microsoft.com/office/drawing/2014/main" id="{CA3436CA-21F1-443F-AAE4-663F3C0D1A8E}"/>
              </a:ext>
            </a:extLst>
          </p:cNvPr>
          <p:cNvPicPr>
            <a:picLocks noChangeAspect="1"/>
          </p:cNvPicPr>
          <p:nvPr/>
        </p:nvPicPr>
        <p:blipFill>
          <a:blip r:embed="rId4"/>
          <a:stretch>
            <a:fillRect/>
          </a:stretch>
        </p:blipFill>
        <p:spPr>
          <a:xfrm>
            <a:off x="1" y="6210300"/>
            <a:ext cx="12191999" cy="647699"/>
          </a:xfrm>
          <a:prstGeom prst="rect">
            <a:avLst/>
          </a:prstGeom>
        </p:spPr>
      </p:pic>
      <p:pic>
        <p:nvPicPr>
          <p:cNvPr id="7" name="Picture 4" descr="Image result for Government of Sindh logo">
            <a:extLst>
              <a:ext uri="{FF2B5EF4-FFF2-40B4-BE49-F238E27FC236}">
                <a16:creationId xmlns:a16="http://schemas.microsoft.com/office/drawing/2014/main" id="{F1AB629A-6865-4946-A417-BD969B5747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854" y="66675"/>
            <a:ext cx="1459346" cy="180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673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PresentationGo Dark">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953</Words>
  <Application>Microsoft Office PowerPoint</Application>
  <PresentationFormat>Widescreen</PresentationFormat>
  <Paragraphs>259</Paragraphs>
  <Slides>10</Slides>
  <Notes>8</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MS Mincho</vt:lpstr>
      <vt:lpstr>Arial</vt:lpstr>
      <vt:lpstr>Calibri</vt:lpstr>
      <vt:lpstr>Calibri Light</vt:lpstr>
      <vt:lpstr>Cambria Math</vt:lpstr>
      <vt:lpstr>Helvetica</vt:lpstr>
      <vt:lpstr>Open Sans</vt:lpstr>
      <vt:lpstr>Wingdings</vt:lpstr>
      <vt:lpstr>Office Theme</vt:lpstr>
      <vt:lpstr>Template PresentationGo Dark</vt:lpstr>
      <vt:lpstr>1_Office Theme</vt:lpstr>
      <vt:lpstr>WinS Policy and Governance at Provincial level  </vt:lpstr>
      <vt:lpstr>Pakistan Context</vt:lpstr>
      <vt:lpstr>Governance Structure - SELD, Sindh</vt:lpstr>
      <vt:lpstr>Governance Structure – District Education office</vt:lpstr>
      <vt:lpstr>Primary Schools Profile 2019 - INFRASTRUCTURE </vt:lpstr>
      <vt:lpstr>Issues in WinS Governance </vt:lpstr>
      <vt:lpstr>PowerPoint Presentation</vt:lpstr>
      <vt:lpstr>PowerPoint Presentation</vt:lpstr>
      <vt:lpstr>Solutions / Achievement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Hiyas Clamor-Torneo</dc:creator>
  <cp:lastModifiedBy>Gloria Lihemo</cp:lastModifiedBy>
  <cp:revision>31</cp:revision>
  <dcterms:created xsi:type="dcterms:W3CDTF">2019-10-14T01:05:01Z</dcterms:created>
  <dcterms:modified xsi:type="dcterms:W3CDTF">2019-11-11T02:51:19Z</dcterms:modified>
</cp:coreProperties>
</file>