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2" r:id="rId2"/>
    <p:sldId id="319" r:id="rId3"/>
    <p:sldId id="337" r:id="rId4"/>
    <p:sldId id="308" r:id="rId5"/>
    <p:sldId id="311" r:id="rId6"/>
    <p:sldId id="260" r:id="rId7"/>
    <p:sldId id="335" r:id="rId8"/>
    <p:sldId id="336" r:id="rId9"/>
    <p:sldId id="322" r:id="rId10"/>
    <p:sldId id="323" r:id="rId11"/>
    <p:sldId id="338" r:id="rId12"/>
    <p:sldId id="324" r:id="rId13"/>
    <p:sldId id="325" r:id="rId14"/>
    <p:sldId id="330" r:id="rId15"/>
    <p:sldId id="332" r:id="rId16"/>
    <p:sldId id="331" r:id="rId17"/>
    <p:sldId id="327" r:id="rId18"/>
    <p:sldId id="334" r:id="rId19"/>
    <p:sldId id="318" r:id="rId20"/>
    <p:sldId id="30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 Qausar Hossain" initials="MQH" lastIdx="15" clrIdx="0">
    <p:extLst>
      <p:ext uri="{19B8F6BF-5375-455C-9EA6-DF929625EA0E}">
        <p15:presenceInfo xmlns:p15="http://schemas.microsoft.com/office/powerpoint/2012/main" userId="S-1-5-21-889838981-920820592-1903951286-9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D7B"/>
    <a:srgbClr val="FF0000"/>
    <a:srgbClr val="D6009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3883" autoAdjust="0"/>
  </p:normalViewPr>
  <p:slideViewPr>
    <p:cSldViewPr snapToGrid="0">
      <p:cViewPr varScale="1">
        <p:scale>
          <a:sx n="68" d="100"/>
          <a:sy n="68" d="100"/>
        </p:scale>
        <p:origin x="61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7T19:29:00.978" idx="8">
    <p:pos x="10" y="10"/>
    <p:text>I edited slightly this slide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E0B01B-A139-417B-9F67-635E315CB14C}" type="datetimeFigureOut">
              <a:rPr lang="en-US" smtClean="0"/>
              <a:pPr/>
              <a:t>11/11/2019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80868D-3BDA-435A-B022-84F772B51966}" type="slidenum">
              <a:rPr lang="en-US" smtClean="0"/>
              <a:pPr/>
              <a:t>‹#›</a:t>
            </a:fld>
            <a:endParaRPr lang="en-US"/>
          </a:p>
        </p:txBody>
      </p:sp>
    </p:spTree>
    <p:extLst>
      <p:ext uri="{BB962C8B-B14F-4D97-AF65-F5344CB8AC3E}">
        <p14:creationId xmlns:p14="http://schemas.microsoft.com/office/powerpoint/2010/main" val="196028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Circular by Ministry of Education on 23rd June 2015;</a:t>
            </a:r>
          </a:p>
          <a:p>
            <a:r>
              <a:rPr lang="en-US" dirty="0"/>
              <a:t>Circular on January 27, 2019 to address SDG,</a:t>
            </a:r>
          </a:p>
          <a:p>
            <a:r>
              <a:rPr lang="en-US" dirty="0"/>
              <a:t>School feeding program.</a:t>
            </a:r>
          </a:p>
        </p:txBody>
      </p:sp>
      <p:sp>
        <p:nvSpPr>
          <p:cNvPr id="4" name="Slide Number Placeholder 3"/>
          <p:cNvSpPr>
            <a:spLocks noGrp="1"/>
          </p:cNvSpPr>
          <p:nvPr>
            <p:ph type="sldNum" sz="quarter" idx="5"/>
          </p:nvPr>
        </p:nvSpPr>
        <p:spPr/>
        <p:txBody>
          <a:bodyPr/>
          <a:lstStyle/>
          <a:p>
            <a:fld id="{2380868D-3BDA-435A-B022-84F772B51966}" type="slidenum">
              <a:rPr lang="en-US" smtClean="0"/>
              <a:pPr/>
              <a:t>3</a:t>
            </a:fld>
            <a:endParaRPr lang="en-US"/>
          </a:p>
        </p:txBody>
      </p:sp>
    </p:spTree>
    <p:extLst>
      <p:ext uri="{BB962C8B-B14F-4D97-AF65-F5344CB8AC3E}">
        <p14:creationId xmlns:p14="http://schemas.microsoft.com/office/powerpoint/2010/main" val="80392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EB6786-8A98-40E1-9A05-07EC0C26A38E}" type="slidenum">
              <a:rPr lang="en-GB" smtClean="0"/>
              <a:pPr/>
              <a:t>12</a:t>
            </a:fld>
            <a:endParaRPr lang="en-GB"/>
          </a:p>
        </p:txBody>
      </p:sp>
    </p:spTree>
    <p:extLst>
      <p:ext uri="{BB962C8B-B14F-4D97-AF65-F5344CB8AC3E}">
        <p14:creationId xmlns:p14="http://schemas.microsoft.com/office/powerpoint/2010/main" val="212600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3D15D6-4C4C-4C6C-9EE4-9317877613A6}" type="datetime1">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192916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2948C-A66F-49BA-84FE-4A27F0A4F135}" type="datetime1">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380345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A3B82B-1A3B-40EF-8F18-99C7B0A3982D}" type="datetime1">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168660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9880600" y="3175"/>
            <a:ext cx="950384"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649818" y="617539"/>
            <a:ext cx="4233"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611718" y="473075"/>
            <a:ext cx="4233"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611718" y="463551"/>
            <a:ext cx="4233"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937685" y="514350"/>
            <a:ext cx="4233"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941918" y="479425"/>
            <a:ext cx="2116"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924985" y="460376"/>
            <a:ext cx="4233"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912285" y="447676"/>
            <a:ext cx="2116"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912285" y="447676"/>
            <a:ext cx="4233"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886885" y="43497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886885" y="431801"/>
            <a:ext cx="4233"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814917" y="415926"/>
            <a:ext cx="8467"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776818" y="476251"/>
            <a:ext cx="4233"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742952" y="534989"/>
            <a:ext cx="4233"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747185" y="530226"/>
            <a:ext cx="4233"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793752" y="557214"/>
            <a:ext cx="4233"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793752" y="557214"/>
            <a:ext cx="4233"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975785" y="541339"/>
            <a:ext cx="4233"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971551" y="541339"/>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971552" y="538164"/>
            <a:ext cx="4233"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967318" y="547689"/>
            <a:ext cx="4233"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975785" y="530225"/>
            <a:ext cx="4233"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975785" y="527050"/>
            <a:ext cx="4233"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950385" y="550864"/>
            <a:ext cx="4233"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971552" y="530226"/>
            <a:ext cx="4233"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971551" y="523876"/>
            <a:ext cx="2116"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958852" y="514350"/>
            <a:ext cx="4233"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958852" y="517526"/>
            <a:ext cx="4233"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9"/>
          <p:cNvSpPr>
            <a:spLocks noGrp="1"/>
          </p:cNvSpPr>
          <p:nvPr>
            <p:ph type="sldNum" sz="quarter" idx="12"/>
          </p:nvPr>
        </p:nvSpPr>
        <p:spPr>
          <a:xfrm>
            <a:off x="816864" y="6356350"/>
            <a:ext cx="2641600" cy="365760"/>
          </a:xfrm>
          <a:prstGeom prst="rect">
            <a:avLst/>
          </a:prstGeom>
        </p:spPr>
        <p:txBody>
          <a:bodyPr/>
          <a:lstStyle>
            <a:lvl1pPr>
              <a:defRPr smtClean="0"/>
            </a:lvl1pPr>
          </a:lstStyle>
          <a:p>
            <a:pPr>
              <a:defRPr/>
            </a:pPr>
            <a:fld id="{6F49B432-AE81-4A26-98EE-5C4E4F4D88F8}" type="slidenum">
              <a:rPr lang="en-US"/>
              <a:pPr>
                <a:defRPr/>
              </a:pPr>
              <a:t>‹#›</a:t>
            </a:fld>
            <a:endParaRPr lang="en-US" dirty="0"/>
          </a:p>
        </p:txBody>
      </p:sp>
    </p:spTree>
    <p:extLst>
      <p:ext uri="{BB962C8B-B14F-4D97-AF65-F5344CB8AC3E}">
        <p14:creationId xmlns:p14="http://schemas.microsoft.com/office/powerpoint/2010/main" val="135688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783334-1852-4F1E-8D17-DB75613912B3}" type="datetime1">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92227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9EF97-9527-448A-99C8-7A17237BDD69}" type="datetime1">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104552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6748FE-F98C-4C83-930D-FC3F681F1E69}" type="datetime1">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79178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2E9377-7F4B-4355-B7A3-AF3D91E9D053}" type="datetime1">
              <a:rPr lang="en-US" smtClean="0"/>
              <a:pPr/>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238977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3E657-D5C6-4785-9549-619CEA049C80}" type="datetime1">
              <a:rPr lang="en-US" smtClean="0"/>
              <a:pPr/>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137709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3FC1E-D937-4042-8547-73489574D965}" type="datetime1">
              <a:rPr lang="en-US" smtClean="0"/>
              <a:pPr/>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23050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66572C-C4BC-48BE-BCE6-618DAC5545F4}" type="datetime1">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152974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DEF8D0-A050-495A-8C7B-8B7409F7AF37}" type="datetime1">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614A4-6951-4C01-A1E5-F0A73C95C6F8}" type="slidenum">
              <a:rPr lang="en-US" smtClean="0"/>
              <a:pPr/>
              <a:t>‹#›</a:t>
            </a:fld>
            <a:endParaRPr lang="en-US"/>
          </a:p>
        </p:txBody>
      </p:sp>
    </p:spTree>
    <p:extLst>
      <p:ext uri="{BB962C8B-B14F-4D97-AF65-F5344CB8AC3E}">
        <p14:creationId xmlns:p14="http://schemas.microsoft.com/office/powerpoint/2010/main" val="248745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42D69-0112-4CCE-A9FE-2878F4D01C7B}" type="datetime1">
              <a:rPr lang="en-US" smtClean="0"/>
              <a:pPr/>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614A4-6951-4C01-A1E5-F0A73C95C6F8}" type="slidenum">
              <a:rPr lang="en-US" smtClean="0"/>
              <a:pPr/>
              <a:t>‹#›</a:t>
            </a:fld>
            <a:endParaRPr lang="en-US"/>
          </a:p>
        </p:txBody>
      </p:sp>
    </p:spTree>
    <p:extLst>
      <p:ext uri="{BB962C8B-B14F-4D97-AF65-F5344CB8AC3E}">
        <p14:creationId xmlns:p14="http://schemas.microsoft.com/office/powerpoint/2010/main" val="71182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8930" y="917727"/>
            <a:ext cx="1277215" cy="1271538"/>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59" y="917727"/>
            <a:ext cx="1181100" cy="1181100"/>
          </a:xfrm>
          <a:prstGeom prst="rect">
            <a:avLst/>
          </a:prstGeom>
        </p:spPr>
      </p:pic>
      <p:sp>
        <p:nvSpPr>
          <p:cNvPr id="11" name="Oval 10"/>
          <p:cNvSpPr/>
          <p:nvPr/>
        </p:nvSpPr>
        <p:spPr>
          <a:xfrm>
            <a:off x="573657" y="1783824"/>
            <a:ext cx="10058400" cy="36765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cap="all" dirty="0">
                <a:ln w="9000" cmpd="sng">
                  <a:solidFill>
                    <a:schemeClr val="accent4">
                      <a:shade val="50000"/>
                      <a:satMod val="120000"/>
                    </a:schemeClr>
                  </a:solidFill>
                  <a:prstDash val="solid"/>
                </a:ln>
                <a:solidFill>
                  <a:schemeClr val="accent2">
                    <a:lumMod val="50000"/>
                  </a:schemeClr>
                </a:solidFill>
                <a:effectLst>
                  <a:outerShdw blurRad="38100" dist="38100" dir="2700000" algn="tl">
                    <a:srgbClr val="000000">
                      <a:alpha val="43137"/>
                    </a:srgbClr>
                  </a:outerShdw>
                  <a:reflection blurRad="12700" stA="28000" endPos="45000" dist="1000" dir="5400000" sy="-100000" algn="bl" rotWithShape="0"/>
                </a:effectLst>
              </a:rPr>
              <a:t> Wash in School</a:t>
            </a:r>
          </a:p>
          <a:p>
            <a:pPr algn="ctr"/>
            <a:r>
              <a:rPr lang="en-US" sz="3600" b="1" cap="all" dirty="0">
                <a:ln w="9000" cmpd="sng">
                  <a:solidFill>
                    <a:schemeClr val="accent4">
                      <a:shade val="50000"/>
                      <a:satMod val="120000"/>
                    </a:schemeClr>
                  </a:solidFill>
                  <a:prstDash val="solid"/>
                </a:ln>
                <a:solidFill>
                  <a:schemeClr val="accent2">
                    <a:lumMod val="50000"/>
                  </a:schemeClr>
                </a:solidFill>
                <a:effectLst>
                  <a:outerShdw blurRad="38100" dist="38100" dir="2700000" algn="tl">
                    <a:srgbClr val="000000">
                      <a:alpha val="43137"/>
                    </a:srgbClr>
                  </a:outerShdw>
                  <a:reflection blurRad="12700" stA="28000" endPos="45000" dist="1000" dir="5400000" sy="-100000" algn="bl" rotWithShape="0"/>
                </a:effectLst>
              </a:rPr>
              <a:t> Experience from </a:t>
            </a:r>
            <a:r>
              <a:rPr lang="en-US" sz="4000" b="1" cap="all" dirty="0">
                <a:ln w="9000" cmpd="sng">
                  <a:solidFill>
                    <a:schemeClr val="accent4">
                      <a:shade val="50000"/>
                      <a:satMod val="120000"/>
                    </a:schemeClr>
                  </a:solidFill>
                  <a:prstDash val="solid"/>
                </a:ln>
                <a:solidFill>
                  <a:schemeClr val="accent2">
                    <a:lumMod val="50000"/>
                  </a:schemeClr>
                </a:solidFill>
                <a:effectLst>
                  <a:outerShdw blurRad="38100" dist="38100" dir="2700000" algn="tl">
                    <a:srgbClr val="000000">
                      <a:alpha val="43137"/>
                    </a:srgbClr>
                  </a:outerShdw>
                  <a:reflection blurRad="12700" stA="28000" endPos="45000" dist="1000" dir="5400000" sy="-100000" algn="bl" rotWithShape="0"/>
                </a:effectLst>
              </a:rPr>
              <a:t>Bangladesh</a:t>
            </a:r>
            <a:endParaRPr lang="en-US" sz="4000" dirty="0"/>
          </a:p>
        </p:txBody>
      </p:sp>
      <p:sp>
        <p:nvSpPr>
          <p:cNvPr id="4" name="Slide Number Placeholder 3"/>
          <p:cNvSpPr>
            <a:spLocks noGrp="1"/>
          </p:cNvSpPr>
          <p:nvPr>
            <p:ph type="sldNum" sz="quarter" idx="12"/>
          </p:nvPr>
        </p:nvSpPr>
        <p:spPr/>
        <p:txBody>
          <a:bodyPr/>
          <a:lstStyle/>
          <a:p>
            <a:fld id="{AFE614A4-6951-4C01-A1E5-F0A73C95C6F8}" type="slidenum">
              <a:rPr lang="en-US" smtClean="0"/>
              <a:pPr/>
              <a:t>1</a:t>
            </a:fld>
            <a:endParaRPr lang="en-US" dirty="0"/>
          </a:p>
        </p:txBody>
      </p:sp>
      <p:sp>
        <p:nvSpPr>
          <p:cNvPr id="2" name="Title 1">
            <a:extLst>
              <a:ext uri="{FF2B5EF4-FFF2-40B4-BE49-F238E27FC236}">
                <a16:creationId xmlns:a16="http://schemas.microsoft.com/office/drawing/2014/main" id="{DCF91417-E8DC-467A-9198-6451448A39C9}"/>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6368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533400"/>
            <a:ext cx="10972800" cy="685800"/>
          </a:xfrm>
        </p:spPr>
        <p:txBody>
          <a:bodyPr anchor="t"/>
          <a:lstStyle/>
          <a:p>
            <a:pPr algn="ctr"/>
            <a:r>
              <a:rPr lang="en-US" altLang="en-US" sz="2400" b="1" dirty="0">
                <a:solidFill>
                  <a:schemeClr val="accent2">
                    <a:lumMod val="75000"/>
                  </a:schemeClr>
                </a:solidFill>
                <a:latin typeface="Arial" charset="0"/>
                <a:cs typeface="Arial" charset="0"/>
              </a:rPr>
              <a:t> </a:t>
            </a:r>
            <a:r>
              <a:rPr lang="en-US" altLang="en-US" sz="3200" b="1" dirty="0">
                <a:solidFill>
                  <a:srgbClr val="C00000"/>
                </a:solidFill>
                <a:latin typeface="Arial" charset="0"/>
                <a:cs typeface="Arial" charset="0"/>
              </a:rPr>
              <a:t>Implementation Arrangements</a:t>
            </a:r>
            <a:r>
              <a:rPr lang="en-US" altLang="en-US" sz="2400" b="1" dirty="0">
                <a:solidFill>
                  <a:srgbClr val="C00000"/>
                </a:solidFill>
                <a:latin typeface="Arial" charset="0"/>
                <a:cs typeface="Arial" charset="0"/>
              </a:rPr>
              <a:t> </a:t>
            </a:r>
            <a:endParaRPr lang="en-US" altLang="en-US" sz="2400" dirty="0">
              <a:solidFill>
                <a:srgbClr val="C00000"/>
              </a:solidFill>
              <a:latin typeface="Arial" charset="0"/>
              <a:cs typeface="Arial" charset="0"/>
            </a:endParaRPr>
          </a:p>
        </p:txBody>
      </p:sp>
      <p:sp>
        <p:nvSpPr>
          <p:cNvPr id="3" name="Content Placeholder 2"/>
          <p:cNvSpPr>
            <a:spLocks noGrp="1"/>
          </p:cNvSpPr>
          <p:nvPr>
            <p:ph idx="1"/>
          </p:nvPr>
        </p:nvSpPr>
        <p:spPr>
          <a:xfrm>
            <a:off x="928689" y="1400175"/>
            <a:ext cx="9298523" cy="5060585"/>
          </a:xfrm>
        </p:spPr>
        <p:txBody>
          <a:bodyPr>
            <a:normAutofit/>
          </a:bodyPr>
          <a:lstStyle/>
          <a:p>
            <a:pPr algn="just">
              <a:lnSpc>
                <a:spcPct val="100000"/>
              </a:lnSpc>
              <a:spcBef>
                <a:spcPts val="600"/>
              </a:spcBef>
              <a:spcAft>
                <a:spcPts val="600"/>
              </a:spcAft>
              <a:defRPr/>
            </a:pPr>
            <a:r>
              <a:rPr lang="en-US" sz="2400" dirty="0">
                <a:latin typeface="Arial" panose="020B0604020202020204" pitchFamily="34" charset="0"/>
                <a:cs typeface="Arial" panose="020B0604020202020204" pitchFamily="34" charset="0"/>
              </a:rPr>
              <a:t>Ministry of Primary and Mass Education is the executing agency responsible for overall policies, guidance, coordination and oversight. </a:t>
            </a:r>
          </a:p>
          <a:p>
            <a:pPr algn="just">
              <a:lnSpc>
                <a:spcPct val="100000"/>
              </a:lnSpc>
              <a:spcBef>
                <a:spcPts val="600"/>
              </a:spcBef>
              <a:spcAft>
                <a:spcPts val="600"/>
              </a:spcAft>
              <a:defRPr/>
            </a:pPr>
            <a:r>
              <a:rPr lang="en-US" sz="2400" dirty="0">
                <a:latin typeface="Arial" panose="020B0604020202020204" pitchFamily="34" charset="0"/>
                <a:cs typeface="Arial" panose="020B0604020202020204" pitchFamily="34" charset="0"/>
              </a:rPr>
              <a:t>Directorate of Primary Education is the main implementing agency. </a:t>
            </a:r>
          </a:p>
          <a:p>
            <a:pPr algn="just">
              <a:lnSpc>
                <a:spcPct val="100000"/>
              </a:lnSpc>
              <a:spcBef>
                <a:spcPts val="600"/>
              </a:spcBef>
              <a:spcAft>
                <a:spcPts val="600"/>
              </a:spcAft>
              <a:defRPr/>
            </a:pPr>
            <a:r>
              <a:rPr lang="en-US" sz="2400" dirty="0">
                <a:latin typeface="Arial" panose="020B0604020202020204" pitchFamily="34" charset="0"/>
                <a:cs typeface="Arial" panose="020B0604020202020204" pitchFamily="34" charset="0"/>
              </a:rPr>
              <a:t>All Field Level Offices and Institutions under DPE involve in implementation of PEDP4 activities. </a:t>
            </a:r>
          </a:p>
          <a:p>
            <a:pPr algn="just">
              <a:lnSpc>
                <a:spcPct val="100000"/>
              </a:lnSpc>
              <a:spcBef>
                <a:spcPts val="600"/>
              </a:spcBef>
              <a:spcAft>
                <a:spcPts val="600"/>
              </a:spcAft>
              <a:defRPr/>
            </a:pPr>
            <a:r>
              <a:rPr lang="en-US" sz="2400" dirty="0">
                <a:latin typeface="Arial" panose="020B0604020202020204" pitchFamily="34" charset="0"/>
                <a:cs typeface="Arial" panose="020B0604020202020204" pitchFamily="34" charset="0"/>
              </a:rPr>
              <a:t>DPHE is the main implementing partner agency for development activities of Water, Sanitation and Hygiene in Government Primary Schools.</a:t>
            </a:r>
            <a:endParaRPr lang="en-US" sz="2400" dirty="0">
              <a:effectLst>
                <a:outerShdw blurRad="38100" dist="38100" dir="2700000" algn="tl">
                  <a:srgbClr val="000000">
                    <a:alpha val="43137"/>
                  </a:srgbClr>
                </a:outerShdw>
              </a:effectLst>
              <a:latin typeface="Arial" panose="020B0604020202020204" pitchFamily="34" charset="0"/>
              <a:cs typeface="Arial" pitchFamily="34" charset="0"/>
            </a:endParaRPr>
          </a:p>
        </p:txBody>
      </p:sp>
      <p:sp>
        <p:nvSpPr>
          <p:cNvPr id="4" name="Slide Number Placeholder 3"/>
          <p:cNvSpPr>
            <a:spLocks noGrp="1"/>
          </p:cNvSpPr>
          <p:nvPr>
            <p:ph type="sldNum" sz="quarter" idx="12"/>
          </p:nvPr>
        </p:nvSpPr>
        <p:spPr/>
        <p:txBody>
          <a:bodyPr/>
          <a:lstStyle/>
          <a:p>
            <a:fld id="{AFE614A4-6951-4C01-A1E5-F0A73C95C6F8}" type="slidenum">
              <a:rPr lang="en-US" smtClean="0"/>
              <a:pPr/>
              <a:t>10</a:t>
            </a:fld>
            <a:endParaRPr lang="en-US"/>
          </a:p>
        </p:txBody>
      </p:sp>
    </p:spTree>
    <p:extLst>
      <p:ext uri="{BB962C8B-B14F-4D97-AF65-F5344CB8AC3E}">
        <p14:creationId xmlns:p14="http://schemas.microsoft.com/office/powerpoint/2010/main" val="123576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D03F0B1-DF50-49F5-9F2A-9A564A2F43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51349" y="1086775"/>
            <a:ext cx="6047662" cy="3493852"/>
          </a:xfrm>
        </p:spPr>
      </p:pic>
      <p:sp>
        <p:nvSpPr>
          <p:cNvPr id="4" name="Slide Number Placeholder 3">
            <a:extLst>
              <a:ext uri="{FF2B5EF4-FFF2-40B4-BE49-F238E27FC236}">
                <a16:creationId xmlns:a16="http://schemas.microsoft.com/office/drawing/2014/main" id="{8517C0D2-41FC-4D11-989D-8A8B797FCAF8}"/>
              </a:ext>
            </a:extLst>
          </p:cNvPr>
          <p:cNvSpPr>
            <a:spLocks noGrp="1"/>
          </p:cNvSpPr>
          <p:nvPr>
            <p:ph type="sldNum" sz="quarter" idx="12"/>
          </p:nvPr>
        </p:nvSpPr>
        <p:spPr/>
        <p:txBody>
          <a:bodyPr/>
          <a:lstStyle/>
          <a:p>
            <a:fld id="{AFE614A4-6951-4C01-A1E5-F0A73C95C6F8}" type="slidenum">
              <a:rPr lang="en-US" smtClean="0"/>
              <a:pPr/>
              <a:t>11</a:t>
            </a:fld>
            <a:endParaRPr lang="en-US"/>
          </a:p>
        </p:txBody>
      </p:sp>
      <p:pic>
        <p:nvPicPr>
          <p:cNvPr id="8" name="Picture 7">
            <a:extLst>
              <a:ext uri="{FF2B5EF4-FFF2-40B4-BE49-F238E27FC236}">
                <a16:creationId xmlns:a16="http://schemas.microsoft.com/office/drawing/2014/main" id="{DD377711-0B48-4536-8B2E-A0D9A273A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34" y="1098019"/>
            <a:ext cx="5177598" cy="3482608"/>
          </a:xfrm>
          <a:prstGeom prst="rect">
            <a:avLst/>
          </a:prstGeom>
        </p:spPr>
      </p:pic>
      <p:sp>
        <p:nvSpPr>
          <p:cNvPr id="11" name="TextBox 10">
            <a:extLst>
              <a:ext uri="{FF2B5EF4-FFF2-40B4-BE49-F238E27FC236}">
                <a16:creationId xmlns:a16="http://schemas.microsoft.com/office/drawing/2014/main" id="{EDB51609-16DF-42FD-80C9-0E52423D776F}"/>
              </a:ext>
            </a:extLst>
          </p:cNvPr>
          <p:cNvSpPr txBox="1"/>
          <p:nvPr/>
        </p:nvSpPr>
        <p:spPr>
          <a:xfrm>
            <a:off x="85725" y="136525"/>
            <a:ext cx="11731263" cy="830997"/>
          </a:xfrm>
          <a:prstGeom prst="rect">
            <a:avLst/>
          </a:prstGeom>
          <a:noFill/>
        </p:spPr>
        <p:txBody>
          <a:bodyPr wrap="square" rtlCol="0">
            <a:spAutoFit/>
          </a:bodyPr>
          <a:lstStyle/>
          <a:p>
            <a:pPr algn="ctr"/>
            <a:r>
              <a:rPr lang="en-US" sz="4800" dirty="0">
                <a:solidFill>
                  <a:srgbClr val="FFC000"/>
                </a:solidFill>
              </a:rPr>
              <a:t>Celebration of GHD 2019</a:t>
            </a:r>
          </a:p>
        </p:txBody>
      </p:sp>
      <p:sp>
        <p:nvSpPr>
          <p:cNvPr id="13" name="TextBox 12">
            <a:extLst>
              <a:ext uri="{FF2B5EF4-FFF2-40B4-BE49-F238E27FC236}">
                <a16:creationId xmlns:a16="http://schemas.microsoft.com/office/drawing/2014/main" id="{E62A304B-70DA-43BA-8C6D-1A8BDADD02AA}"/>
              </a:ext>
            </a:extLst>
          </p:cNvPr>
          <p:cNvSpPr txBox="1"/>
          <p:nvPr/>
        </p:nvSpPr>
        <p:spPr>
          <a:xfrm>
            <a:off x="319178" y="4843364"/>
            <a:ext cx="1173126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3C0D7B"/>
                </a:solidFill>
                <a:latin typeface="Arial" panose="020B0604020202020204" pitchFamily="34" charset="0"/>
                <a:cs typeface="Arial" panose="020B0604020202020204" pitchFamily="34" charset="0"/>
              </a:rPr>
              <a:t>Around 7.5 million students from 59,631 Government Primary schools washed hands with soap and water at a time. </a:t>
            </a:r>
          </a:p>
          <a:p>
            <a:pPr marL="342900" indent="-342900">
              <a:buFont typeface="Arial" panose="020B0604020202020204" pitchFamily="34" charset="0"/>
              <a:buChar char="•"/>
            </a:pPr>
            <a:r>
              <a:rPr lang="en-US" sz="2400" dirty="0">
                <a:solidFill>
                  <a:srgbClr val="3C0D7B"/>
                </a:solidFill>
                <a:latin typeface="Arial" panose="020B0604020202020204" pitchFamily="34" charset="0"/>
                <a:cs typeface="Arial" panose="020B0604020202020204" pitchFamily="34" charset="0"/>
              </a:rPr>
              <a:t>The numbers were collected through real time reporting, displayed during central </a:t>
            </a:r>
            <a:r>
              <a:rPr lang="en-US" sz="2400" dirty="0" err="1">
                <a:solidFill>
                  <a:srgbClr val="3C0D7B"/>
                </a:solidFill>
                <a:latin typeface="Arial" panose="020B0604020202020204" pitchFamily="34" charset="0"/>
                <a:cs typeface="Arial" panose="020B0604020202020204" pitchFamily="34" charset="0"/>
              </a:rPr>
              <a:t>programme</a:t>
            </a:r>
            <a:r>
              <a:rPr lang="en-US" sz="2400" dirty="0">
                <a:solidFill>
                  <a:srgbClr val="3C0D7B"/>
                </a:solidFill>
                <a:latin typeface="Arial" panose="020B0604020202020204" pitchFamily="34" charset="0"/>
                <a:cs typeface="Arial" panose="020B0604020202020204" pitchFamily="34" charset="0"/>
              </a:rPr>
              <a:t> and declared by LGRD&amp;C State Minister.   </a:t>
            </a:r>
          </a:p>
        </p:txBody>
      </p:sp>
    </p:spTree>
    <p:extLst>
      <p:ext uri="{BB962C8B-B14F-4D97-AF65-F5344CB8AC3E}">
        <p14:creationId xmlns:p14="http://schemas.microsoft.com/office/powerpoint/2010/main" val="45211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86202" y="507521"/>
            <a:ext cx="7819595" cy="812800"/>
          </a:xfrm>
        </p:spPr>
        <p:txBody>
          <a:bodyPr>
            <a:normAutofit/>
          </a:bodyPr>
          <a:lstStyle/>
          <a:p>
            <a:r>
              <a:rPr lang="en-GB" sz="3200" b="1" dirty="0">
                <a:solidFill>
                  <a:schemeClr val="accent2"/>
                </a:solidFill>
              </a:rPr>
              <a:t>WASH Block in Primary schools</a:t>
            </a:r>
          </a:p>
        </p:txBody>
      </p:sp>
      <p:grpSp>
        <p:nvGrpSpPr>
          <p:cNvPr id="2" name="Group 4">
            <a:extLst>
              <a:ext uri="{FF2B5EF4-FFF2-40B4-BE49-F238E27FC236}">
                <a16:creationId xmlns:a16="http://schemas.microsoft.com/office/drawing/2014/main" id="{7C8C5B2B-15DB-46AC-BD6F-61AD428AF657}"/>
              </a:ext>
            </a:extLst>
          </p:cNvPr>
          <p:cNvGrpSpPr/>
          <p:nvPr/>
        </p:nvGrpSpPr>
        <p:grpSpPr>
          <a:xfrm>
            <a:off x="1776878" y="1645249"/>
            <a:ext cx="9052312" cy="3352800"/>
            <a:chOff x="0" y="0"/>
            <a:chExt cx="5532120" cy="1704975"/>
          </a:xfrm>
        </p:grpSpPr>
        <p:pic>
          <p:nvPicPr>
            <p:cNvPr id="7" name="Picture 6">
              <a:extLst>
                <a:ext uri="{FF2B5EF4-FFF2-40B4-BE49-F238E27FC236}">
                  <a16:creationId xmlns:a16="http://schemas.microsoft.com/office/drawing/2014/main" id="{BD49CB07-2089-4085-99DA-1CFF670522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21"/>
            <a:stretch/>
          </p:blipFill>
          <p:spPr bwMode="auto">
            <a:xfrm>
              <a:off x="2768600" y="0"/>
              <a:ext cx="2763520" cy="1691640"/>
            </a:xfrm>
            <a:prstGeom prst="rect">
              <a:avLst/>
            </a:prstGeom>
            <a:noFill/>
            <a:ln>
              <a:noFill/>
            </a:ln>
          </p:spPr>
        </p:pic>
        <p:pic>
          <p:nvPicPr>
            <p:cNvPr id="8" name="Picture 7">
              <a:extLst>
                <a:ext uri="{FF2B5EF4-FFF2-40B4-BE49-F238E27FC236}">
                  <a16:creationId xmlns:a16="http://schemas.microsoft.com/office/drawing/2014/main" id="{36F5FC49-EC59-4230-93CF-343F5B6E23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679700" cy="1704975"/>
            </a:xfrm>
            <a:prstGeom prst="rect">
              <a:avLst/>
            </a:prstGeom>
            <a:noFill/>
            <a:ln>
              <a:noFill/>
            </a:ln>
          </p:spPr>
        </p:pic>
      </p:grpSp>
    </p:spTree>
    <p:extLst>
      <p:ext uri="{BB962C8B-B14F-4D97-AF65-F5344CB8AC3E}">
        <p14:creationId xmlns:p14="http://schemas.microsoft.com/office/powerpoint/2010/main" val="369227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44938"/>
            <a:ext cx="91440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5920" y="789928"/>
            <a:ext cx="5256504" cy="3714776"/>
          </a:xfrm>
          <a:ln>
            <a:miter lim="800000"/>
            <a:headEnd/>
            <a:tailEnd/>
          </a:ln>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defRPr/>
            </a:pPr>
            <a:br>
              <a:rPr lang="en-US" altLang="ja-JP" sz="2000" b="1" dirty="0">
                <a:solidFill>
                  <a:srgbClr val="92D050"/>
                </a:solidFill>
                <a:latin typeface="+mn-lt"/>
                <a:ea typeface="+mn-ea"/>
                <a:cs typeface="+mn-cs"/>
              </a:rPr>
            </a:br>
            <a:br>
              <a:rPr lang="en-US" altLang="ja-JP" sz="2000" b="1" dirty="0">
                <a:solidFill>
                  <a:srgbClr val="92D050"/>
                </a:solidFill>
                <a:latin typeface="+mn-lt"/>
                <a:ea typeface="+mn-ea"/>
                <a:cs typeface="+mn-cs"/>
              </a:rPr>
            </a:br>
            <a:br>
              <a:rPr lang="en-US" altLang="ja-JP" sz="2000" b="1" dirty="0">
                <a:solidFill>
                  <a:srgbClr val="92D050"/>
                </a:solidFill>
                <a:latin typeface="+mn-lt"/>
                <a:ea typeface="+mn-ea"/>
                <a:cs typeface="+mn-cs"/>
              </a:rPr>
            </a:br>
            <a:br>
              <a:rPr lang="en-US" altLang="ja-JP" sz="2000" b="1" dirty="0">
                <a:solidFill>
                  <a:srgbClr val="92D050"/>
                </a:solidFill>
                <a:latin typeface="+mn-lt"/>
                <a:ea typeface="+mn-ea"/>
                <a:cs typeface="+mn-cs"/>
              </a:rPr>
            </a:br>
            <a:br>
              <a:rPr lang="en-US" altLang="ja-JP" sz="2000" b="1" dirty="0">
                <a:solidFill>
                  <a:srgbClr val="92D050"/>
                </a:solidFill>
                <a:latin typeface="+mn-lt"/>
                <a:ea typeface="+mn-ea"/>
                <a:cs typeface="+mn-cs"/>
              </a:rPr>
            </a:br>
            <a:br>
              <a:rPr lang="en-US" altLang="ja-JP" sz="2000" b="1" dirty="0">
                <a:solidFill>
                  <a:srgbClr val="92D050"/>
                </a:solidFill>
                <a:latin typeface="+mn-lt"/>
                <a:ea typeface="+mn-ea"/>
                <a:cs typeface="+mn-cs"/>
              </a:rPr>
            </a:br>
            <a:r>
              <a:rPr lang="en-US" altLang="ja-JP" sz="2000" b="1" dirty="0">
                <a:solidFill>
                  <a:schemeClr val="accent2"/>
                </a:solidFill>
                <a:latin typeface="Arial" panose="020B0604020202020204" pitchFamily="34" charset="0"/>
                <a:ea typeface="+mn-ea"/>
                <a:cs typeface="Arial" panose="020B0604020202020204" pitchFamily="34" charset="0"/>
              </a:rPr>
              <a:t>Considerations while installing </a:t>
            </a:r>
            <a:br>
              <a:rPr lang="en-US" altLang="ja-JP" sz="2000" b="1" dirty="0">
                <a:solidFill>
                  <a:schemeClr val="accent2"/>
                </a:solidFill>
                <a:latin typeface="Arial" panose="020B0604020202020204" pitchFamily="34" charset="0"/>
                <a:ea typeface="+mn-ea"/>
                <a:cs typeface="Arial" panose="020B0604020202020204" pitchFamily="34" charset="0"/>
              </a:rPr>
            </a:br>
            <a:r>
              <a:rPr lang="en-US" altLang="ja-JP" sz="2000" b="1" dirty="0">
                <a:solidFill>
                  <a:schemeClr val="accent2"/>
                </a:solidFill>
                <a:latin typeface="Arial" panose="020B0604020202020204" pitchFamily="34" charset="0"/>
                <a:ea typeface="+mn-ea"/>
                <a:cs typeface="Arial" panose="020B0604020202020204" pitchFamily="34" charset="0"/>
              </a:rPr>
              <a:t>WASH BLOCK </a:t>
            </a:r>
            <a:br>
              <a:rPr lang="en-US" altLang="ja-JP" sz="2000" dirty="0">
                <a:latin typeface="Arial" panose="020B0604020202020204" pitchFamily="34" charset="0"/>
                <a:ea typeface="+mn-ea"/>
                <a:cs typeface="Arial" panose="020B0604020202020204" pitchFamily="34" charset="0"/>
              </a:rPr>
            </a:br>
            <a:r>
              <a:rPr lang="en-US" altLang="ja-JP" sz="2000" dirty="0">
                <a:latin typeface="Arial" panose="020B0604020202020204" pitchFamily="34" charset="0"/>
                <a:ea typeface="+mn-ea"/>
                <a:cs typeface="Arial" panose="020B0604020202020204" pitchFamily="34" charset="0"/>
              </a:rPr>
              <a:t> </a:t>
            </a:r>
            <a:br>
              <a:rPr lang="en-US" altLang="ja-JP" sz="2000" b="1" dirty="0">
                <a:latin typeface="+mn-lt"/>
                <a:ea typeface="+mn-ea"/>
                <a:cs typeface="+mn-cs"/>
              </a:rPr>
            </a:br>
            <a:br>
              <a:rPr lang="en-US" altLang="ja-JP" sz="2000" b="1" dirty="0">
                <a:latin typeface="+mn-lt"/>
                <a:ea typeface="+mn-ea"/>
                <a:cs typeface="+mn-cs"/>
              </a:rPr>
            </a:br>
            <a:r>
              <a:rPr lang="en-US" altLang="ja-JP" sz="2000" b="1" dirty="0">
                <a:latin typeface="+mn-lt"/>
                <a:ea typeface="+mn-ea"/>
                <a:cs typeface="+mn-cs"/>
              </a:rPr>
              <a:t> 1. WASH Block  must be constructed attached to school building.</a:t>
            </a:r>
            <a:br>
              <a:rPr lang="en-US" altLang="ja-JP" sz="2000" b="1" dirty="0">
                <a:latin typeface="+mn-lt"/>
                <a:ea typeface="+mn-ea"/>
                <a:cs typeface="+mn-cs"/>
              </a:rPr>
            </a:br>
            <a:br>
              <a:rPr lang="en-US" altLang="ja-JP" sz="2000" b="1" dirty="0">
                <a:latin typeface="+mn-lt"/>
                <a:ea typeface="+mn-ea"/>
                <a:cs typeface="+mn-cs"/>
              </a:rPr>
            </a:br>
            <a:r>
              <a:rPr lang="en-US" altLang="ja-JP" sz="2000" b="1" dirty="0">
                <a:latin typeface="+mn-lt"/>
                <a:ea typeface="+mn-ea"/>
                <a:cs typeface="+mn-cs"/>
              </a:rPr>
              <a:t>3.Two storied WB where ground is for Male Teachers and boys while first floor is for Female teachers and girls.</a:t>
            </a:r>
            <a:br>
              <a:rPr lang="en-US" altLang="ja-JP" sz="2000" b="1" dirty="0">
                <a:latin typeface="+mn-lt"/>
                <a:ea typeface="+mn-ea"/>
                <a:cs typeface="+mn-cs"/>
              </a:rPr>
            </a:br>
            <a:br>
              <a:rPr lang="en-US" altLang="ja-JP" sz="2000" b="1" dirty="0">
                <a:latin typeface="+mn-lt"/>
                <a:ea typeface="+mn-ea"/>
                <a:cs typeface="+mn-cs"/>
              </a:rPr>
            </a:br>
            <a:r>
              <a:rPr lang="en-US" altLang="ja-JP" sz="2000" b="1" dirty="0">
                <a:latin typeface="+mn-lt"/>
                <a:ea typeface="+mn-ea"/>
                <a:cs typeface="+mn-cs"/>
              </a:rPr>
              <a:t>4. RCC frame structure  instead of Brick structure.</a:t>
            </a:r>
            <a:br>
              <a:rPr lang="en-US" altLang="ja-JP" sz="2000" b="1" dirty="0">
                <a:latin typeface="+mn-lt"/>
                <a:ea typeface="+mn-ea"/>
                <a:cs typeface="+mn-cs"/>
              </a:rPr>
            </a:br>
            <a:br>
              <a:rPr lang="en-US"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6389" name="Picture 6" descr="50905789_374582936651293_2485349896039694336_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584" y="1081557"/>
            <a:ext cx="4507256" cy="327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94386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C0E4-C64A-4157-8F02-C5188AC24FEB}"/>
              </a:ext>
            </a:extLst>
          </p:cNvPr>
          <p:cNvSpPr>
            <a:spLocks noGrp="1"/>
          </p:cNvSpPr>
          <p:nvPr>
            <p:ph type="title"/>
          </p:nvPr>
        </p:nvSpPr>
        <p:spPr/>
        <p:txBody>
          <a:bodyPr>
            <a:normAutofit/>
          </a:bodyPr>
          <a:lstStyle/>
          <a:p>
            <a:pPr algn="ctr"/>
            <a:r>
              <a:rPr lang="en-US" sz="3200" b="1" dirty="0">
                <a:solidFill>
                  <a:schemeClr val="accent2"/>
                </a:solidFill>
                <a:latin typeface="Arial" panose="020B0604020202020204" pitchFamily="34" charset="0"/>
                <a:cs typeface="Arial" panose="020B0604020202020204" pitchFamily="34" charset="0"/>
              </a:rPr>
              <a:t>Toilet for students </a:t>
            </a:r>
          </a:p>
        </p:txBody>
      </p:sp>
      <p:sp>
        <p:nvSpPr>
          <p:cNvPr id="3" name="Content Placeholder 2">
            <a:extLst>
              <a:ext uri="{FF2B5EF4-FFF2-40B4-BE49-F238E27FC236}">
                <a16:creationId xmlns:a16="http://schemas.microsoft.com/office/drawing/2014/main" id="{E9C29C29-2E87-48F8-AA9F-697DFE5FFE82}"/>
              </a:ext>
            </a:extLst>
          </p:cNvPr>
          <p:cNvSpPr>
            <a:spLocks noGrp="1"/>
          </p:cNvSpPr>
          <p:nvPr>
            <p:ph idx="1"/>
          </p:nvPr>
        </p:nvSpPr>
        <p:spPr/>
        <p:txBody>
          <a:bodyPr/>
          <a:lstStyle/>
          <a:p>
            <a:endParaRPr lang="en-US" dirty="0"/>
          </a:p>
        </p:txBody>
      </p:sp>
      <p:pic>
        <p:nvPicPr>
          <p:cNvPr id="5" name="Picture 6">
            <a:extLst>
              <a:ext uri="{FF2B5EF4-FFF2-40B4-BE49-F238E27FC236}">
                <a16:creationId xmlns:a16="http://schemas.microsoft.com/office/drawing/2014/main" id="{BF0F28C8-C00D-4F74-AF71-B519FF2A20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62882"/>
            <a:ext cx="10972800" cy="466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03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A110-24F2-4EA5-88B7-F20E3D6B9E51}"/>
              </a:ext>
            </a:extLst>
          </p:cNvPr>
          <p:cNvSpPr>
            <a:spLocks noGrp="1"/>
          </p:cNvSpPr>
          <p:nvPr>
            <p:ph type="title"/>
          </p:nvPr>
        </p:nvSpPr>
        <p:spPr/>
        <p:txBody>
          <a:bodyPr>
            <a:normAutofit/>
          </a:bodyPr>
          <a:lstStyle/>
          <a:p>
            <a:pPr algn="ctr"/>
            <a:r>
              <a:rPr lang="en-US" sz="3200" b="1" dirty="0">
                <a:solidFill>
                  <a:schemeClr val="accent2"/>
                </a:solidFill>
                <a:latin typeface="Arial" pitchFamily="34" charset="0"/>
                <a:cs typeface="Arial" pitchFamily="34" charset="0"/>
              </a:rPr>
              <a:t>Toilet for Girls</a:t>
            </a:r>
          </a:p>
        </p:txBody>
      </p:sp>
      <p:pic>
        <p:nvPicPr>
          <p:cNvPr id="4" name="Content Placeholder 3">
            <a:extLst>
              <a:ext uri="{FF2B5EF4-FFF2-40B4-BE49-F238E27FC236}">
                <a16:creationId xmlns:a16="http://schemas.microsoft.com/office/drawing/2014/main" id="{29AECDBC-6F5C-4B2B-A4B1-94873D172540}"/>
              </a:ext>
            </a:extLst>
          </p:cNvPr>
          <p:cNvPicPr>
            <a:picLocks noGrp="1" noChangeAspect="1"/>
          </p:cNvPicPr>
          <p:nvPr>
            <p:ph idx="1"/>
          </p:nvPr>
        </p:nvPicPr>
        <p:blipFill>
          <a:blip r:embed="rId2" cstate="print"/>
          <a:stretch>
            <a:fillRect/>
          </a:stretch>
        </p:blipFill>
        <p:spPr>
          <a:xfrm>
            <a:off x="829594" y="1595511"/>
            <a:ext cx="10532813" cy="4984334"/>
          </a:xfrm>
          <a:prstGeom prst="rect">
            <a:avLst/>
          </a:prstGeom>
        </p:spPr>
      </p:pic>
    </p:spTree>
    <p:extLst>
      <p:ext uri="{BB962C8B-B14F-4D97-AF65-F5344CB8AC3E}">
        <p14:creationId xmlns:p14="http://schemas.microsoft.com/office/powerpoint/2010/main" val="10433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6C94-4EF4-46C0-B927-A88BEAE6BB2F}"/>
              </a:ext>
            </a:extLst>
          </p:cNvPr>
          <p:cNvSpPr>
            <a:spLocks noGrp="1"/>
          </p:cNvSpPr>
          <p:nvPr>
            <p:ph type="title"/>
          </p:nvPr>
        </p:nvSpPr>
        <p:spPr>
          <a:xfrm>
            <a:off x="838200" y="365126"/>
            <a:ext cx="10515600" cy="1049338"/>
          </a:xfrm>
        </p:spPr>
        <p:txBody>
          <a:bodyPr>
            <a:normAutofit/>
          </a:bodyPr>
          <a:lstStyle/>
          <a:p>
            <a:pPr algn="ctr"/>
            <a:r>
              <a:rPr lang="en-US" sz="3600" b="1" dirty="0">
                <a:solidFill>
                  <a:schemeClr val="accent1">
                    <a:lumMod val="50000"/>
                  </a:schemeClr>
                </a:solidFill>
                <a:latin typeface="Arial" pitchFamily="34" charset="0"/>
                <a:cs typeface="Arial" pitchFamily="34" charset="0"/>
              </a:rPr>
              <a:t> </a:t>
            </a:r>
            <a:r>
              <a:rPr lang="en-US" sz="3200" b="1" dirty="0">
                <a:solidFill>
                  <a:schemeClr val="accent2"/>
                </a:solidFill>
                <a:latin typeface="Arial" panose="020B0604020202020204" pitchFamily="34" charset="0"/>
                <a:cs typeface="Arial" pitchFamily="34" charset="0"/>
              </a:rPr>
              <a:t>Addressing MHM </a:t>
            </a:r>
          </a:p>
        </p:txBody>
      </p:sp>
      <p:pic>
        <p:nvPicPr>
          <p:cNvPr id="4" name="Picture 7">
            <a:extLst>
              <a:ext uri="{FF2B5EF4-FFF2-40B4-BE49-F238E27FC236}">
                <a16:creationId xmlns:a16="http://schemas.microsoft.com/office/drawing/2014/main" id="{877383CF-E42A-475F-AB18-52A999C9E3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08449"/>
            <a:ext cx="10972800" cy="50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21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607" y="6342897"/>
            <a:ext cx="2641600" cy="365760"/>
          </a:xfrm>
        </p:spPr>
        <p:txBody>
          <a:bodyPr/>
          <a:lstStyle/>
          <a:p>
            <a:pPr algn="r">
              <a:defRPr/>
            </a:pPr>
            <a:r>
              <a:rPr lang="en-US" dirty="0"/>
              <a:t>20</a:t>
            </a:r>
          </a:p>
        </p:txBody>
      </p:sp>
      <p:sp>
        <p:nvSpPr>
          <p:cNvPr id="7" name="Title 6"/>
          <p:cNvSpPr>
            <a:spLocks noGrp="1"/>
          </p:cNvSpPr>
          <p:nvPr>
            <p:ph type="title"/>
          </p:nvPr>
        </p:nvSpPr>
        <p:spPr>
          <a:xfrm>
            <a:off x="719528" y="532625"/>
            <a:ext cx="10912839" cy="756530"/>
          </a:xfrm>
        </p:spPr>
        <p:txBody>
          <a:bodyPr>
            <a:noAutofit/>
          </a:bodyPr>
          <a:lstStyle/>
          <a:p>
            <a:pPr algn="ctr"/>
            <a:r>
              <a:rPr lang="en-US" b="1" dirty="0">
                <a:solidFill>
                  <a:schemeClr val="accent2"/>
                </a:solidFill>
                <a:effectLst>
                  <a:outerShdw blurRad="38100" dist="38100" dir="2700000" algn="tl">
                    <a:srgbClr val="000000">
                      <a:alpha val="43137"/>
                    </a:srgbClr>
                  </a:outerShdw>
                </a:effectLst>
              </a:rPr>
              <a:t>Challenges</a:t>
            </a:r>
          </a:p>
        </p:txBody>
      </p:sp>
      <p:sp>
        <p:nvSpPr>
          <p:cNvPr id="8" name="Content Placeholder 2"/>
          <p:cNvSpPr>
            <a:spLocks noGrp="1"/>
          </p:cNvSpPr>
          <p:nvPr>
            <p:ph sz="quarter" idx="10"/>
          </p:nvPr>
        </p:nvSpPr>
        <p:spPr>
          <a:xfrm>
            <a:off x="914399" y="1341958"/>
            <a:ext cx="10201275" cy="4873105"/>
          </a:xfrm>
        </p:spPr>
        <p:txBody>
          <a:bodyPr>
            <a:normAutofit fontScale="32500" lnSpcReduction="20000"/>
          </a:bodyPr>
          <a:lstStyle/>
          <a:p>
            <a:pPr>
              <a:lnSpc>
                <a:spcPct val="120000"/>
              </a:lnSpc>
              <a:spcBef>
                <a:spcPts val="0"/>
              </a:spcBef>
            </a:pPr>
            <a:r>
              <a:rPr lang="en-US" sz="8600" dirty="0">
                <a:solidFill>
                  <a:schemeClr val="accent5">
                    <a:lumMod val="50000"/>
                  </a:schemeClr>
                </a:solidFill>
                <a:latin typeface="Arial" pitchFamily="34" charset="0"/>
                <a:cs typeface="Arial" pitchFamily="34" charset="0"/>
              </a:rPr>
              <a:t>Education System in Bangladesh is large. School going children are huge in number. So, whatever initiative is taken,  faster momentum  difficult to achieve.</a:t>
            </a:r>
          </a:p>
          <a:p>
            <a:pPr>
              <a:lnSpc>
                <a:spcPct val="120000"/>
              </a:lnSpc>
              <a:spcBef>
                <a:spcPts val="0"/>
              </a:spcBef>
            </a:pPr>
            <a:r>
              <a:rPr lang="en-US" sz="8600" dirty="0">
                <a:solidFill>
                  <a:schemeClr val="accent5">
                    <a:lumMod val="50000"/>
                  </a:schemeClr>
                </a:solidFill>
                <a:latin typeface="Arial" pitchFamily="34" charset="0"/>
                <a:cs typeface="Arial" pitchFamily="34" charset="0"/>
              </a:rPr>
              <a:t>Though government primary schools are covered by different development projects, but non government schools get nominal financial support from the government, as such these schools lag behind.</a:t>
            </a:r>
          </a:p>
          <a:p>
            <a:pPr>
              <a:lnSpc>
                <a:spcPct val="120000"/>
              </a:lnSpc>
              <a:spcBef>
                <a:spcPts val="0"/>
              </a:spcBef>
            </a:pPr>
            <a:r>
              <a:rPr lang="en-US" sz="8600" dirty="0">
                <a:solidFill>
                  <a:schemeClr val="accent5">
                    <a:lumMod val="50000"/>
                  </a:schemeClr>
                </a:solidFill>
                <a:latin typeface="Arial" pitchFamily="34" charset="0"/>
                <a:cs typeface="Arial" pitchFamily="34" charset="0"/>
              </a:rPr>
              <a:t>Capacity enhancement and effective management are crucial for its smooth and proper implementation.</a:t>
            </a:r>
          </a:p>
          <a:p>
            <a:pPr>
              <a:lnSpc>
                <a:spcPct val="120000"/>
              </a:lnSpc>
              <a:spcBef>
                <a:spcPts val="0"/>
              </a:spcBef>
            </a:pPr>
            <a:r>
              <a:rPr lang="en-US" sz="8600" dirty="0">
                <a:solidFill>
                  <a:schemeClr val="accent5">
                    <a:lumMod val="50000"/>
                  </a:schemeClr>
                </a:solidFill>
                <a:latin typeface="Arial" pitchFamily="34" charset="0"/>
                <a:cs typeface="Arial" pitchFamily="34" charset="0"/>
              </a:rPr>
              <a:t>Quality control of infrastructure Development. </a:t>
            </a:r>
          </a:p>
          <a:p>
            <a:endParaRPr lang="en-US" sz="6000" dirty="0">
              <a:solidFill>
                <a:schemeClr val="tx1"/>
              </a:solidFill>
              <a:latin typeface="Arial" pitchFamily="34" charset="0"/>
              <a:cs typeface="Arial" pitchFamily="34" charset="0"/>
            </a:endParaRPr>
          </a:p>
          <a:p>
            <a:pPr>
              <a:buFont typeface="Arial" pitchFamily="34" charset="0"/>
              <a:buChar char="•"/>
            </a:pPr>
            <a:endParaRPr lang="en-US" sz="6000" dirty="0">
              <a:latin typeface="Arial" pitchFamily="34" charset="0"/>
              <a:cs typeface="Arial" pitchFamily="34" charset="0"/>
            </a:endParaRPr>
          </a:p>
          <a:p>
            <a:pPr>
              <a:buFont typeface="Arial" pitchFamily="34" charset="0"/>
              <a:buChar char="•"/>
            </a:pPr>
            <a:endParaRPr lang="en-US" sz="2400" dirty="0">
              <a:latin typeface="Arial" pitchFamily="34" charset="0"/>
              <a:cs typeface="Arial" pitchFamily="34" charset="0"/>
            </a:endParaRPr>
          </a:p>
          <a:p>
            <a:pPr>
              <a:buFont typeface="Arial" pitchFamily="34" charset="0"/>
              <a:buChar char="•"/>
            </a:pPr>
            <a:endParaRPr lang="en-US" sz="2400" dirty="0">
              <a:latin typeface="Arial" pitchFamily="34" charset="0"/>
              <a:cs typeface="Arial" pitchFamily="34" charset="0"/>
            </a:endParaRPr>
          </a:p>
          <a:p>
            <a:pPr>
              <a:buFont typeface="Arial" pitchFamily="34" charset="0"/>
              <a:buChar cha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15597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effectLst>
                  <a:outerShdw blurRad="38100" dist="38100" dir="2700000" algn="tl">
                    <a:srgbClr val="000000">
                      <a:alpha val="43137"/>
                    </a:srgbClr>
                  </a:outerShdw>
                </a:effectLst>
              </a:rPr>
              <a:t>Challenges</a:t>
            </a:r>
            <a:endParaRPr lang="en-US" dirty="0"/>
          </a:p>
        </p:txBody>
      </p:sp>
      <p:sp>
        <p:nvSpPr>
          <p:cNvPr id="3" name="Content Placeholder 2"/>
          <p:cNvSpPr>
            <a:spLocks noGrp="1"/>
          </p:cNvSpPr>
          <p:nvPr>
            <p:ph sz="quarter" idx="10"/>
          </p:nvPr>
        </p:nvSpPr>
        <p:spPr/>
        <p:txBody>
          <a:bodyPr/>
          <a:lstStyle/>
          <a:p>
            <a:pPr>
              <a:lnSpc>
                <a:spcPct val="120000"/>
              </a:lnSpc>
              <a:spcBef>
                <a:spcPts val="0"/>
              </a:spcBef>
            </a:pPr>
            <a:r>
              <a:rPr lang="en-US" dirty="0">
                <a:solidFill>
                  <a:schemeClr val="accent5">
                    <a:lumMod val="50000"/>
                  </a:schemeClr>
                </a:solidFill>
                <a:latin typeface="Arial" pitchFamily="34" charset="0"/>
                <a:cs typeface="Arial" pitchFamily="34" charset="0"/>
              </a:rPr>
              <a:t>Proper Monitoring for construction of quality infrastructure/repair &amp; maintenance of school &amp; other offices of DPE.</a:t>
            </a:r>
          </a:p>
          <a:p>
            <a:pPr>
              <a:lnSpc>
                <a:spcPct val="120000"/>
              </a:lnSpc>
              <a:spcBef>
                <a:spcPts val="0"/>
              </a:spcBef>
            </a:pPr>
            <a:r>
              <a:rPr lang="en-US" dirty="0">
                <a:solidFill>
                  <a:schemeClr val="accent5">
                    <a:lumMod val="50000"/>
                  </a:schemeClr>
                </a:solidFill>
                <a:latin typeface="Arial" pitchFamily="34" charset="0"/>
                <a:cs typeface="Arial" pitchFamily="34" charset="0"/>
              </a:rPr>
              <a:t>Coordination with implementing agency and all line division of DPE</a:t>
            </a:r>
          </a:p>
          <a:p>
            <a:pPr>
              <a:lnSpc>
                <a:spcPct val="120000"/>
              </a:lnSpc>
              <a:spcBef>
                <a:spcPts val="0"/>
              </a:spcBef>
            </a:pPr>
            <a:r>
              <a:rPr lang="en-US" dirty="0">
                <a:solidFill>
                  <a:schemeClr val="accent5">
                    <a:lumMod val="50000"/>
                  </a:schemeClr>
                </a:solidFill>
                <a:latin typeface="Arial" pitchFamily="34" charset="0"/>
                <a:cs typeface="Arial" pitchFamily="34" charset="0"/>
              </a:rPr>
              <a:t>Fund for Routine Maintenance is not sufficient for keeping the School premises and Wash Blocks neat and clean. </a:t>
            </a:r>
          </a:p>
          <a:p>
            <a:pPr>
              <a:lnSpc>
                <a:spcPct val="120000"/>
              </a:lnSpc>
              <a:spcBef>
                <a:spcPts val="0"/>
              </a:spcBef>
            </a:pPr>
            <a:r>
              <a:rPr lang="en-US" dirty="0">
                <a:solidFill>
                  <a:schemeClr val="accent5">
                    <a:lumMod val="50000"/>
                  </a:schemeClr>
                </a:solidFill>
                <a:latin typeface="Arial" pitchFamily="34" charset="0"/>
                <a:cs typeface="Arial" pitchFamily="34" charset="0"/>
              </a:rPr>
              <a:t>Having the policies available at grass root level and </a:t>
            </a:r>
            <a:r>
              <a:rPr lang="en-US" dirty="0" err="1">
                <a:solidFill>
                  <a:schemeClr val="accent5">
                    <a:lumMod val="50000"/>
                  </a:schemeClr>
                </a:solidFill>
                <a:latin typeface="Arial" pitchFamily="34" charset="0"/>
                <a:cs typeface="Arial" pitchFamily="34" charset="0"/>
              </a:rPr>
              <a:t>operationalize</a:t>
            </a:r>
            <a:endParaRPr lang="en-US" dirty="0">
              <a:solidFill>
                <a:schemeClr val="accent5">
                  <a:lumMod val="50000"/>
                </a:schemeClr>
              </a:solidFill>
              <a:latin typeface="Arial" pitchFamily="34" charset="0"/>
              <a:cs typeface="Arial" pitchFamily="34" charset="0"/>
            </a:endParaRPr>
          </a:p>
          <a:p>
            <a:pPr>
              <a:lnSpc>
                <a:spcPct val="120000"/>
              </a:lnSpc>
              <a:spcBef>
                <a:spcPts val="0"/>
              </a:spcBef>
            </a:pPr>
            <a:r>
              <a:rPr lang="en-US" dirty="0">
                <a:solidFill>
                  <a:schemeClr val="accent5">
                    <a:lumMod val="50000"/>
                  </a:schemeClr>
                </a:solidFill>
                <a:latin typeface="Arial" pitchFamily="34" charset="0"/>
                <a:cs typeface="Arial" pitchFamily="34" charset="0"/>
              </a:rPr>
              <a:t>Continuous Operation and Maintenance of WASH facilities</a:t>
            </a:r>
          </a:p>
          <a:p>
            <a:endParaRPr lang="en-US" dirty="0"/>
          </a:p>
        </p:txBody>
      </p:sp>
      <p:sp>
        <p:nvSpPr>
          <p:cNvPr id="4" name="Slide Number Placeholder 3"/>
          <p:cNvSpPr>
            <a:spLocks noGrp="1"/>
          </p:cNvSpPr>
          <p:nvPr>
            <p:ph type="sldNum" sz="quarter" idx="12"/>
          </p:nvPr>
        </p:nvSpPr>
        <p:spPr/>
        <p:txBody>
          <a:bodyPr/>
          <a:lstStyle/>
          <a:p>
            <a:pPr>
              <a:defRPr/>
            </a:pPr>
            <a:fld id="{6F49B432-AE81-4A26-98EE-5C4E4F4D88F8}"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600" b="1" dirty="0">
                <a:solidFill>
                  <a:schemeClr val="accent2"/>
                </a:solidFill>
                <a:latin typeface="Arial" pitchFamily="34" charset="0"/>
                <a:cs typeface="Arial" pitchFamily="34" charset="0"/>
              </a:rPr>
              <a:t>Way Forward</a:t>
            </a:r>
          </a:p>
        </p:txBody>
      </p:sp>
      <p:sp>
        <p:nvSpPr>
          <p:cNvPr id="3" name="Content Placeholder 2"/>
          <p:cNvSpPr>
            <a:spLocks noGrp="1"/>
          </p:cNvSpPr>
          <p:nvPr>
            <p:ph idx="1"/>
          </p:nvPr>
        </p:nvSpPr>
        <p:spPr>
          <a:xfrm>
            <a:off x="595606" y="1132999"/>
            <a:ext cx="10641647" cy="4592002"/>
          </a:xfrm>
        </p:spPr>
        <p:txBody>
          <a:bodyPr>
            <a:normAutofit/>
          </a:bodyPr>
          <a:lstStyle/>
          <a:p>
            <a:pPr algn="just"/>
            <a:r>
              <a:rPr lang="en-US" dirty="0">
                <a:solidFill>
                  <a:schemeClr val="accent5">
                    <a:lumMod val="50000"/>
                  </a:schemeClr>
                </a:solidFill>
              </a:rPr>
              <a:t>Review the National Standards of Water, Sanitation and Hygiene for Schools in Bangladesh, 2012  focusing  on SDG</a:t>
            </a:r>
          </a:p>
          <a:p>
            <a:pPr algn="just"/>
            <a:r>
              <a:rPr lang="en-US" dirty="0">
                <a:solidFill>
                  <a:schemeClr val="accent5">
                    <a:lumMod val="50000"/>
                  </a:schemeClr>
                </a:solidFill>
              </a:rPr>
              <a:t>Policy for Water Supply and Sanitation needs to be updated   including </a:t>
            </a:r>
            <a:r>
              <a:rPr lang="en-US" dirty="0" err="1">
                <a:solidFill>
                  <a:schemeClr val="accent5">
                    <a:lumMod val="50000"/>
                  </a:schemeClr>
                </a:solidFill>
              </a:rPr>
              <a:t>WinS</a:t>
            </a:r>
            <a:r>
              <a:rPr lang="en-US" dirty="0">
                <a:solidFill>
                  <a:schemeClr val="accent5">
                    <a:lumMod val="50000"/>
                  </a:schemeClr>
                </a:solidFill>
              </a:rPr>
              <a:t> focusing SDG.</a:t>
            </a:r>
          </a:p>
          <a:p>
            <a:pPr algn="just"/>
            <a:r>
              <a:rPr lang="en-US" dirty="0">
                <a:solidFill>
                  <a:schemeClr val="accent5">
                    <a:lumMod val="50000"/>
                  </a:schemeClr>
                </a:solidFill>
              </a:rPr>
              <a:t>Finalizing operation and maintenance guideline for </a:t>
            </a:r>
            <a:r>
              <a:rPr lang="en-US" dirty="0" err="1">
                <a:solidFill>
                  <a:schemeClr val="accent5">
                    <a:lumMod val="50000"/>
                  </a:schemeClr>
                </a:solidFill>
              </a:rPr>
              <a:t>WinS</a:t>
            </a:r>
            <a:r>
              <a:rPr lang="en-US" dirty="0">
                <a:solidFill>
                  <a:schemeClr val="accent5">
                    <a:lumMod val="50000"/>
                  </a:schemeClr>
                </a:solidFill>
              </a:rPr>
              <a:t> under PEDP4 supported by UNICEF Bangladesh. </a:t>
            </a:r>
          </a:p>
          <a:p>
            <a:pPr algn="just"/>
            <a:r>
              <a:rPr lang="en-US" dirty="0">
                <a:solidFill>
                  <a:schemeClr val="accent5">
                    <a:lumMod val="50000"/>
                  </a:schemeClr>
                </a:solidFill>
              </a:rPr>
              <a:t>Disseminate operation and maintenance guideline for </a:t>
            </a:r>
            <a:r>
              <a:rPr lang="en-US" dirty="0" err="1">
                <a:solidFill>
                  <a:schemeClr val="accent5">
                    <a:lumMod val="50000"/>
                  </a:schemeClr>
                </a:solidFill>
              </a:rPr>
              <a:t>WinS</a:t>
            </a:r>
            <a:r>
              <a:rPr lang="en-US" dirty="0">
                <a:solidFill>
                  <a:schemeClr val="accent5">
                    <a:lumMod val="50000"/>
                  </a:schemeClr>
                </a:solidFill>
              </a:rPr>
              <a:t> to all schools, and </a:t>
            </a:r>
          </a:p>
          <a:p>
            <a:pPr algn="just"/>
            <a:r>
              <a:rPr lang="en-US" dirty="0">
                <a:solidFill>
                  <a:schemeClr val="accent5">
                    <a:lumMod val="50000"/>
                  </a:schemeClr>
                </a:solidFill>
              </a:rPr>
              <a:t>Plan and arrange capacity building program for the Head Teachers and SMC Chair Person on operation and maintenance guideline for </a:t>
            </a:r>
            <a:r>
              <a:rPr lang="en-US" dirty="0" err="1">
                <a:solidFill>
                  <a:schemeClr val="accent5">
                    <a:lumMod val="50000"/>
                  </a:schemeClr>
                </a:solidFill>
              </a:rPr>
              <a:t>WinS</a:t>
            </a:r>
            <a:r>
              <a:rPr lang="en-US" dirty="0">
                <a:solidFill>
                  <a:schemeClr val="accent5">
                    <a:lumMod val="50000"/>
                  </a:schemeClr>
                </a:solidFill>
              </a:rPr>
              <a:t>. </a:t>
            </a:r>
          </a:p>
          <a:p>
            <a:endParaRPr lang="en-US" dirty="0"/>
          </a:p>
          <a:p>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AFE614A4-6951-4C01-A1E5-F0A73C95C6F8}"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0061"/>
            <a:ext cx="10515600" cy="539750"/>
          </a:xfrm>
        </p:spPr>
        <p:txBody>
          <a:bodyPr>
            <a:normAutofit fontScale="90000"/>
          </a:bodyPr>
          <a:lstStyle/>
          <a:p>
            <a:pPr algn="ctr"/>
            <a:r>
              <a:rPr lang="en-US" sz="3600" b="1" dirty="0">
                <a:solidFill>
                  <a:srgbClr val="C00000"/>
                </a:solidFill>
                <a:latin typeface="Arial" pitchFamily="34" charset="0"/>
                <a:cs typeface="Arial" pitchFamily="34" charset="0"/>
              </a:rPr>
              <a:t>Education System of Bangladesh</a:t>
            </a:r>
          </a:p>
        </p:txBody>
      </p:sp>
      <p:sp>
        <p:nvSpPr>
          <p:cNvPr id="3" name="Content Placeholder 2"/>
          <p:cNvSpPr>
            <a:spLocks noGrp="1"/>
          </p:cNvSpPr>
          <p:nvPr>
            <p:ph idx="1"/>
          </p:nvPr>
        </p:nvSpPr>
        <p:spPr>
          <a:xfrm>
            <a:off x="334399" y="1096547"/>
            <a:ext cx="11495651" cy="4647027"/>
          </a:xfrm>
        </p:spPr>
        <p:txBody>
          <a:bodyPr>
            <a:normAutofit/>
          </a:bodyPr>
          <a:lstStyle/>
          <a:p>
            <a:pPr algn="just"/>
            <a:endParaRPr lang="en-US" dirty="0"/>
          </a:p>
          <a:p>
            <a:pPr algn="just">
              <a:spcAft>
                <a:spcPts val="600"/>
              </a:spcAft>
            </a:pPr>
            <a:r>
              <a:rPr lang="en-US" sz="3200" dirty="0">
                <a:solidFill>
                  <a:schemeClr val="tx2">
                    <a:lumMod val="50000"/>
                  </a:schemeClr>
                </a:solidFill>
                <a:latin typeface="Arial" pitchFamily="34" charset="0"/>
                <a:cs typeface="Arial" pitchFamily="34" charset="0"/>
              </a:rPr>
              <a:t>Primary Education system covers Pre-Primary to Grade  V covering almost 18 million children through 65,593 Primary Schools.</a:t>
            </a:r>
          </a:p>
          <a:p>
            <a:pPr algn="just">
              <a:spcAft>
                <a:spcPts val="600"/>
              </a:spcAft>
            </a:pPr>
            <a:r>
              <a:rPr lang="en-US" sz="3200" dirty="0">
                <a:solidFill>
                  <a:schemeClr val="tx2">
                    <a:lumMod val="50000"/>
                  </a:schemeClr>
                </a:solidFill>
                <a:latin typeface="Arial" pitchFamily="34" charset="0"/>
                <a:cs typeface="Arial" pitchFamily="34" charset="0"/>
              </a:rPr>
              <a:t>Secondary and Higher Education system covers Grade VI to XII. </a:t>
            </a:r>
          </a:p>
          <a:p>
            <a:pPr algn="just">
              <a:spcAft>
                <a:spcPts val="600"/>
              </a:spcAft>
            </a:pPr>
            <a:r>
              <a:rPr lang="en-US" sz="3200" dirty="0">
                <a:solidFill>
                  <a:schemeClr val="tx2">
                    <a:lumMod val="50000"/>
                  </a:schemeClr>
                </a:solidFill>
                <a:latin typeface="Arial" pitchFamily="34" charset="0"/>
                <a:cs typeface="Arial" pitchFamily="34" charset="0"/>
              </a:rPr>
              <a:t>Two separate ministries involve for two systems, one for Primary Education and other for Secondary and Higher Secondary Education </a:t>
            </a:r>
          </a:p>
          <a:p>
            <a:pPr marL="0" indent="0" algn="just">
              <a:buNone/>
            </a:pPr>
            <a:endParaRPr lang="en-US" sz="2600" dirty="0"/>
          </a:p>
        </p:txBody>
      </p:sp>
    </p:spTree>
    <p:extLst>
      <p:ext uri="{BB962C8B-B14F-4D97-AF65-F5344CB8AC3E}">
        <p14:creationId xmlns:p14="http://schemas.microsoft.com/office/powerpoint/2010/main" val="174899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841" y="271336"/>
            <a:ext cx="8808720" cy="5042536"/>
          </a:xfrm>
          <a:prstGeom prst="rect">
            <a:avLst/>
          </a:prstGeom>
        </p:spPr>
      </p:pic>
      <p:sp>
        <p:nvSpPr>
          <p:cNvPr id="5" name="Title 1"/>
          <p:cNvSpPr txBox="1">
            <a:spLocks/>
          </p:cNvSpPr>
          <p:nvPr/>
        </p:nvSpPr>
        <p:spPr>
          <a:xfrm>
            <a:off x="2183568" y="733001"/>
            <a:ext cx="6670622"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solidFill>
                <a:schemeClr val="accent2"/>
              </a:solidFill>
              <a:effectLst>
                <a:outerShdw blurRad="38100" dist="38100" dir="2700000" algn="tl">
                  <a:srgbClr val="000000">
                    <a:alpha val="43137"/>
                  </a:srgbClr>
                </a:outerShdw>
              </a:effectLst>
            </a:endParaRPr>
          </a:p>
        </p:txBody>
      </p:sp>
      <p:sp>
        <p:nvSpPr>
          <p:cNvPr id="3" name="Rectangle 2"/>
          <p:cNvSpPr/>
          <p:nvPr/>
        </p:nvSpPr>
        <p:spPr>
          <a:xfrm>
            <a:off x="3960963" y="5373446"/>
            <a:ext cx="33239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a:t>
            </a:r>
          </a:p>
        </p:txBody>
      </p:sp>
      <p:sp>
        <p:nvSpPr>
          <p:cNvPr id="6" name="Slide Number Placeholder 5"/>
          <p:cNvSpPr>
            <a:spLocks noGrp="1"/>
          </p:cNvSpPr>
          <p:nvPr>
            <p:ph type="sldNum" sz="quarter" idx="12"/>
          </p:nvPr>
        </p:nvSpPr>
        <p:spPr/>
        <p:txBody>
          <a:bodyPr/>
          <a:lstStyle/>
          <a:p>
            <a:fld id="{AFE614A4-6951-4C01-A1E5-F0A73C95C6F8}" type="slidenum">
              <a:rPr lang="en-US" smtClean="0"/>
              <a:pPr/>
              <a:t>20</a:t>
            </a:fld>
            <a:endParaRPr lang="en-US" dirty="0"/>
          </a:p>
        </p:txBody>
      </p:sp>
    </p:spTree>
    <p:extLst>
      <p:ext uri="{BB962C8B-B14F-4D97-AF65-F5344CB8AC3E}">
        <p14:creationId xmlns:p14="http://schemas.microsoft.com/office/powerpoint/2010/main" val="260646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002506" y="380069"/>
            <a:ext cx="10186987" cy="5638800"/>
          </a:xfrm>
        </p:spPr>
        <p:txBody>
          <a:bodyPr>
            <a:normAutofit/>
          </a:bodyPr>
          <a:lstStyle/>
          <a:p>
            <a:pPr marL="0" indent="0" algn="ctr">
              <a:buNone/>
            </a:pPr>
            <a:r>
              <a:rPr lang="en-US" sz="3200" dirty="0">
                <a:solidFill>
                  <a:schemeClr val="accent1">
                    <a:lumMod val="50000"/>
                  </a:schemeClr>
                </a:solidFill>
                <a:latin typeface="Arial" pitchFamily="34" charset="0"/>
                <a:cs typeface="Arial" pitchFamily="34" charset="0"/>
              </a:rPr>
              <a:t> </a:t>
            </a:r>
            <a:r>
              <a:rPr lang="en-US" sz="3200" b="1" dirty="0">
                <a:solidFill>
                  <a:schemeClr val="accent2">
                    <a:lumMod val="75000"/>
                  </a:schemeClr>
                </a:solidFill>
                <a:latin typeface="Arial" pitchFamily="34" charset="0"/>
                <a:cs typeface="Arial" pitchFamily="34" charset="0"/>
              </a:rPr>
              <a:t>Policy and strategies and their role in </a:t>
            </a:r>
            <a:r>
              <a:rPr lang="en-US" sz="3200" b="1" dirty="0" err="1">
                <a:solidFill>
                  <a:schemeClr val="accent2">
                    <a:lumMod val="75000"/>
                  </a:schemeClr>
                </a:solidFill>
                <a:latin typeface="Arial" pitchFamily="34" charset="0"/>
                <a:cs typeface="Arial" pitchFamily="34" charset="0"/>
              </a:rPr>
              <a:t>WinS</a:t>
            </a:r>
            <a:endParaRPr lang="en-US" sz="3200" b="1" dirty="0">
              <a:solidFill>
                <a:schemeClr val="accent2">
                  <a:lumMod val="75000"/>
                </a:schemeClr>
              </a:solidFill>
              <a:latin typeface="Arial" pitchFamily="34" charset="0"/>
              <a:cs typeface="Arial" pitchFamily="34" charset="0"/>
            </a:endParaRPr>
          </a:p>
          <a:p>
            <a:pPr marL="0" indent="0" algn="ctr">
              <a:buNone/>
            </a:pPr>
            <a:endParaRPr lang="en-US" b="1" dirty="0"/>
          </a:p>
          <a:p>
            <a:pPr algn="just" eaLnBrk="1" hangingPunct="1">
              <a:buFont typeface="Wingdings 2" pitchFamily="18" charset="2"/>
              <a:buNone/>
              <a:defRPr/>
            </a:pPr>
            <a:endParaRPr lang="en-US" dirty="0"/>
          </a:p>
        </p:txBody>
      </p:sp>
      <p:sp>
        <p:nvSpPr>
          <p:cNvPr id="3" name="Slide Number Placeholder 2"/>
          <p:cNvSpPr>
            <a:spLocks noGrp="1"/>
          </p:cNvSpPr>
          <p:nvPr>
            <p:ph type="sldNum" sz="quarter" idx="12"/>
          </p:nvPr>
        </p:nvSpPr>
        <p:spPr/>
        <p:txBody>
          <a:bodyPr/>
          <a:lstStyle/>
          <a:p>
            <a:fld id="{AFE614A4-6951-4C01-A1E5-F0A73C95C6F8}" type="slidenum">
              <a:rPr lang="en-US" smtClean="0"/>
              <a:pPr/>
              <a:t>3</a:t>
            </a:fld>
            <a:endParaRPr lang="en-US"/>
          </a:p>
        </p:txBody>
      </p:sp>
      <p:graphicFrame>
        <p:nvGraphicFramePr>
          <p:cNvPr id="2" name="Table 1">
            <a:extLst>
              <a:ext uri="{FF2B5EF4-FFF2-40B4-BE49-F238E27FC236}">
                <a16:creationId xmlns:a16="http://schemas.microsoft.com/office/drawing/2014/main" id="{BF51BDD0-6397-44FB-9EAE-4F20FCBC4E60}"/>
              </a:ext>
            </a:extLst>
          </p:cNvPr>
          <p:cNvGraphicFramePr>
            <a:graphicFrameLocks noGrp="1"/>
          </p:cNvGraphicFramePr>
          <p:nvPr>
            <p:extLst>
              <p:ext uri="{D42A27DB-BD31-4B8C-83A1-F6EECF244321}">
                <p14:modId xmlns:p14="http://schemas.microsoft.com/office/powerpoint/2010/main" val="3565513752"/>
              </p:ext>
            </p:extLst>
          </p:nvPr>
        </p:nvGraphicFramePr>
        <p:xfrm>
          <a:off x="629920" y="1473200"/>
          <a:ext cx="11061065" cy="4348695"/>
        </p:xfrm>
        <a:graphic>
          <a:graphicData uri="http://schemas.openxmlformats.org/drawingml/2006/table">
            <a:tbl>
              <a:tblPr firstRow="1" bandRow="1">
                <a:tableStyleId>{5C22544A-7EE6-4342-B048-85BDC9FD1C3A}</a:tableStyleId>
              </a:tblPr>
              <a:tblGrid>
                <a:gridCol w="5155391">
                  <a:extLst>
                    <a:ext uri="{9D8B030D-6E8A-4147-A177-3AD203B41FA5}">
                      <a16:colId xmlns:a16="http://schemas.microsoft.com/office/drawing/2014/main" val="1990194402"/>
                    </a:ext>
                  </a:extLst>
                </a:gridCol>
                <a:gridCol w="5905674">
                  <a:extLst>
                    <a:ext uri="{9D8B030D-6E8A-4147-A177-3AD203B41FA5}">
                      <a16:colId xmlns:a16="http://schemas.microsoft.com/office/drawing/2014/main" val="4085169966"/>
                    </a:ext>
                  </a:extLst>
                </a:gridCol>
              </a:tblGrid>
              <a:tr h="391777">
                <a:tc>
                  <a:txBody>
                    <a:bodyPr/>
                    <a:lstStyle/>
                    <a:p>
                      <a:r>
                        <a:rPr lang="en-US" dirty="0"/>
                        <a:t>                            Polices</a:t>
                      </a:r>
                    </a:p>
                  </a:txBody>
                  <a:tcPr/>
                </a:tc>
                <a:tc>
                  <a:txBody>
                    <a:bodyPr/>
                    <a:lstStyle/>
                    <a:p>
                      <a:pPr algn="ctr"/>
                      <a:r>
                        <a:rPr lang="en-US" dirty="0"/>
                        <a:t>Linkage with </a:t>
                      </a:r>
                      <a:r>
                        <a:rPr lang="en-US" dirty="0" err="1"/>
                        <a:t>WinS</a:t>
                      </a:r>
                      <a:endParaRPr lang="en-US" dirty="0"/>
                    </a:p>
                  </a:txBody>
                  <a:tcPr/>
                </a:tc>
                <a:extLst>
                  <a:ext uri="{0D108BD9-81ED-4DB2-BD59-A6C34878D82A}">
                    <a16:rowId xmlns:a16="http://schemas.microsoft.com/office/drawing/2014/main" val="1196694414"/>
                  </a:ext>
                </a:extLst>
              </a:tr>
              <a:tr h="877498">
                <a:tc>
                  <a:txBody>
                    <a:bodyPr/>
                    <a:lstStyle/>
                    <a:p>
                      <a:pPr marL="0" indent="0" algn="just">
                        <a:buFont typeface="Arial" panose="020B0604020202020204" pitchFamily="34" charset="0"/>
                        <a:buNone/>
                      </a:pPr>
                      <a:r>
                        <a:rPr lang="en-US" dirty="0">
                          <a:solidFill>
                            <a:srgbClr val="7030A0"/>
                          </a:solidFill>
                          <a:latin typeface="Arial" pitchFamily="34" charset="0"/>
                          <a:cs typeface="Arial" pitchFamily="34" charset="0"/>
                        </a:rPr>
                        <a:t>National Education Policy 2010</a:t>
                      </a:r>
                    </a:p>
                  </a:txBody>
                  <a:tcPr/>
                </a:tc>
                <a:tc>
                  <a:txBody>
                    <a:bodyPr/>
                    <a:lstStyle/>
                    <a:p>
                      <a:pPr marL="0" indent="0">
                        <a:buFont typeface="Arial" panose="020B0604020202020204" pitchFamily="34" charset="0"/>
                        <a:buNone/>
                      </a:pPr>
                      <a:r>
                        <a:rPr lang="en-US" sz="1800" kern="1200" dirty="0">
                          <a:solidFill>
                            <a:srgbClr val="7030A0"/>
                          </a:solidFill>
                          <a:latin typeface="Arial" pitchFamily="34" charset="0"/>
                          <a:ea typeface="+mn-ea"/>
                          <a:cs typeface="Arial" pitchFamily="34" charset="0"/>
                        </a:rPr>
                        <a:t>Acknowledges need of separate WASH facilities for girls and boys including Children with Disabilities  at schools.   </a:t>
                      </a:r>
                    </a:p>
                  </a:txBody>
                  <a:tcPr/>
                </a:tc>
                <a:extLst>
                  <a:ext uri="{0D108BD9-81ED-4DB2-BD59-A6C34878D82A}">
                    <a16:rowId xmlns:a16="http://schemas.microsoft.com/office/drawing/2014/main" val="994971227"/>
                  </a:ext>
                </a:extLst>
              </a:tr>
              <a:tr h="9660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7030A0"/>
                          </a:solidFill>
                          <a:latin typeface="Arial" pitchFamily="34" charset="0"/>
                          <a:cs typeface="Arial" pitchFamily="34" charset="0"/>
                        </a:rPr>
                        <a:t>National Hygiene Promotion Strategy for Water Supply and Sanitation Sector in Bangladesh, 2012</a:t>
                      </a:r>
                    </a:p>
                  </a:txBody>
                  <a:tcPr/>
                </a:tc>
                <a:tc>
                  <a:txBody>
                    <a:bodyPr/>
                    <a:lstStyle/>
                    <a:p>
                      <a:pPr marL="0" indent="0">
                        <a:buFont typeface="Arial" panose="020B0604020202020204" pitchFamily="34" charset="0"/>
                        <a:buNone/>
                      </a:pPr>
                      <a:r>
                        <a:rPr lang="en-US" sz="1800" kern="1200" dirty="0">
                          <a:solidFill>
                            <a:srgbClr val="7030A0"/>
                          </a:solidFill>
                          <a:latin typeface="Arial" pitchFamily="34" charset="0"/>
                          <a:ea typeface="+mn-ea"/>
                          <a:cs typeface="Arial" pitchFamily="34" charset="0"/>
                        </a:rPr>
                        <a:t>Acknowledge importance of </a:t>
                      </a:r>
                      <a:r>
                        <a:rPr lang="en-US" sz="1800" kern="1200" dirty="0" err="1">
                          <a:solidFill>
                            <a:srgbClr val="7030A0"/>
                          </a:solidFill>
                          <a:latin typeface="Arial" pitchFamily="34" charset="0"/>
                          <a:ea typeface="+mn-ea"/>
                          <a:cs typeface="Arial" pitchFamily="34" charset="0"/>
                        </a:rPr>
                        <a:t>WinS</a:t>
                      </a:r>
                      <a:endParaRPr lang="en-US" sz="1800" kern="1200" dirty="0">
                        <a:solidFill>
                          <a:srgbClr val="7030A0"/>
                        </a:solidFill>
                        <a:latin typeface="Arial" pitchFamily="34" charset="0"/>
                        <a:ea typeface="+mn-ea"/>
                        <a:cs typeface="Arial" pitchFamily="34" charset="0"/>
                      </a:endParaRPr>
                    </a:p>
                  </a:txBody>
                  <a:tcPr/>
                </a:tc>
                <a:extLst>
                  <a:ext uri="{0D108BD9-81ED-4DB2-BD59-A6C34878D82A}">
                    <a16:rowId xmlns:a16="http://schemas.microsoft.com/office/drawing/2014/main" val="1419365375"/>
                  </a:ext>
                </a:extLst>
              </a:tr>
              <a:tr h="67621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7030A0"/>
                          </a:solidFill>
                          <a:latin typeface="Arial" pitchFamily="34" charset="0"/>
                          <a:cs typeface="Arial" pitchFamily="34" charset="0"/>
                        </a:rPr>
                        <a:t>Bangladesh National Hygiene Survey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7030A0"/>
                          </a:solidFill>
                          <a:latin typeface="Arial" pitchFamily="34" charset="0"/>
                          <a:cs typeface="Arial" pitchFamily="34" charset="0"/>
                        </a:rPr>
                        <a:t>Baseline in  2014 and follow up in 2018</a:t>
                      </a:r>
                    </a:p>
                  </a:txBody>
                  <a:tcPr/>
                </a:tc>
                <a:tc>
                  <a:txBody>
                    <a:bodyPr/>
                    <a:lstStyle/>
                    <a:p>
                      <a:pPr marL="0" indent="0">
                        <a:buFont typeface="Arial" panose="020B0604020202020204" pitchFamily="34" charset="0"/>
                        <a:buNone/>
                      </a:pPr>
                      <a:r>
                        <a:rPr lang="en-US" sz="1800" kern="1200" dirty="0">
                          <a:solidFill>
                            <a:srgbClr val="7030A0"/>
                          </a:solidFill>
                          <a:latin typeface="Arial" pitchFamily="34" charset="0"/>
                          <a:ea typeface="+mn-ea"/>
                          <a:cs typeface="Arial" pitchFamily="34" charset="0"/>
                        </a:rPr>
                        <a:t>States comprehensive status of </a:t>
                      </a:r>
                      <a:r>
                        <a:rPr lang="en-US" sz="1800" kern="1200" dirty="0" err="1">
                          <a:solidFill>
                            <a:srgbClr val="7030A0"/>
                          </a:solidFill>
                          <a:latin typeface="Arial" pitchFamily="34" charset="0"/>
                          <a:ea typeface="+mn-ea"/>
                          <a:cs typeface="Arial" pitchFamily="34" charset="0"/>
                        </a:rPr>
                        <a:t>WinS</a:t>
                      </a:r>
                      <a:r>
                        <a:rPr lang="en-US" sz="1800" kern="1200" dirty="0">
                          <a:solidFill>
                            <a:srgbClr val="7030A0"/>
                          </a:solidFill>
                          <a:latin typeface="Arial" pitchFamily="34" charset="0"/>
                          <a:ea typeface="+mn-ea"/>
                          <a:cs typeface="Arial" pitchFamily="34" charset="0"/>
                        </a:rPr>
                        <a:t> </a:t>
                      </a:r>
                    </a:p>
                  </a:txBody>
                  <a:tcPr/>
                </a:tc>
                <a:extLst>
                  <a:ext uri="{0D108BD9-81ED-4DB2-BD59-A6C34878D82A}">
                    <a16:rowId xmlns:a16="http://schemas.microsoft.com/office/drawing/2014/main" val="3613868434"/>
                  </a:ext>
                </a:extLst>
              </a:tr>
              <a:tr h="65362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7030A0"/>
                          </a:solidFill>
                          <a:latin typeface="Arial" pitchFamily="34" charset="0"/>
                          <a:cs typeface="Arial" pitchFamily="34" charset="0"/>
                        </a:rPr>
                        <a:t>National Standards of Water, Sanitation and Hygiene for Schools in Bangladesh, 2012. </a:t>
                      </a:r>
                    </a:p>
                  </a:txBody>
                  <a:tcPr/>
                </a:tc>
                <a:tc>
                  <a:txBody>
                    <a:bodyPr/>
                    <a:lstStyle/>
                    <a:p>
                      <a:pPr marL="0" indent="0">
                        <a:buFont typeface="Arial" panose="020B0604020202020204" pitchFamily="34" charset="0"/>
                        <a:buNone/>
                      </a:pPr>
                      <a:r>
                        <a:rPr lang="en-US" sz="1800" kern="1200" dirty="0">
                          <a:solidFill>
                            <a:srgbClr val="7030A0"/>
                          </a:solidFill>
                          <a:latin typeface="Arial" pitchFamily="34" charset="0"/>
                          <a:ea typeface="+mn-ea"/>
                          <a:cs typeface="Arial" pitchFamily="34" charset="0"/>
                        </a:rPr>
                        <a:t>Provides clear guidance on </a:t>
                      </a:r>
                      <a:r>
                        <a:rPr lang="en-US" sz="1800" kern="1200" dirty="0" err="1">
                          <a:solidFill>
                            <a:srgbClr val="7030A0"/>
                          </a:solidFill>
                          <a:latin typeface="Arial" pitchFamily="34" charset="0"/>
                          <a:ea typeface="+mn-ea"/>
                          <a:cs typeface="Arial" pitchFamily="34" charset="0"/>
                        </a:rPr>
                        <a:t>WinS</a:t>
                      </a:r>
                      <a:endParaRPr lang="en-US" sz="1800" kern="1200" dirty="0">
                        <a:solidFill>
                          <a:srgbClr val="7030A0"/>
                        </a:solidFill>
                        <a:latin typeface="Arial" pitchFamily="34" charset="0"/>
                        <a:ea typeface="+mn-ea"/>
                        <a:cs typeface="Arial" pitchFamily="34" charset="0"/>
                      </a:endParaRPr>
                    </a:p>
                  </a:txBody>
                  <a:tcPr/>
                </a:tc>
                <a:extLst>
                  <a:ext uri="{0D108BD9-81ED-4DB2-BD59-A6C34878D82A}">
                    <a16:rowId xmlns:a16="http://schemas.microsoft.com/office/drawing/2014/main" val="2278806198"/>
                  </a:ext>
                </a:extLst>
              </a:tr>
              <a:tr h="39177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7030A0"/>
                          </a:solidFill>
                          <a:latin typeface="Arial" pitchFamily="34" charset="0"/>
                          <a:cs typeface="Arial" pitchFamily="34" charset="0"/>
                        </a:rPr>
                        <a:t>Sector Development Plan (SDP) for WASH</a:t>
                      </a:r>
                    </a:p>
                  </a:txBody>
                  <a:tcPr/>
                </a:tc>
                <a:tc>
                  <a:txBody>
                    <a:bodyPr/>
                    <a:lstStyle/>
                    <a:p>
                      <a:pPr marL="0" indent="0">
                        <a:buFontTx/>
                        <a:buNone/>
                      </a:pPr>
                      <a:r>
                        <a:rPr lang="en-US" sz="1800" kern="1200" dirty="0">
                          <a:solidFill>
                            <a:srgbClr val="7030A0"/>
                          </a:solidFill>
                          <a:latin typeface="Arial" pitchFamily="34" charset="0"/>
                          <a:ea typeface="+mn-ea"/>
                          <a:cs typeface="Arial" pitchFamily="34" charset="0"/>
                        </a:rPr>
                        <a:t>Includes </a:t>
                      </a:r>
                      <a:r>
                        <a:rPr lang="en-US" sz="1800" kern="1200" dirty="0" err="1">
                          <a:solidFill>
                            <a:srgbClr val="7030A0"/>
                          </a:solidFill>
                          <a:latin typeface="Arial" pitchFamily="34" charset="0"/>
                          <a:ea typeface="+mn-ea"/>
                          <a:cs typeface="Arial" pitchFamily="34" charset="0"/>
                        </a:rPr>
                        <a:t>WinS</a:t>
                      </a:r>
                      <a:r>
                        <a:rPr lang="en-US" sz="1800" kern="1200" dirty="0">
                          <a:solidFill>
                            <a:srgbClr val="7030A0"/>
                          </a:solidFill>
                          <a:latin typeface="Arial" pitchFamily="34" charset="0"/>
                          <a:ea typeface="+mn-ea"/>
                          <a:cs typeface="Arial" pitchFamily="34" charset="0"/>
                        </a:rPr>
                        <a:t> with importance</a:t>
                      </a:r>
                    </a:p>
                  </a:txBody>
                  <a:tcPr/>
                </a:tc>
                <a:extLst>
                  <a:ext uri="{0D108BD9-81ED-4DB2-BD59-A6C34878D82A}">
                    <a16:rowId xmlns:a16="http://schemas.microsoft.com/office/drawing/2014/main" val="2989204489"/>
                  </a:ext>
                </a:extLst>
              </a:tr>
              <a:tr h="39177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7030A0"/>
                          </a:solidFill>
                          <a:latin typeface="Arial" pitchFamily="34" charset="0"/>
                          <a:cs typeface="Arial" pitchFamily="34" charset="0"/>
                        </a:rPr>
                        <a:t>7th five year plan</a:t>
                      </a:r>
                      <a:endParaRPr lang="en-US" dirty="0"/>
                    </a:p>
                  </a:txBody>
                  <a:tcPr/>
                </a:tc>
                <a:tc>
                  <a:txBody>
                    <a:bodyPr/>
                    <a:lstStyle/>
                    <a:p>
                      <a:pPr marL="0" indent="0">
                        <a:buFont typeface="Arial" panose="020B0604020202020204" pitchFamily="34" charset="0"/>
                        <a:buNone/>
                      </a:pPr>
                      <a:r>
                        <a:rPr lang="en-US" sz="1800" kern="1200" dirty="0">
                          <a:solidFill>
                            <a:srgbClr val="7030A0"/>
                          </a:solidFill>
                          <a:latin typeface="Arial" pitchFamily="34" charset="0"/>
                          <a:ea typeface="+mn-ea"/>
                          <a:cs typeface="Arial" pitchFamily="34" charset="0"/>
                        </a:rPr>
                        <a:t>Includes </a:t>
                      </a:r>
                      <a:r>
                        <a:rPr lang="en-US" sz="1800" kern="1200" dirty="0" err="1">
                          <a:solidFill>
                            <a:srgbClr val="7030A0"/>
                          </a:solidFill>
                          <a:latin typeface="Arial" pitchFamily="34" charset="0"/>
                          <a:ea typeface="+mn-ea"/>
                          <a:cs typeface="Arial" pitchFamily="34" charset="0"/>
                        </a:rPr>
                        <a:t>WinS</a:t>
                      </a:r>
                      <a:r>
                        <a:rPr lang="en-US" sz="1800" kern="1200" dirty="0">
                          <a:solidFill>
                            <a:srgbClr val="7030A0"/>
                          </a:solidFill>
                          <a:latin typeface="Arial" pitchFamily="34" charset="0"/>
                          <a:ea typeface="+mn-ea"/>
                          <a:cs typeface="Arial" pitchFamily="34" charset="0"/>
                        </a:rPr>
                        <a:t> with importance</a:t>
                      </a:r>
                    </a:p>
                  </a:txBody>
                  <a:tcPr/>
                </a:tc>
                <a:extLst>
                  <a:ext uri="{0D108BD9-81ED-4DB2-BD59-A6C34878D82A}">
                    <a16:rowId xmlns:a16="http://schemas.microsoft.com/office/drawing/2014/main" val="760523632"/>
                  </a:ext>
                </a:extLst>
              </a:tr>
            </a:tbl>
          </a:graphicData>
        </a:graphic>
      </p:graphicFrame>
    </p:spTree>
    <p:extLst>
      <p:ext uri="{BB962C8B-B14F-4D97-AF65-F5344CB8AC3E}">
        <p14:creationId xmlns:p14="http://schemas.microsoft.com/office/powerpoint/2010/main" val="47678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accent2">
                    <a:lumMod val="75000"/>
                  </a:schemeClr>
                </a:solidFill>
                <a:latin typeface="Arial" pitchFamily="34" charset="0"/>
                <a:cs typeface="Arial" pitchFamily="34" charset="0"/>
              </a:rPr>
              <a:t>Upcoming Policies</a:t>
            </a:r>
          </a:p>
        </p:txBody>
      </p:sp>
      <p:sp>
        <p:nvSpPr>
          <p:cNvPr id="3" name="Content Placeholder 2"/>
          <p:cNvSpPr>
            <a:spLocks noGrp="1"/>
          </p:cNvSpPr>
          <p:nvPr>
            <p:ph idx="1"/>
          </p:nvPr>
        </p:nvSpPr>
        <p:spPr>
          <a:xfrm>
            <a:off x="838200" y="1825625"/>
            <a:ext cx="10063163" cy="4351338"/>
          </a:xfrm>
        </p:spPr>
        <p:txBody>
          <a:bodyPr/>
          <a:lstStyle/>
          <a:p>
            <a:pPr>
              <a:spcAft>
                <a:spcPts val="600"/>
              </a:spcAft>
            </a:pPr>
            <a:r>
              <a:rPr lang="en-US" dirty="0">
                <a:solidFill>
                  <a:schemeClr val="tx2">
                    <a:lumMod val="50000"/>
                  </a:schemeClr>
                </a:solidFill>
                <a:latin typeface="Arial" pitchFamily="34" charset="0"/>
                <a:cs typeface="Arial" pitchFamily="34" charset="0"/>
              </a:rPr>
              <a:t>Presently working on  upcoming policy for MHM strategies where MHM at school level will be addressed.   </a:t>
            </a:r>
          </a:p>
          <a:p>
            <a:pPr>
              <a:spcAft>
                <a:spcPts val="600"/>
              </a:spcAft>
            </a:pPr>
            <a:r>
              <a:rPr lang="en-US" dirty="0">
                <a:solidFill>
                  <a:schemeClr val="tx2">
                    <a:lumMod val="50000"/>
                  </a:schemeClr>
                </a:solidFill>
                <a:latin typeface="Arial" pitchFamily="34" charset="0"/>
                <a:cs typeface="Arial" pitchFamily="34" charset="0"/>
              </a:rPr>
              <a:t>UNICEF-</a:t>
            </a:r>
            <a:r>
              <a:rPr lang="en-US" dirty="0" err="1">
                <a:solidFill>
                  <a:schemeClr val="tx2">
                    <a:lumMod val="50000"/>
                  </a:schemeClr>
                </a:solidFill>
                <a:latin typeface="Arial" pitchFamily="34" charset="0"/>
                <a:cs typeface="Arial" pitchFamily="34" charset="0"/>
              </a:rPr>
              <a:t>GoB</a:t>
            </a:r>
            <a:r>
              <a:rPr lang="en-US" dirty="0">
                <a:solidFill>
                  <a:schemeClr val="tx2">
                    <a:lumMod val="50000"/>
                  </a:schemeClr>
                </a:solidFill>
                <a:latin typeface="Arial" pitchFamily="34" charset="0"/>
                <a:cs typeface="Arial" pitchFamily="34" charset="0"/>
              </a:rPr>
              <a:t> three star approach for </a:t>
            </a:r>
            <a:r>
              <a:rPr lang="en-US" dirty="0" err="1">
                <a:solidFill>
                  <a:schemeClr val="tx2">
                    <a:lumMod val="50000"/>
                  </a:schemeClr>
                </a:solidFill>
                <a:latin typeface="Arial" pitchFamily="34" charset="0"/>
                <a:cs typeface="Arial" pitchFamily="34" charset="0"/>
              </a:rPr>
              <a:t>WinS</a:t>
            </a:r>
            <a:r>
              <a:rPr lang="en-US" dirty="0">
                <a:solidFill>
                  <a:schemeClr val="tx2">
                    <a:lumMod val="50000"/>
                  </a:schemeClr>
                </a:solidFill>
                <a:latin typeface="Arial" pitchFamily="34" charset="0"/>
                <a:cs typeface="Arial" pitchFamily="34" charset="0"/>
              </a:rPr>
              <a:t>;</a:t>
            </a:r>
          </a:p>
          <a:p>
            <a:pPr>
              <a:spcAft>
                <a:spcPts val="600"/>
              </a:spcAft>
            </a:pPr>
            <a:r>
              <a:rPr lang="en-US" dirty="0">
                <a:solidFill>
                  <a:schemeClr val="tx2">
                    <a:lumMod val="50000"/>
                  </a:schemeClr>
                </a:solidFill>
                <a:latin typeface="Arial" pitchFamily="34" charset="0"/>
                <a:cs typeface="Arial" pitchFamily="34" charset="0"/>
              </a:rPr>
              <a:t>Developing operation and maintenance guideline for </a:t>
            </a:r>
            <a:r>
              <a:rPr lang="en-US" dirty="0" err="1">
                <a:solidFill>
                  <a:schemeClr val="tx2">
                    <a:lumMod val="50000"/>
                  </a:schemeClr>
                </a:solidFill>
                <a:latin typeface="Arial" pitchFamily="34" charset="0"/>
                <a:cs typeface="Arial" pitchFamily="34" charset="0"/>
              </a:rPr>
              <a:t>WinS</a:t>
            </a:r>
            <a:r>
              <a:rPr lang="en-US" dirty="0">
                <a:solidFill>
                  <a:schemeClr val="tx2">
                    <a:lumMod val="50000"/>
                  </a:schemeClr>
                </a:solidFill>
                <a:latin typeface="Arial" pitchFamily="34" charset="0"/>
                <a:cs typeface="Arial" pitchFamily="34" charset="0"/>
              </a:rPr>
              <a:t> under PEDP4 supported by UNICEF Bangladesh. </a:t>
            </a:r>
          </a:p>
          <a:p>
            <a:pPr>
              <a:spcAft>
                <a:spcPts val="600"/>
              </a:spcAft>
            </a:pPr>
            <a:r>
              <a:rPr lang="en-US" dirty="0">
                <a:solidFill>
                  <a:schemeClr val="tx2">
                    <a:lumMod val="50000"/>
                  </a:schemeClr>
                </a:solidFill>
                <a:latin typeface="Arial" pitchFamily="34" charset="0"/>
                <a:cs typeface="Arial" pitchFamily="34" charset="0"/>
              </a:rPr>
              <a:t>Policy for Water Supply and Sanitation will be updated which will include </a:t>
            </a:r>
            <a:r>
              <a:rPr lang="en-US" dirty="0" err="1">
                <a:solidFill>
                  <a:schemeClr val="tx2">
                    <a:lumMod val="50000"/>
                  </a:schemeClr>
                </a:solidFill>
                <a:latin typeface="Arial" pitchFamily="34" charset="0"/>
                <a:cs typeface="Arial" pitchFamily="34" charset="0"/>
              </a:rPr>
              <a:t>WinS</a:t>
            </a:r>
            <a:r>
              <a:rPr lang="en-US" dirty="0">
                <a:solidFill>
                  <a:schemeClr val="tx2">
                    <a:lumMod val="50000"/>
                  </a:schemeClr>
                </a:solidFill>
                <a:latin typeface="Arial" pitchFamily="34" charset="0"/>
                <a:cs typeface="Arial" pitchFamily="34" charset="0"/>
              </a:rPr>
              <a:t> focusing SDG.</a:t>
            </a:r>
          </a:p>
          <a:p>
            <a:endParaRPr lang="en-US" dirty="0"/>
          </a:p>
        </p:txBody>
      </p:sp>
      <p:sp>
        <p:nvSpPr>
          <p:cNvPr id="4" name="Slide Number Placeholder 3"/>
          <p:cNvSpPr>
            <a:spLocks noGrp="1"/>
          </p:cNvSpPr>
          <p:nvPr>
            <p:ph type="sldNum" sz="quarter" idx="12"/>
          </p:nvPr>
        </p:nvSpPr>
        <p:spPr/>
        <p:txBody>
          <a:bodyPr/>
          <a:lstStyle/>
          <a:p>
            <a:fld id="{AFE614A4-6951-4C01-A1E5-F0A73C95C6F8}"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accent1">
                    <a:lumMod val="50000"/>
                  </a:schemeClr>
                </a:solidFill>
                <a:latin typeface="Arial" pitchFamily="34" charset="0"/>
                <a:cs typeface="Arial" pitchFamily="34" charset="0"/>
              </a:rPr>
              <a:t>Achievement </a:t>
            </a:r>
          </a:p>
        </p:txBody>
      </p:sp>
      <p:sp>
        <p:nvSpPr>
          <p:cNvPr id="3" name="Content Placeholder 2"/>
          <p:cNvSpPr>
            <a:spLocks noGrp="1"/>
          </p:cNvSpPr>
          <p:nvPr>
            <p:ph idx="1"/>
          </p:nvPr>
        </p:nvSpPr>
        <p:spPr/>
        <p:txBody>
          <a:bodyPr>
            <a:normAutofit/>
          </a:bodyPr>
          <a:lstStyle/>
          <a:p>
            <a:pPr algn="just"/>
            <a:r>
              <a:rPr lang="en-US" dirty="0"/>
              <a:t> All the schools have provision of safe drinking water  </a:t>
            </a:r>
          </a:p>
          <a:p>
            <a:pPr algn="just"/>
            <a:r>
              <a:rPr lang="en-US" dirty="0">
                <a:solidFill>
                  <a:schemeClr val="accent5">
                    <a:lumMod val="50000"/>
                  </a:schemeClr>
                </a:solidFill>
              </a:rPr>
              <a:t>Need based gender segregated 28,500 Wash Blocks have been constructed in 14,000 Government Primary Schools;</a:t>
            </a:r>
          </a:p>
          <a:p>
            <a:pPr algn="just"/>
            <a:r>
              <a:rPr lang="en-US" dirty="0">
                <a:solidFill>
                  <a:schemeClr val="accent5">
                    <a:lumMod val="50000"/>
                  </a:schemeClr>
                </a:solidFill>
              </a:rPr>
              <a:t>GO-NGO collaboration boosted up sanitation and hygiene practice in schools;</a:t>
            </a:r>
          </a:p>
          <a:p>
            <a:pPr algn="just"/>
            <a:r>
              <a:rPr lang="en-US" dirty="0">
                <a:solidFill>
                  <a:schemeClr val="accent5">
                    <a:lumMod val="50000"/>
                  </a:schemeClr>
                </a:solidFill>
              </a:rPr>
              <a:t>Training on Schools Hygiene covered 14,000 Government primary Schools supported by WSUP.</a:t>
            </a:r>
          </a:p>
          <a:p>
            <a:pPr algn="just"/>
            <a:r>
              <a:rPr lang="en-US" dirty="0">
                <a:solidFill>
                  <a:schemeClr val="accent5">
                    <a:lumMod val="50000"/>
                  </a:schemeClr>
                </a:solidFill>
              </a:rPr>
              <a:t>Government support for routine maintenance for Wash Blocks continued.</a:t>
            </a:r>
          </a:p>
          <a:p>
            <a:endParaRPr lang="en-US" dirty="0"/>
          </a:p>
        </p:txBody>
      </p:sp>
      <p:sp>
        <p:nvSpPr>
          <p:cNvPr id="4" name="Slide Number Placeholder 3"/>
          <p:cNvSpPr>
            <a:spLocks noGrp="1"/>
          </p:cNvSpPr>
          <p:nvPr>
            <p:ph type="sldNum" sz="quarter" idx="12"/>
          </p:nvPr>
        </p:nvSpPr>
        <p:spPr/>
        <p:txBody>
          <a:bodyPr/>
          <a:lstStyle/>
          <a:p>
            <a:fld id="{AFE614A4-6951-4C01-A1E5-F0A73C95C6F8}"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05755" y="1153718"/>
            <a:ext cx="4980750" cy="1356333"/>
            <a:chOff x="4710042" y="308355"/>
            <a:chExt cx="6603209" cy="2060621"/>
          </a:xfrm>
        </p:grpSpPr>
        <p:sp>
          <p:nvSpPr>
            <p:cNvPr id="20" name="Round Same Side Corner Rectangle 19"/>
            <p:cNvSpPr/>
            <p:nvPr/>
          </p:nvSpPr>
          <p:spPr>
            <a:xfrm rot="5400000">
              <a:off x="6935779" y="-1822956"/>
              <a:ext cx="1934293" cy="619691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 Same Side Corner Rectangle 4"/>
            <p:cNvSpPr/>
            <p:nvPr/>
          </p:nvSpPr>
          <p:spPr>
            <a:xfrm>
              <a:off x="4710042" y="623531"/>
              <a:ext cx="6603209" cy="17454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711200">
                <a:lnSpc>
                  <a:spcPct val="90000"/>
                </a:lnSpc>
                <a:spcBef>
                  <a:spcPct val="0"/>
                </a:spcBef>
                <a:spcAft>
                  <a:spcPct val="15000"/>
                </a:spcAft>
              </a:pPr>
              <a:r>
                <a:rPr lang="en-US" b="1" dirty="0">
                  <a:solidFill>
                    <a:schemeClr val="accent1">
                      <a:lumMod val="50000"/>
                    </a:schemeClr>
                  </a:solidFill>
                </a:rPr>
                <a:t>     1.1. Curriculum</a:t>
              </a:r>
            </a:p>
            <a:p>
              <a:pPr marL="0" lvl="1" algn="l" defTabSz="711200">
                <a:lnSpc>
                  <a:spcPct val="90000"/>
                </a:lnSpc>
                <a:spcBef>
                  <a:spcPct val="0"/>
                </a:spcBef>
                <a:spcAft>
                  <a:spcPct val="15000"/>
                </a:spcAft>
              </a:pPr>
              <a:r>
                <a:rPr lang="en-US" b="1" dirty="0">
                  <a:solidFill>
                    <a:schemeClr val="accent1">
                      <a:lumMod val="50000"/>
                    </a:schemeClr>
                  </a:solidFill>
                </a:rPr>
                <a:t>    1.2. Textbook, teaching &amp; learning materials</a:t>
              </a:r>
            </a:p>
            <a:p>
              <a:pPr marL="0" lvl="1" algn="l" defTabSz="711200">
                <a:lnSpc>
                  <a:spcPct val="90000"/>
                </a:lnSpc>
                <a:spcBef>
                  <a:spcPct val="0"/>
                </a:spcBef>
                <a:spcAft>
                  <a:spcPct val="15000"/>
                </a:spcAft>
              </a:pPr>
              <a:r>
                <a:rPr lang="en-US" b="1" dirty="0">
                  <a:solidFill>
                    <a:schemeClr val="accent1">
                      <a:lumMod val="50000"/>
                    </a:schemeClr>
                  </a:solidFill>
                </a:rPr>
                <a:t>    1.4. Teacher education</a:t>
              </a:r>
            </a:p>
            <a:p>
              <a:pPr marL="0" lvl="1" algn="l" defTabSz="711200">
                <a:lnSpc>
                  <a:spcPct val="90000"/>
                </a:lnSpc>
                <a:spcBef>
                  <a:spcPct val="0"/>
                </a:spcBef>
                <a:spcAft>
                  <a:spcPct val="15000"/>
                </a:spcAft>
              </a:pPr>
              <a:endParaRPr lang="en-US" b="1" kern="1200" dirty="0">
                <a:solidFill>
                  <a:schemeClr val="tx1"/>
                </a:solidFill>
              </a:endParaRPr>
            </a:p>
          </p:txBody>
        </p:sp>
      </p:grpSp>
      <p:grpSp>
        <p:nvGrpSpPr>
          <p:cNvPr id="5" name="Group 4"/>
          <p:cNvGrpSpPr/>
          <p:nvPr/>
        </p:nvGrpSpPr>
        <p:grpSpPr>
          <a:xfrm>
            <a:off x="400049" y="1262426"/>
            <a:ext cx="1613904" cy="1055770"/>
            <a:chOff x="337127" y="13140"/>
            <a:chExt cx="4944124" cy="1910605"/>
          </a:xfrm>
        </p:grpSpPr>
        <p:sp>
          <p:nvSpPr>
            <p:cNvPr id="18" name="Rounded Rectangle 17"/>
            <p:cNvSpPr/>
            <p:nvPr/>
          </p:nvSpPr>
          <p:spPr>
            <a:xfrm>
              <a:off x="337127" y="13140"/>
              <a:ext cx="4944124" cy="191060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6"/>
            <p:cNvSpPr/>
            <p:nvPr/>
          </p:nvSpPr>
          <p:spPr>
            <a:xfrm>
              <a:off x="430394" y="106407"/>
              <a:ext cx="3900331" cy="17240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kern="1200" dirty="0"/>
                <a:t>1. Quality</a:t>
              </a:r>
            </a:p>
          </p:txBody>
        </p:sp>
      </p:grpSp>
      <p:grpSp>
        <p:nvGrpSpPr>
          <p:cNvPr id="6" name="Group 5"/>
          <p:cNvGrpSpPr/>
          <p:nvPr/>
        </p:nvGrpSpPr>
        <p:grpSpPr>
          <a:xfrm>
            <a:off x="2269421" y="2631595"/>
            <a:ext cx="4681845" cy="1993399"/>
            <a:chOff x="4269405" y="2036276"/>
            <a:chExt cx="6338670" cy="1993399"/>
          </a:xfrm>
        </p:grpSpPr>
        <p:sp>
          <p:nvSpPr>
            <p:cNvPr id="16" name="Round Same Side Corner Rectangle 15"/>
            <p:cNvSpPr/>
            <p:nvPr/>
          </p:nvSpPr>
          <p:spPr>
            <a:xfrm rot="5400000">
              <a:off x="6394545" y="-88864"/>
              <a:ext cx="1961944" cy="621222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8"/>
            <p:cNvSpPr/>
            <p:nvPr/>
          </p:nvSpPr>
          <p:spPr>
            <a:xfrm>
              <a:off x="4499727" y="2109545"/>
              <a:ext cx="6108348" cy="19201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711200">
                <a:lnSpc>
                  <a:spcPct val="90000"/>
                </a:lnSpc>
                <a:spcBef>
                  <a:spcPct val="0"/>
                </a:spcBef>
                <a:spcAft>
                  <a:spcPct val="15000"/>
                </a:spcAft>
              </a:pPr>
              <a:r>
                <a:rPr lang="en-US" b="1" kern="1200" dirty="0">
                  <a:solidFill>
                    <a:schemeClr val="accent1">
                      <a:lumMod val="50000"/>
                    </a:schemeClr>
                  </a:solidFill>
                </a:rPr>
                <a:t>2.3. </a:t>
              </a:r>
              <a:r>
                <a:rPr lang="en-US" b="1" kern="1200" dirty="0">
                  <a:solidFill>
                    <a:srgbClr val="FF0000"/>
                  </a:solidFill>
                </a:rPr>
                <a:t>Maintenance</a:t>
              </a:r>
            </a:p>
            <a:p>
              <a:pPr marL="0" lvl="1" algn="l" defTabSz="711200">
                <a:lnSpc>
                  <a:spcPct val="90000"/>
                </a:lnSpc>
                <a:spcBef>
                  <a:spcPct val="0"/>
                </a:spcBef>
                <a:spcAft>
                  <a:spcPct val="15000"/>
                </a:spcAft>
              </a:pPr>
              <a:r>
                <a:rPr lang="en-US" b="1" kern="1200" dirty="0">
                  <a:solidFill>
                    <a:srgbClr val="C00000"/>
                  </a:solidFill>
                </a:rPr>
                <a:t>2.4. Water and sanitary hygiene</a:t>
              </a:r>
              <a:endParaRPr lang="en-US" b="1" kern="1200" dirty="0">
                <a:solidFill>
                  <a:schemeClr val="accent1">
                    <a:lumMod val="50000"/>
                  </a:schemeClr>
                </a:solidFill>
              </a:endParaRPr>
            </a:p>
            <a:p>
              <a:pPr marL="0" lvl="1" algn="l" defTabSz="711200">
                <a:lnSpc>
                  <a:spcPct val="90000"/>
                </a:lnSpc>
                <a:spcBef>
                  <a:spcPct val="0"/>
                </a:spcBef>
                <a:spcAft>
                  <a:spcPct val="15000"/>
                </a:spcAft>
              </a:pPr>
              <a:r>
                <a:rPr lang="en-US" b="1" kern="1200" dirty="0">
                  <a:solidFill>
                    <a:schemeClr val="accent1">
                      <a:lumMod val="50000"/>
                    </a:schemeClr>
                  </a:solidFill>
                </a:rPr>
                <a:t>2.6. Special education needs and disability</a:t>
              </a:r>
            </a:p>
            <a:p>
              <a:pPr marL="0" lvl="1" algn="l" defTabSz="711200">
                <a:lnSpc>
                  <a:spcPct val="90000"/>
                </a:lnSpc>
                <a:spcBef>
                  <a:spcPct val="0"/>
                </a:spcBef>
                <a:spcAft>
                  <a:spcPct val="15000"/>
                </a:spcAft>
              </a:pPr>
              <a:r>
                <a:rPr lang="en-US" b="1" kern="1200" dirty="0">
                  <a:solidFill>
                    <a:schemeClr val="accent1">
                      <a:lumMod val="50000"/>
                    </a:schemeClr>
                  </a:solidFill>
                </a:rPr>
                <a:t>2.7. Education in emergencies</a:t>
              </a:r>
            </a:p>
            <a:p>
              <a:pPr marL="0" lvl="1" algn="l" defTabSz="711200">
                <a:lnSpc>
                  <a:spcPct val="90000"/>
                </a:lnSpc>
                <a:spcBef>
                  <a:spcPct val="0"/>
                </a:spcBef>
                <a:spcAft>
                  <a:spcPct val="15000"/>
                </a:spcAft>
              </a:pPr>
              <a:r>
                <a:rPr lang="en-US" b="1" kern="1200" dirty="0">
                  <a:solidFill>
                    <a:schemeClr val="accent1">
                      <a:lumMod val="50000"/>
                    </a:schemeClr>
                  </a:solidFill>
                </a:rPr>
                <a:t>2.8. Communications &amp; social mob.</a:t>
              </a:r>
            </a:p>
          </p:txBody>
        </p:sp>
      </p:grpSp>
      <p:grpSp>
        <p:nvGrpSpPr>
          <p:cNvPr id="7" name="Group 6"/>
          <p:cNvGrpSpPr/>
          <p:nvPr/>
        </p:nvGrpSpPr>
        <p:grpSpPr>
          <a:xfrm rot="16200000">
            <a:off x="697822" y="2609571"/>
            <a:ext cx="1136585" cy="1939271"/>
            <a:chOff x="1279381" y="2215542"/>
            <a:chExt cx="2183430" cy="3378720"/>
          </a:xfrm>
        </p:grpSpPr>
        <p:sp>
          <p:nvSpPr>
            <p:cNvPr id="14" name="Rounded Rectangle 13"/>
            <p:cNvSpPr/>
            <p:nvPr/>
          </p:nvSpPr>
          <p:spPr>
            <a:xfrm>
              <a:off x="1279381" y="2215542"/>
              <a:ext cx="2183430" cy="3378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0"/>
            <p:cNvSpPr/>
            <p:nvPr/>
          </p:nvSpPr>
          <p:spPr>
            <a:xfrm rot="5400000">
              <a:off x="861501" y="3009919"/>
              <a:ext cx="3056153" cy="20080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kern="1200" dirty="0"/>
                <a:t>2</a:t>
              </a:r>
              <a:r>
                <a:rPr lang="en-US" dirty="0"/>
                <a:t>: Access &amp; Participation</a:t>
              </a:r>
            </a:p>
          </p:txBody>
        </p:sp>
      </p:grpSp>
      <p:grpSp>
        <p:nvGrpSpPr>
          <p:cNvPr id="8" name="Group 7"/>
          <p:cNvGrpSpPr/>
          <p:nvPr/>
        </p:nvGrpSpPr>
        <p:grpSpPr>
          <a:xfrm>
            <a:off x="2382655" y="4956062"/>
            <a:ext cx="4283426" cy="1400288"/>
            <a:chOff x="4423933" y="4327037"/>
            <a:chExt cx="6259667" cy="1400288"/>
          </a:xfrm>
        </p:grpSpPr>
        <p:sp>
          <p:nvSpPr>
            <p:cNvPr id="12" name="Round Same Side Corner Rectangle 11"/>
            <p:cNvSpPr/>
            <p:nvPr/>
          </p:nvSpPr>
          <p:spPr>
            <a:xfrm rot="5400000">
              <a:off x="6963407" y="1929046"/>
              <a:ext cx="1180719" cy="625966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12"/>
            <p:cNvSpPr/>
            <p:nvPr/>
          </p:nvSpPr>
          <p:spPr>
            <a:xfrm>
              <a:off x="4423934" y="4327037"/>
              <a:ext cx="6183915" cy="1400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711200">
                <a:lnSpc>
                  <a:spcPct val="90000"/>
                </a:lnSpc>
                <a:spcBef>
                  <a:spcPct val="0"/>
                </a:spcBef>
                <a:spcAft>
                  <a:spcPct val="15000"/>
                </a:spcAft>
              </a:pPr>
              <a:r>
                <a:rPr lang="en-US" sz="2000" b="1" kern="1200" dirty="0"/>
                <a:t>3.3 </a:t>
              </a:r>
              <a:r>
                <a:rPr lang="en-US" sz="2000" b="1" kern="1200" dirty="0">
                  <a:solidFill>
                    <a:srgbClr val="FF0000"/>
                  </a:solidFill>
                </a:rPr>
                <a:t>Strengthened Decentralized Education Planning </a:t>
              </a:r>
            </a:p>
            <a:p>
              <a:pPr marL="0" lvl="1" algn="l" defTabSz="711200">
                <a:lnSpc>
                  <a:spcPct val="90000"/>
                </a:lnSpc>
                <a:spcBef>
                  <a:spcPct val="0"/>
                </a:spcBef>
                <a:spcAft>
                  <a:spcPct val="15000"/>
                </a:spcAft>
              </a:pPr>
              <a:r>
                <a:rPr lang="en-US" sz="2000" b="1" kern="1200" dirty="0">
                  <a:solidFill>
                    <a:srgbClr val="FF0000"/>
                  </a:solidFill>
                </a:rPr>
                <a:t>(SLIP &amp; UPEP) </a:t>
              </a:r>
            </a:p>
          </p:txBody>
        </p:sp>
      </p:grpSp>
      <p:grpSp>
        <p:nvGrpSpPr>
          <p:cNvPr id="9" name="Group 8"/>
          <p:cNvGrpSpPr/>
          <p:nvPr/>
        </p:nvGrpSpPr>
        <p:grpSpPr>
          <a:xfrm>
            <a:off x="-157787" y="5020829"/>
            <a:ext cx="2540442" cy="1366906"/>
            <a:chOff x="417384" y="4257449"/>
            <a:chExt cx="3739817" cy="1563811"/>
          </a:xfrm>
        </p:grpSpPr>
        <p:sp>
          <p:nvSpPr>
            <p:cNvPr id="10" name="Rounded Rectangle 9"/>
            <p:cNvSpPr/>
            <p:nvPr/>
          </p:nvSpPr>
          <p:spPr>
            <a:xfrm>
              <a:off x="817305" y="4257449"/>
              <a:ext cx="3078481" cy="156381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14"/>
            <p:cNvSpPr/>
            <p:nvPr/>
          </p:nvSpPr>
          <p:spPr>
            <a:xfrm>
              <a:off x="417384" y="4337701"/>
              <a:ext cx="3739817" cy="1483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dirty="0"/>
                <a:t>3: Management, governance </a:t>
              </a:r>
            </a:p>
          </p:txBody>
        </p:sp>
      </p:grpSp>
      <p:sp>
        <p:nvSpPr>
          <p:cNvPr id="22" name="TextBox 21"/>
          <p:cNvSpPr txBox="1"/>
          <p:nvPr/>
        </p:nvSpPr>
        <p:spPr>
          <a:xfrm>
            <a:off x="2787246" y="605864"/>
            <a:ext cx="3474243" cy="461665"/>
          </a:xfrm>
          <a:prstGeom prst="rect">
            <a:avLst/>
          </a:prstGeom>
          <a:solidFill>
            <a:schemeClr val="accent2">
              <a:lumMod val="40000"/>
              <a:lumOff val="60000"/>
            </a:schemeClr>
          </a:solidFill>
        </p:spPr>
        <p:txBody>
          <a:bodyPr wrap="square" rtlCol="0">
            <a:spAutoFit/>
          </a:bodyPr>
          <a:lstStyle/>
          <a:p>
            <a:pPr algn="ctr"/>
            <a:r>
              <a:rPr lang="en-US" sz="2000" b="1" dirty="0">
                <a:solidFill>
                  <a:schemeClr val="accent2"/>
                </a:solidFill>
              </a:rPr>
              <a:t>Sub-Component</a:t>
            </a:r>
            <a:r>
              <a:rPr lang="en-US" sz="2400" b="1" dirty="0">
                <a:solidFill>
                  <a:schemeClr val="accent2"/>
                </a:solidFill>
              </a:rPr>
              <a:t> </a:t>
            </a:r>
          </a:p>
        </p:txBody>
      </p:sp>
      <p:sp>
        <p:nvSpPr>
          <p:cNvPr id="4" name="Slide Number Placeholder 3"/>
          <p:cNvSpPr>
            <a:spLocks noGrp="1"/>
          </p:cNvSpPr>
          <p:nvPr>
            <p:ph type="sldNum" sz="quarter" idx="12"/>
          </p:nvPr>
        </p:nvSpPr>
        <p:spPr/>
        <p:txBody>
          <a:bodyPr/>
          <a:lstStyle/>
          <a:p>
            <a:fld id="{AFE614A4-6951-4C01-A1E5-F0A73C95C6F8}" type="slidenum">
              <a:rPr lang="en-US" smtClean="0"/>
              <a:pPr/>
              <a:t>6</a:t>
            </a:fld>
            <a:endParaRPr lang="en-US"/>
          </a:p>
        </p:txBody>
      </p:sp>
      <p:grpSp>
        <p:nvGrpSpPr>
          <p:cNvPr id="27" name="Group 26">
            <a:extLst>
              <a:ext uri="{FF2B5EF4-FFF2-40B4-BE49-F238E27FC236}">
                <a16:creationId xmlns:a16="http://schemas.microsoft.com/office/drawing/2014/main" id="{FD33465F-C0AA-4F3C-B5B6-591257687D25}"/>
              </a:ext>
            </a:extLst>
          </p:cNvPr>
          <p:cNvGrpSpPr/>
          <p:nvPr/>
        </p:nvGrpSpPr>
        <p:grpSpPr>
          <a:xfrm>
            <a:off x="7407421" y="1153719"/>
            <a:ext cx="4296423" cy="1273182"/>
            <a:chOff x="4442187" y="14751"/>
            <a:chExt cx="6196915" cy="1934293"/>
          </a:xfrm>
        </p:grpSpPr>
        <p:sp>
          <p:nvSpPr>
            <p:cNvPr id="28" name="Round Same Side Corner Rectangle 19">
              <a:extLst>
                <a:ext uri="{FF2B5EF4-FFF2-40B4-BE49-F238E27FC236}">
                  <a16:creationId xmlns:a16="http://schemas.microsoft.com/office/drawing/2014/main" id="{E78F9023-A809-4C30-AF29-DC52EF10C653}"/>
                </a:ext>
              </a:extLst>
            </p:cNvPr>
            <p:cNvSpPr/>
            <p:nvPr/>
          </p:nvSpPr>
          <p:spPr>
            <a:xfrm rot="5400000">
              <a:off x="6573498" y="-2116560"/>
              <a:ext cx="1934293" cy="619691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 Same Side Corner Rectangle 4">
              <a:extLst>
                <a:ext uri="{FF2B5EF4-FFF2-40B4-BE49-F238E27FC236}">
                  <a16:creationId xmlns:a16="http://schemas.microsoft.com/office/drawing/2014/main" id="{F9D36D3B-AF9A-4E6F-B7FA-D35064A95D66}"/>
                </a:ext>
              </a:extLst>
            </p:cNvPr>
            <p:cNvSpPr/>
            <p:nvPr/>
          </p:nvSpPr>
          <p:spPr>
            <a:xfrm>
              <a:off x="4442187" y="179905"/>
              <a:ext cx="6102491" cy="1754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sz="1600" b="1" kern="1200" dirty="0">
                  <a:solidFill>
                    <a:srgbClr val="0070C0"/>
                  </a:solidFill>
                </a:rPr>
                <a:t>Hygiene education , MHM and climate change </a:t>
              </a:r>
              <a:r>
                <a:rPr lang="en-US" sz="1600" b="1" dirty="0">
                  <a:solidFill>
                    <a:srgbClr val="0070C0"/>
                  </a:solidFill>
                </a:rPr>
                <a:t>issues</a:t>
              </a:r>
              <a:r>
                <a:rPr lang="en-US" sz="1600" b="1" kern="1200" dirty="0">
                  <a:solidFill>
                    <a:srgbClr val="0070C0"/>
                  </a:solidFill>
                </a:rPr>
                <a:t> are being incorporated in Curriculum, Text books, and teachers Education modules. </a:t>
              </a:r>
            </a:p>
          </p:txBody>
        </p:sp>
      </p:grpSp>
      <p:grpSp>
        <p:nvGrpSpPr>
          <p:cNvPr id="30" name="Group 29">
            <a:extLst>
              <a:ext uri="{FF2B5EF4-FFF2-40B4-BE49-F238E27FC236}">
                <a16:creationId xmlns:a16="http://schemas.microsoft.com/office/drawing/2014/main" id="{1A4D80B0-3A4D-4578-9F18-37CEF44A1587}"/>
              </a:ext>
            </a:extLst>
          </p:cNvPr>
          <p:cNvGrpSpPr/>
          <p:nvPr/>
        </p:nvGrpSpPr>
        <p:grpSpPr>
          <a:xfrm>
            <a:off x="7375176" y="2704864"/>
            <a:ext cx="4416775" cy="1993399"/>
            <a:chOff x="4269405" y="2036276"/>
            <a:chExt cx="6338670" cy="1993399"/>
          </a:xfrm>
        </p:grpSpPr>
        <p:sp>
          <p:nvSpPr>
            <p:cNvPr id="31" name="Round Same Side Corner Rectangle 15">
              <a:extLst>
                <a:ext uri="{FF2B5EF4-FFF2-40B4-BE49-F238E27FC236}">
                  <a16:creationId xmlns:a16="http://schemas.microsoft.com/office/drawing/2014/main" id="{08B58913-DEF3-4FE8-8419-369A94EEE585}"/>
                </a:ext>
              </a:extLst>
            </p:cNvPr>
            <p:cNvSpPr/>
            <p:nvPr/>
          </p:nvSpPr>
          <p:spPr>
            <a:xfrm rot="5400000">
              <a:off x="6394545" y="-88864"/>
              <a:ext cx="1961944" cy="621222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Round Same Side Corner Rectangle 8">
              <a:extLst>
                <a:ext uri="{FF2B5EF4-FFF2-40B4-BE49-F238E27FC236}">
                  <a16:creationId xmlns:a16="http://schemas.microsoft.com/office/drawing/2014/main" id="{82A7262B-6772-471F-90EE-37BD4EE3CE67}"/>
                </a:ext>
              </a:extLst>
            </p:cNvPr>
            <p:cNvSpPr/>
            <p:nvPr/>
          </p:nvSpPr>
          <p:spPr>
            <a:xfrm>
              <a:off x="4499727" y="2109545"/>
              <a:ext cx="6108348" cy="19201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sz="1600" b="1" kern="1200" dirty="0">
                  <a:solidFill>
                    <a:srgbClr val="0070C0"/>
                  </a:solidFill>
                </a:rPr>
                <a:t>Adequate budgets are allocated.</a:t>
              </a:r>
            </a:p>
            <a:p>
              <a:pPr marL="285750" lvl="1" indent="-285750" algn="l" defTabSz="711200">
                <a:lnSpc>
                  <a:spcPct val="90000"/>
                </a:lnSpc>
                <a:spcBef>
                  <a:spcPct val="0"/>
                </a:spcBef>
                <a:spcAft>
                  <a:spcPct val="15000"/>
                </a:spcAft>
                <a:buFont typeface="Arial" panose="020B0604020202020204" pitchFamily="34" charset="0"/>
                <a:buChar char="•"/>
              </a:pPr>
              <a:r>
                <a:rPr lang="en-US" sz="1600" b="1" dirty="0">
                  <a:solidFill>
                    <a:srgbClr val="0070C0"/>
                  </a:solidFill>
                </a:rPr>
                <a:t>Policy and WASH standards are approved </a:t>
              </a:r>
            </a:p>
            <a:p>
              <a:pPr marL="285750" lvl="1" indent="-285750" algn="l" defTabSz="711200">
                <a:lnSpc>
                  <a:spcPct val="90000"/>
                </a:lnSpc>
                <a:spcBef>
                  <a:spcPct val="0"/>
                </a:spcBef>
                <a:spcAft>
                  <a:spcPct val="15000"/>
                </a:spcAft>
                <a:buFont typeface="Arial" panose="020B0604020202020204" pitchFamily="34" charset="0"/>
                <a:buChar char="•"/>
              </a:pPr>
              <a:r>
                <a:rPr lang="en-US" sz="1600" b="1" kern="1200" dirty="0">
                  <a:solidFill>
                    <a:srgbClr val="0070C0"/>
                  </a:solidFill>
                </a:rPr>
                <a:t>Infrastructure of WASH Facilities and need based and disability friendly</a:t>
              </a:r>
            </a:p>
            <a:p>
              <a:pPr marL="285750" lvl="1" indent="-285750" algn="l" defTabSz="711200">
                <a:lnSpc>
                  <a:spcPct val="90000"/>
                </a:lnSpc>
                <a:spcBef>
                  <a:spcPct val="0"/>
                </a:spcBef>
                <a:spcAft>
                  <a:spcPct val="15000"/>
                </a:spcAft>
                <a:buFont typeface="Arial" panose="020B0604020202020204" pitchFamily="34" charset="0"/>
                <a:buChar char="•"/>
              </a:pPr>
              <a:r>
                <a:rPr lang="en-US" sz="1600" b="1" dirty="0" err="1">
                  <a:solidFill>
                    <a:srgbClr val="0070C0"/>
                  </a:solidFill>
                </a:rPr>
                <a:t>EiE</a:t>
              </a:r>
              <a:r>
                <a:rPr lang="en-US" sz="1600" b="1" dirty="0">
                  <a:solidFill>
                    <a:srgbClr val="0070C0"/>
                  </a:solidFill>
                </a:rPr>
                <a:t> interventions put highest priority in WASH in school. </a:t>
              </a:r>
            </a:p>
            <a:p>
              <a:pPr marL="285750" lvl="1" indent="-285750" algn="l" defTabSz="711200">
                <a:lnSpc>
                  <a:spcPct val="90000"/>
                </a:lnSpc>
                <a:spcBef>
                  <a:spcPct val="0"/>
                </a:spcBef>
                <a:spcAft>
                  <a:spcPct val="15000"/>
                </a:spcAft>
                <a:buFont typeface="Arial" panose="020B0604020202020204" pitchFamily="34" charset="0"/>
                <a:buChar char="•"/>
              </a:pPr>
              <a:r>
                <a:rPr lang="en-US" sz="1600" b="1" kern="1200" dirty="0" err="1">
                  <a:solidFill>
                    <a:srgbClr val="0070C0"/>
                  </a:solidFill>
                </a:rPr>
                <a:t>WinS</a:t>
              </a:r>
              <a:r>
                <a:rPr lang="en-US" sz="1600" b="1" kern="1200" dirty="0">
                  <a:solidFill>
                    <a:srgbClr val="0070C0"/>
                  </a:solidFill>
                </a:rPr>
                <a:t> got priority in </a:t>
              </a:r>
              <a:r>
                <a:rPr lang="en-US" sz="1600" b="1" kern="1200" dirty="0" err="1">
                  <a:solidFill>
                    <a:srgbClr val="0070C0"/>
                  </a:solidFill>
                </a:rPr>
                <a:t>SocMob</a:t>
              </a:r>
              <a:endParaRPr lang="en-US" sz="1600" b="1" kern="1200" dirty="0">
                <a:solidFill>
                  <a:srgbClr val="0070C0"/>
                </a:solidFill>
              </a:endParaRPr>
            </a:p>
          </p:txBody>
        </p:sp>
      </p:grpSp>
      <p:sp>
        <p:nvSpPr>
          <p:cNvPr id="36" name="TextBox 35">
            <a:extLst>
              <a:ext uri="{FF2B5EF4-FFF2-40B4-BE49-F238E27FC236}">
                <a16:creationId xmlns:a16="http://schemas.microsoft.com/office/drawing/2014/main" id="{B8748408-32DC-4572-8A63-ABEE54E348A6}"/>
              </a:ext>
            </a:extLst>
          </p:cNvPr>
          <p:cNvSpPr txBox="1"/>
          <p:nvPr/>
        </p:nvSpPr>
        <p:spPr>
          <a:xfrm>
            <a:off x="400049" y="624326"/>
            <a:ext cx="1770262" cy="461665"/>
          </a:xfrm>
          <a:prstGeom prst="rect">
            <a:avLst/>
          </a:prstGeom>
          <a:solidFill>
            <a:schemeClr val="accent2">
              <a:lumMod val="40000"/>
              <a:lumOff val="60000"/>
            </a:schemeClr>
          </a:solidFill>
        </p:spPr>
        <p:txBody>
          <a:bodyPr wrap="square" rtlCol="0">
            <a:spAutoFit/>
          </a:bodyPr>
          <a:lstStyle/>
          <a:p>
            <a:pPr algn="ctr"/>
            <a:r>
              <a:rPr lang="en-US" sz="2000" b="1" dirty="0">
                <a:solidFill>
                  <a:schemeClr val="accent2"/>
                </a:solidFill>
              </a:rPr>
              <a:t>Component</a:t>
            </a:r>
            <a:r>
              <a:rPr lang="en-US" sz="2400" b="1" dirty="0">
                <a:solidFill>
                  <a:schemeClr val="accent2"/>
                </a:solidFill>
              </a:rPr>
              <a:t> </a:t>
            </a:r>
          </a:p>
        </p:txBody>
      </p:sp>
      <p:sp>
        <p:nvSpPr>
          <p:cNvPr id="37" name="TextBox 36">
            <a:extLst>
              <a:ext uri="{FF2B5EF4-FFF2-40B4-BE49-F238E27FC236}">
                <a16:creationId xmlns:a16="http://schemas.microsoft.com/office/drawing/2014/main" id="{0D6B6121-A93B-475C-917C-F9CD4ED789C9}"/>
              </a:ext>
            </a:extLst>
          </p:cNvPr>
          <p:cNvSpPr txBox="1"/>
          <p:nvPr/>
        </p:nvSpPr>
        <p:spPr>
          <a:xfrm>
            <a:off x="7375177" y="591138"/>
            <a:ext cx="4220814" cy="400110"/>
          </a:xfrm>
          <a:prstGeom prst="rect">
            <a:avLst/>
          </a:prstGeom>
          <a:solidFill>
            <a:schemeClr val="accent2">
              <a:lumMod val="40000"/>
              <a:lumOff val="60000"/>
            </a:schemeClr>
          </a:solidFill>
        </p:spPr>
        <p:txBody>
          <a:bodyPr wrap="square" rtlCol="0">
            <a:spAutoFit/>
          </a:bodyPr>
          <a:lstStyle/>
          <a:p>
            <a:pPr algn="ctr"/>
            <a:r>
              <a:rPr lang="en-US" sz="2000" b="1" dirty="0" err="1">
                <a:solidFill>
                  <a:schemeClr val="accent2"/>
                </a:solidFill>
              </a:rPr>
              <a:t>WinS</a:t>
            </a:r>
            <a:r>
              <a:rPr lang="en-US" sz="2000" b="1" dirty="0">
                <a:solidFill>
                  <a:schemeClr val="accent2"/>
                </a:solidFill>
              </a:rPr>
              <a:t> Linkages with Sub-components  </a:t>
            </a:r>
          </a:p>
        </p:txBody>
      </p:sp>
      <p:sp>
        <p:nvSpPr>
          <p:cNvPr id="38" name="TextBox 37">
            <a:extLst>
              <a:ext uri="{FF2B5EF4-FFF2-40B4-BE49-F238E27FC236}">
                <a16:creationId xmlns:a16="http://schemas.microsoft.com/office/drawing/2014/main" id="{5401F49A-514F-4AE7-A3B5-65FFED09F3E2}"/>
              </a:ext>
            </a:extLst>
          </p:cNvPr>
          <p:cNvSpPr txBox="1"/>
          <p:nvPr/>
        </p:nvSpPr>
        <p:spPr>
          <a:xfrm>
            <a:off x="1514168" y="56991"/>
            <a:ext cx="9448800" cy="400110"/>
          </a:xfrm>
          <a:prstGeom prst="rect">
            <a:avLst/>
          </a:prstGeom>
          <a:solidFill>
            <a:schemeClr val="accent1">
              <a:lumMod val="40000"/>
              <a:lumOff val="60000"/>
            </a:schemeClr>
          </a:solidFill>
        </p:spPr>
        <p:txBody>
          <a:bodyPr wrap="square" rtlCol="0">
            <a:spAutoFit/>
          </a:bodyPr>
          <a:lstStyle/>
          <a:p>
            <a:pPr algn="ctr"/>
            <a:r>
              <a:rPr lang="en-US" sz="2000" b="1" dirty="0">
                <a:solidFill>
                  <a:schemeClr val="accent2"/>
                </a:solidFill>
              </a:rPr>
              <a:t>Primary Education Development </a:t>
            </a:r>
            <a:r>
              <a:rPr lang="en-US" sz="2000" b="1" dirty="0" err="1">
                <a:solidFill>
                  <a:schemeClr val="accent2"/>
                </a:solidFill>
              </a:rPr>
              <a:t>Programme</a:t>
            </a:r>
            <a:r>
              <a:rPr lang="en-US" sz="2000" b="1" dirty="0">
                <a:solidFill>
                  <a:schemeClr val="accent2"/>
                </a:solidFill>
              </a:rPr>
              <a:t> -4 and </a:t>
            </a:r>
            <a:r>
              <a:rPr lang="en-US" sz="2000" b="1" dirty="0" err="1">
                <a:solidFill>
                  <a:schemeClr val="accent2"/>
                </a:solidFill>
              </a:rPr>
              <a:t>WinS</a:t>
            </a:r>
            <a:r>
              <a:rPr lang="en-US" sz="2000" b="1" dirty="0">
                <a:solidFill>
                  <a:schemeClr val="accent2"/>
                </a:solidFill>
              </a:rPr>
              <a:t>  </a:t>
            </a:r>
          </a:p>
        </p:txBody>
      </p:sp>
      <p:grpSp>
        <p:nvGrpSpPr>
          <p:cNvPr id="39" name="Group 38">
            <a:extLst>
              <a:ext uri="{FF2B5EF4-FFF2-40B4-BE49-F238E27FC236}">
                <a16:creationId xmlns:a16="http://schemas.microsoft.com/office/drawing/2014/main" id="{28DB21E8-9413-467D-831B-D2E5D0C7FAD1}"/>
              </a:ext>
            </a:extLst>
          </p:cNvPr>
          <p:cNvGrpSpPr/>
          <p:nvPr/>
        </p:nvGrpSpPr>
        <p:grpSpPr>
          <a:xfrm>
            <a:off x="7323557" y="5055905"/>
            <a:ext cx="4416775" cy="1296753"/>
            <a:chOff x="4269405" y="2036276"/>
            <a:chExt cx="6338670" cy="1993399"/>
          </a:xfrm>
        </p:grpSpPr>
        <p:sp>
          <p:nvSpPr>
            <p:cNvPr id="40" name="Round Same Side Corner Rectangle 15">
              <a:extLst>
                <a:ext uri="{FF2B5EF4-FFF2-40B4-BE49-F238E27FC236}">
                  <a16:creationId xmlns:a16="http://schemas.microsoft.com/office/drawing/2014/main" id="{A65A9481-7E82-4C1F-BA07-919E1151C874}"/>
                </a:ext>
              </a:extLst>
            </p:cNvPr>
            <p:cNvSpPr/>
            <p:nvPr/>
          </p:nvSpPr>
          <p:spPr>
            <a:xfrm rot="5400000">
              <a:off x="6394545" y="-88864"/>
              <a:ext cx="1961944" cy="621222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1" name="Round Same Side Corner Rectangle 8">
              <a:extLst>
                <a:ext uri="{FF2B5EF4-FFF2-40B4-BE49-F238E27FC236}">
                  <a16:creationId xmlns:a16="http://schemas.microsoft.com/office/drawing/2014/main" id="{B9188FC2-17BD-4C7C-B792-F855A3FFC8CA}"/>
                </a:ext>
              </a:extLst>
            </p:cNvPr>
            <p:cNvSpPr/>
            <p:nvPr/>
          </p:nvSpPr>
          <p:spPr>
            <a:xfrm>
              <a:off x="4499727" y="2109545"/>
              <a:ext cx="6108348" cy="19201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b="1" dirty="0">
                  <a:solidFill>
                    <a:srgbClr val="0070C0"/>
                  </a:solidFill>
                </a:rPr>
                <a:t>Sub-district and Primary School Planning deliberately kept budgetary provision for </a:t>
              </a:r>
              <a:r>
                <a:rPr lang="en-US" b="1" dirty="0" err="1">
                  <a:solidFill>
                    <a:srgbClr val="0070C0"/>
                  </a:solidFill>
                </a:rPr>
                <a:t>WinS</a:t>
              </a:r>
              <a:r>
                <a:rPr lang="en-US" b="1" dirty="0">
                  <a:solidFill>
                    <a:srgbClr val="0070C0"/>
                  </a:solidFill>
                </a:rPr>
                <a:t>. </a:t>
              </a:r>
              <a:endParaRPr lang="en-US" b="1" kern="1200" dirty="0">
                <a:solidFill>
                  <a:srgbClr val="0070C0"/>
                </a:solidFill>
              </a:endParaRPr>
            </a:p>
          </p:txBody>
        </p:sp>
      </p:grpSp>
    </p:spTree>
    <p:extLst>
      <p:ext uri="{BB962C8B-B14F-4D97-AF65-F5344CB8AC3E}">
        <p14:creationId xmlns:p14="http://schemas.microsoft.com/office/powerpoint/2010/main" val="12749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8340" y="677789"/>
            <a:ext cx="10972800" cy="590550"/>
          </a:xfrm>
        </p:spPr>
        <p:txBody>
          <a:bodyPr anchor="t"/>
          <a:lstStyle/>
          <a:p>
            <a:pPr algn="ctr"/>
            <a:r>
              <a:rPr lang="en-US" altLang="en-US" sz="2800" b="1" dirty="0">
                <a:solidFill>
                  <a:schemeClr val="accent2"/>
                </a:solidFill>
                <a:effectLst>
                  <a:outerShdw blurRad="38100" dist="38100" dir="2700000" algn="tl">
                    <a:srgbClr val="000000">
                      <a:alpha val="43137"/>
                    </a:srgbClr>
                  </a:outerShdw>
                </a:effectLst>
              </a:rPr>
              <a:t>Target for PEDP-4</a:t>
            </a:r>
          </a:p>
        </p:txBody>
      </p:sp>
      <p:graphicFrame>
        <p:nvGraphicFramePr>
          <p:cNvPr id="4" name="Content Placeholder 3"/>
          <p:cNvGraphicFramePr>
            <a:graphicFrameLocks noGrp="1"/>
          </p:cNvGraphicFramePr>
          <p:nvPr>
            <p:ph idx="1"/>
            <p:extLst/>
          </p:nvPr>
        </p:nvGraphicFramePr>
        <p:xfrm>
          <a:off x="1111046" y="1448972"/>
          <a:ext cx="10540180" cy="3824769"/>
        </p:xfrm>
        <a:graphic>
          <a:graphicData uri="http://schemas.openxmlformats.org/drawingml/2006/table">
            <a:tbl>
              <a:tblPr firstRow="1" bandRow="1">
                <a:tableStyleId>{5C22544A-7EE6-4342-B048-85BDC9FD1C3A}</a:tableStyleId>
              </a:tblPr>
              <a:tblGrid>
                <a:gridCol w="3507385">
                  <a:extLst>
                    <a:ext uri="{9D8B030D-6E8A-4147-A177-3AD203B41FA5}">
                      <a16:colId xmlns:a16="http://schemas.microsoft.com/office/drawing/2014/main" val="20001"/>
                    </a:ext>
                  </a:extLst>
                </a:gridCol>
                <a:gridCol w="7032795">
                  <a:extLst>
                    <a:ext uri="{9D8B030D-6E8A-4147-A177-3AD203B41FA5}">
                      <a16:colId xmlns:a16="http://schemas.microsoft.com/office/drawing/2014/main" val="20002"/>
                    </a:ext>
                  </a:extLst>
                </a:gridCol>
              </a:tblGrid>
              <a:tr h="1164901">
                <a:tc>
                  <a:txBody>
                    <a:bodyPr/>
                    <a:lstStyle/>
                    <a:p>
                      <a:pPr algn="ctr"/>
                      <a:r>
                        <a:rPr lang="en-US" sz="2200" dirty="0"/>
                        <a:t>Sub-component</a:t>
                      </a:r>
                    </a:p>
                  </a:txBody>
                  <a:tcPr marL="121920" marR="121920"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t>Activities</a:t>
                      </a:r>
                    </a:p>
                  </a:txBody>
                  <a:tcPr marL="121920" marR="121920" marT="45727" marB="45727" anchor="ctr"/>
                </a:tc>
                <a:extLst>
                  <a:ext uri="{0D108BD9-81ED-4DB2-BD59-A6C34878D82A}">
                    <a16:rowId xmlns:a16="http://schemas.microsoft.com/office/drawing/2014/main" val="10000"/>
                  </a:ext>
                </a:extLst>
              </a:tr>
              <a:tr h="1309221">
                <a:tc>
                  <a:txBody>
                    <a:bodyPr/>
                    <a:lstStyle/>
                    <a:p>
                      <a:pPr algn="l" fontAlgn="t"/>
                      <a:r>
                        <a:rPr lang="en-US" sz="2200" b="0" i="0" u="none" strike="noStrike" dirty="0">
                          <a:solidFill>
                            <a:srgbClr val="000000"/>
                          </a:solidFill>
                          <a:latin typeface="Arial"/>
                        </a:rPr>
                        <a:t>Water, Sanitation and Hygiene</a:t>
                      </a:r>
                    </a:p>
                  </a:txBody>
                  <a:tcPr marL="12700" marR="12700" marT="9527" marB="0"/>
                </a:tc>
                <a:tc>
                  <a:txBody>
                    <a:bodyPr/>
                    <a:lstStyle/>
                    <a:p>
                      <a:pPr marL="285750" lvl="0" indent="-285750" algn="just">
                        <a:buFont typeface="Wingdings" pitchFamily="2" charset="2"/>
                        <a:buChar char="§"/>
                      </a:pPr>
                      <a:r>
                        <a:rPr lang="en-GB" sz="2200" dirty="0">
                          <a:effectLst/>
                        </a:rPr>
                        <a:t>Construction of 58,000 WASH blocks for 29,000 primary schools (one for girls &amp; female teachers and one for boys &amp; male teachers).</a:t>
                      </a:r>
                      <a:endParaRPr lang="en-US" sz="2200" dirty="0">
                        <a:effectLst/>
                      </a:endParaRPr>
                    </a:p>
                    <a:p>
                      <a:pPr marL="285750" lvl="0" indent="-285750" algn="just">
                        <a:buFont typeface="Wingdings" pitchFamily="2" charset="2"/>
                        <a:buChar char="§"/>
                      </a:pPr>
                      <a:r>
                        <a:rPr lang="en-GB" sz="2200" dirty="0">
                          <a:effectLst/>
                        </a:rPr>
                        <a:t>Installation of 15,000 water sources for Schools. </a:t>
                      </a:r>
                      <a:endParaRPr lang="en-US" sz="2200" b="0" i="0" u="none" strike="noStrike" dirty="0">
                        <a:solidFill>
                          <a:srgbClr val="000000"/>
                        </a:solidFill>
                        <a:latin typeface="Arial"/>
                      </a:endParaRPr>
                    </a:p>
                  </a:txBody>
                  <a:tcPr marL="12700" marR="12700" marT="9527" marB="0"/>
                </a:tc>
                <a:extLst>
                  <a:ext uri="{0D108BD9-81ED-4DB2-BD59-A6C34878D82A}">
                    <a16:rowId xmlns:a16="http://schemas.microsoft.com/office/drawing/2014/main" val="4064919260"/>
                  </a:ext>
                </a:extLst>
              </a:tr>
              <a:tr h="1309221">
                <a:tc>
                  <a:txBody>
                    <a:bodyPr/>
                    <a:lstStyle/>
                    <a:p>
                      <a:pPr algn="l" fontAlgn="t"/>
                      <a:r>
                        <a:rPr lang="en-US" sz="2200" b="0" i="0" u="none" strike="noStrike" dirty="0">
                          <a:solidFill>
                            <a:srgbClr val="000000"/>
                          </a:solidFill>
                          <a:latin typeface="Arial"/>
                        </a:rPr>
                        <a:t>Maintenance of WASH Facilities</a:t>
                      </a:r>
                    </a:p>
                  </a:txBody>
                  <a:tcPr marL="12700" marR="12700" marT="9527" marB="0"/>
                </a:tc>
                <a:tc>
                  <a:txBody>
                    <a:bodyPr/>
                    <a:lstStyle/>
                    <a:p>
                      <a:pPr marL="285750" lvl="0" indent="-285750" algn="just">
                        <a:buFont typeface="Wingdings" pitchFamily="2" charset="2"/>
                        <a:buChar char="§"/>
                      </a:pPr>
                      <a:r>
                        <a:rPr lang="en-GB" sz="2200" dirty="0">
                          <a:effectLst/>
                        </a:rPr>
                        <a:t>Major repairs of WASH block 10,000; </a:t>
                      </a:r>
                    </a:p>
                    <a:p>
                      <a:pPr marL="285750" lvl="0" indent="-285750" algn="just">
                        <a:buFont typeface="Wingdings" pitchFamily="2" charset="2"/>
                        <a:buChar char="§"/>
                      </a:pPr>
                      <a:r>
                        <a:rPr lang="en-GB" sz="2200" kern="1200" dirty="0">
                          <a:solidFill>
                            <a:schemeClr val="dk1"/>
                          </a:solidFill>
                          <a:effectLst/>
                          <a:latin typeface="+mn-lt"/>
                          <a:ea typeface="+mn-ea"/>
                          <a:cs typeface="+mn-cs"/>
                        </a:rPr>
                        <a:t>Minor repairs of WASH block 28,500.</a:t>
                      </a:r>
                      <a:endParaRPr lang="en-US" sz="2200" b="0" i="0" u="none" strike="noStrike" dirty="0">
                        <a:solidFill>
                          <a:srgbClr val="000000"/>
                        </a:solidFill>
                        <a:latin typeface="Arial"/>
                      </a:endParaRPr>
                    </a:p>
                  </a:txBody>
                  <a:tcPr marL="12700" marR="12700" marT="9527" marB="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AFE614A4-6951-4C01-A1E5-F0A73C95C6F8}" type="slidenum">
              <a:rPr lang="en-US" smtClean="0"/>
              <a:pPr/>
              <a:t>7</a:t>
            </a:fld>
            <a:endParaRPr lang="en-US"/>
          </a:p>
        </p:txBody>
      </p:sp>
    </p:spTree>
    <p:extLst>
      <p:ext uri="{BB962C8B-B14F-4D97-AF65-F5344CB8AC3E}">
        <p14:creationId xmlns:p14="http://schemas.microsoft.com/office/powerpoint/2010/main" val="390983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27122" y="422787"/>
            <a:ext cx="8200103" cy="590550"/>
          </a:xfrm>
          <a:solidFill>
            <a:schemeClr val="accent3">
              <a:lumMod val="20000"/>
              <a:lumOff val="80000"/>
            </a:schemeClr>
          </a:solidFill>
        </p:spPr>
        <p:txBody>
          <a:bodyPr anchor="t">
            <a:normAutofit/>
          </a:bodyPr>
          <a:lstStyle/>
          <a:p>
            <a:pPr algn="ctr"/>
            <a:r>
              <a:rPr lang="en-US" altLang="en-US" sz="2800" b="1" dirty="0" err="1">
                <a:solidFill>
                  <a:schemeClr val="accent4">
                    <a:lumMod val="75000"/>
                  </a:schemeClr>
                </a:solidFill>
                <a:effectLst>
                  <a:outerShdw blurRad="38100" dist="38100" dir="2700000" algn="tl">
                    <a:srgbClr val="000000">
                      <a:alpha val="43137"/>
                    </a:srgbClr>
                  </a:outerShdw>
                </a:effectLst>
              </a:rPr>
              <a:t>WinS</a:t>
            </a:r>
            <a:r>
              <a:rPr lang="en-US" altLang="en-US" sz="2800" b="1" dirty="0">
                <a:solidFill>
                  <a:schemeClr val="accent4">
                    <a:lumMod val="75000"/>
                  </a:schemeClr>
                </a:solidFill>
                <a:effectLst>
                  <a:outerShdw blurRad="38100" dist="38100" dir="2700000" algn="tl">
                    <a:srgbClr val="000000">
                      <a:alpha val="43137"/>
                    </a:srgbClr>
                  </a:outerShdw>
                </a:effectLst>
              </a:rPr>
              <a:t> progress measurement indicators in PEDP-3</a:t>
            </a:r>
          </a:p>
        </p:txBody>
      </p:sp>
      <p:sp>
        <p:nvSpPr>
          <p:cNvPr id="3" name="Slide Number Placeholder 2"/>
          <p:cNvSpPr>
            <a:spLocks noGrp="1"/>
          </p:cNvSpPr>
          <p:nvPr>
            <p:ph type="sldNum" sz="quarter" idx="12"/>
          </p:nvPr>
        </p:nvSpPr>
        <p:spPr/>
        <p:txBody>
          <a:bodyPr/>
          <a:lstStyle/>
          <a:p>
            <a:fld id="{AFE614A4-6951-4C01-A1E5-F0A73C95C6F8}" type="slidenum">
              <a:rPr lang="en-US" smtClean="0"/>
              <a:pPr/>
              <a:t>8</a:t>
            </a:fld>
            <a:endParaRPr lang="en-US"/>
          </a:p>
        </p:txBody>
      </p:sp>
      <p:graphicFrame>
        <p:nvGraphicFramePr>
          <p:cNvPr id="6" name="Table 5">
            <a:extLst>
              <a:ext uri="{FF2B5EF4-FFF2-40B4-BE49-F238E27FC236}">
                <a16:creationId xmlns:a16="http://schemas.microsoft.com/office/drawing/2014/main" id="{F194AF4C-8380-4B1F-BB68-8C3BB17D345B}"/>
              </a:ext>
            </a:extLst>
          </p:cNvPr>
          <p:cNvGraphicFramePr>
            <a:graphicFrameLocks noGrp="1"/>
          </p:cNvGraphicFramePr>
          <p:nvPr>
            <p:extLst>
              <p:ext uri="{D42A27DB-BD31-4B8C-83A1-F6EECF244321}">
                <p14:modId xmlns:p14="http://schemas.microsoft.com/office/powerpoint/2010/main" val="4023925728"/>
              </p:ext>
            </p:extLst>
          </p:nvPr>
        </p:nvGraphicFramePr>
        <p:xfrm>
          <a:off x="575187" y="1489611"/>
          <a:ext cx="11041626" cy="4390465"/>
        </p:xfrm>
        <a:graphic>
          <a:graphicData uri="http://schemas.openxmlformats.org/drawingml/2006/table">
            <a:tbl>
              <a:tblPr firstRow="1" firstCol="1" lastRow="1" lastCol="1" bandRow="1" bandCol="1">
                <a:tableStyleId>{5C22544A-7EE6-4342-B048-85BDC9FD1C3A}</a:tableStyleId>
              </a:tblPr>
              <a:tblGrid>
                <a:gridCol w="5673213">
                  <a:extLst>
                    <a:ext uri="{9D8B030D-6E8A-4147-A177-3AD203B41FA5}">
                      <a16:colId xmlns:a16="http://schemas.microsoft.com/office/drawing/2014/main" val="1003506614"/>
                    </a:ext>
                  </a:extLst>
                </a:gridCol>
                <a:gridCol w="1278193">
                  <a:extLst>
                    <a:ext uri="{9D8B030D-6E8A-4147-A177-3AD203B41FA5}">
                      <a16:colId xmlns:a16="http://schemas.microsoft.com/office/drawing/2014/main" val="744511733"/>
                    </a:ext>
                  </a:extLst>
                </a:gridCol>
                <a:gridCol w="1671484">
                  <a:extLst>
                    <a:ext uri="{9D8B030D-6E8A-4147-A177-3AD203B41FA5}">
                      <a16:colId xmlns:a16="http://schemas.microsoft.com/office/drawing/2014/main" val="1984282761"/>
                    </a:ext>
                  </a:extLst>
                </a:gridCol>
                <a:gridCol w="2418736">
                  <a:extLst>
                    <a:ext uri="{9D8B030D-6E8A-4147-A177-3AD203B41FA5}">
                      <a16:colId xmlns:a16="http://schemas.microsoft.com/office/drawing/2014/main" val="2958665569"/>
                    </a:ext>
                  </a:extLst>
                </a:gridCol>
              </a:tblGrid>
              <a:tr h="605754">
                <a:tc>
                  <a:txBody>
                    <a:bodyPr/>
                    <a:lstStyle/>
                    <a:p>
                      <a:pPr marL="0" marR="0" algn="ctr">
                        <a:spcBef>
                          <a:spcPts val="0"/>
                        </a:spcBef>
                        <a:spcAft>
                          <a:spcPts val="0"/>
                        </a:spcAft>
                      </a:pPr>
                      <a:r>
                        <a:rPr lang="en-GB" sz="2000" dirty="0" err="1">
                          <a:effectLst/>
                          <a:latin typeface="Arial" panose="020B0604020202020204" pitchFamily="34" charset="0"/>
                          <a:cs typeface="Arial" panose="020B0604020202020204" pitchFamily="34" charset="0"/>
                        </a:rPr>
                        <a:t>WinS</a:t>
                      </a:r>
                      <a:r>
                        <a:rPr lang="en-GB" sz="2000" dirty="0">
                          <a:effectLst/>
                          <a:latin typeface="Arial" panose="020B0604020202020204" pitchFamily="34" charset="0"/>
                          <a:cs typeface="Arial" panose="020B0604020202020204" pitchFamily="34" charset="0"/>
                        </a:rPr>
                        <a:t> indicator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spcBef>
                          <a:spcPts val="0"/>
                        </a:spcBef>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Target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spcBef>
                          <a:spcPts val="0"/>
                        </a:spcBef>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Achievement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spcBef>
                          <a:spcPts val="0"/>
                        </a:spcBef>
                        <a:spcAft>
                          <a:spcPts val="0"/>
                        </a:spcAft>
                      </a:pPr>
                      <a:r>
                        <a:rPr lang="en-GB" sz="2000" dirty="0">
                          <a:effectLst/>
                          <a:latin typeface="Arial" panose="020B0604020202020204" pitchFamily="34" charset="0"/>
                          <a:cs typeface="Arial" panose="020B0604020202020204" pitchFamily="34" charset="0"/>
                        </a:rPr>
                        <a:t>Source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extLst>
                  <a:ext uri="{0D108BD9-81ED-4DB2-BD59-A6C34878D82A}">
                    <a16:rowId xmlns:a16="http://schemas.microsoft.com/office/drawing/2014/main" val="1356171177"/>
                  </a:ext>
                </a:extLst>
              </a:tr>
              <a:tr h="1157399">
                <a:tc>
                  <a:txBody>
                    <a:bodyPr/>
                    <a:lstStyle/>
                    <a:p>
                      <a:pPr marL="0" marR="0">
                        <a:spcBef>
                          <a:spcPts val="0"/>
                        </a:spcBef>
                        <a:spcAft>
                          <a:spcPts val="0"/>
                        </a:spcAft>
                      </a:pPr>
                      <a:r>
                        <a:rPr lang="en-GB" sz="2400" dirty="0">
                          <a:effectLst/>
                          <a:latin typeface="Arial" panose="020B0604020202020204" pitchFamily="34" charset="0"/>
                          <a:cs typeface="Arial" panose="020B0604020202020204" pitchFamily="34" charset="0"/>
                        </a:rPr>
                        <a:t>Percentage of schools with at least one functioning toilet</a:t>
                      </a:r>
                      <a:endParaRPr lang="en-US" sz="2400" dirty="0">
                        <a:effectLst/>
                        <a:latin typeface="Arial" panose="020B0604020202020204" pitchFamily="34" charset="0"/>
                        <a:cs typeface="Arial" panose="020B0604020202020204" pitchFamily="34" charset="0"/>
                      </a:endParaRPr>
                    </a:p>
                  </a:txBody>
                  <a:tcPr marL="35404" marR="35404" marT="0" marB="0"/>
                </a:tc>
                <a:tc>
                  <a:txBody>
                    <a:bodyPr/>
                    <a:lstStyle/>
                    <a:p>
                      <a:pPr marL="0" marR="0" algn="ctr">
                        <a:spcBef>
                          <a:spcPts val="0"/>
                        </a:spcBef>
                        <a:spcAft>
                          <a:spcPts val="0"/>
                        </a:spcAft>
                      </a:pP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GB" sz="2400" dirty="0">
                          <a:effectLst/>
                          <a:latin typeface="Arial" panose="020B0604020202020204" pitchFamily="34" charset="0"/>
                          <a:cs typeface="Arial" panose="020B0604020202020204" pitchFamily="34" charset="0"/>
                        </a:rPr>
                        <a:t>95%</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spcBef>
                          <a:spcPts val="0"/>
                        </a:spcBef>
                        <a:spcAft>
                          <a:spcPts val="0"/>
                        </a:spcAft>
                      </a:pP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GB" sz="2400" dirty="0">
                          <a:effectLst/>
                          <a:latin typeface="Arial" panose="020B0604020202020204" pitchFamily="34" charset="0"/>
                          <a:cs typeface="Arial" panose="020B0604020202020204" pitchFamily="34" charset="0"/>
                        </a:rPr>
                        <a:t>89%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spcBef>
                          <a:spcPts val="0"/>
                        </a:spcBef>
                        <a:spcAft>
                          <a:spcPts val="0"/>
                        </a:spcAft>
                      </a:pPr>
                      <a:r>
                        <a:rPr lang="en-GB" sz="1800" dirty="0">
                          <a:effectLst/>
                          <a:latin typeface="Arial" panose="020B0604020202020204" pitchFamily="34" charset="0"/>
                          <a:cs typeface="Arial" panose="020B0604020202020204" pitchFamily="34" charset="0"/>
                        </a:rPr>
                        <a:t>Annual </a:t>
                      </a:r>
                    </a:p>
                    <a:p>
                      <a:pPr marL="0" marR="0" algn="ctr">
                        <a:spcBef>
                          <a:spcPts val="0"/>
                        </a:spcBef>
                        <a:spcAft>
                          <a:spcPts val="0"/>
                        </a:spcAft>
                      </a:pPr>
                      <a:r>
                        <a:rPr lang="en-GB" sz="1800" dirty="0">
                          <a:effectLst/>
                          <a:latin typeface="Arial" panose="020B0604020202020204" pitchFamily="34" charset="0"/>
                          <a:cs typeface="Arial" panose="020B0604020202020204" pitchFamily="34" charset="0"/>
                        </a:rPr>
                        <a:t> Primary School Census ‘2018</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GB"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extLst>
                  <a:ext uri="{0D108BD9-81ED-4DB2-BD59-A6C34878D82A}">
                    <a16:rowId xmlns:a16="http://schemas.microsoft.com/office/drawing/2014/main" val="2960292085"/>
                  </a:ext>
                </a:extLst>
              </a:tr>
              <a:tr h="1285998">
                <a:tc>
                  <a:txBody>
                    <a:bodyPr/>
                    <a:lstStyle/>
                    <a:p>
                      <a:pPr marL="0" marR="0">
                        <a:spcBef>
                          <a:spcPts val="0"/>
                        </a:spcBef>
                        <a:spcAft>
                          <a:spcPts val="0"/>
                        </a:spcAft>
                      </a:pPr>
                      <a:r>
                        <a:rPr lang="en-GB" sz="2400" dirty="0">
                          <a:effectLst/>
                          <a:latin typeface="Arial" panose="020B0604020202020204" pitchFamily="34" charset="0"/>
                          <a:cs typeface="Arial" panose="020B0604020202020204" pitchFamily="34" charset="0"/>
                        </a:rPr>
                        <a:t>Percentage of schools with separate functioning toilets for girls</a:t>
                      </a:r>
                      <a:endParaRPr lang="en-US" sz="2400" dirty="0">
                        <a:effectLst/>
                        <a:latin typeface="Arial" panose="020B0604020202020204" pitchFamily="34" charset="0"/>
                        <a:cs typeface="Arial" panose="020B0604020202020204" pitchFamily="34" charset="0"/>
                      </a:endParaRPr>
                    </a:p>
                    <a:p>
                      <a:pPr marL="0" marR="0" algn="just">
                        <a:spcBef>
                          <a:spcPts val="0"/>
                        </a:spcBef>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spcBef>
                          <a:spcPts val="0"/>
                        </a:spcBef>
                        <a:spcAft>
                          <a:spcPts val="0"/>
                        </a:spcAft>
                      </a:pP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GB" sz="2400" dirty="0">
                          <a:effectLst/>
                          <a:latin typeface="Arial" panose="020B0604020202020204" pitchFamily="34" charset="0"/>
                          <a:cs typeface="Arial" panose="020B0604020202020204" pitchFamily="34" charset="0"/>
                        </a:rPr>
                        <a:t>95%</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spcBef>
                          <a:spcPts val="0"/>
                        </a:spcBef>
                        <a:spcAft>
                          <a:spcPts val="0"/>
                        </a:spcAft>
                      </a:pPr>
                      <a:endParaRPr lang="en-GB"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GB" sz="2400" dirty="0">
                          <a:effectLst/>
                          <a:latin typeface="Arial" panose="020B0604020202020204" pitchFamily="34" charset="0"/>
                          <a:cs typeface="Arial" panose="020B0604020202020204" pitchFamily="34" charset="0"/>
                        </a:rPr>
                        <a:t>66%</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spcBef>
                          <a:spcPts val="0"/>
                        </a:spcBef>
                        <a:spcAft>
                          <a:spcPts val="0"/>
                        </a:spcAft>
                      </a:pPr>
                      <a:r>
                        <a:rPr lang="en-GB" sz="1800" dirty="0">
                          <a:effectLst/>
                          <a:latin typeface="Arial" panose="020B0604020202020204" pitchFamily="34" charset="0"/>
                          <a:cs typeface="Arial" panose="020B0604020202020204" pitchFamily="34" charset="0"/>
                        </a:rPr>
                        <a:t>Annual </a:t>
                      </a:r>
                    </a:p>
                    <a:p>
                      <a:pPr marL="0" marR="0" algn="ctr">
                        <a:spcBef>
                          <a:spcPts val="0"/>
                        </a:spcBef>
                        <a:spcAft>
                          <a:spcPts val="0"/>
                        </a:spcAft>
                      </a:pPr>
                      <a:r>
                        <a:rPr lang="en-GB" sz="1800" dirty="0">
                          <a:effectLst/>
                          <a:latin typeface="Arial" panose="020B0604020202020204" pitchFamily="34" charset="0"/>
                          <a:cs typeface="Arial" panose="020B0604020202020204" pitchFamily="34" charset="0"/>
                        </a:rPr>
                        <a:t>Primary School Census’2018</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extLst>
                  <a:ext uri="{0D108BD9-81ED-4DB2-BD59-A6C34878D82A}">
                    <a16:rowId xmlns:a16="http://schemas.microsoft.com/office/drawing/2014/main" val="2718378410"/>
                  </a:ext>
                </a:extLst>
              </a:tr>
              <a:tr h="1341314">
                <a:tc>
                  <a:txBody>
                    <a:bodyPr/>
                    <a:lstStyle/>
                    <a:p>
                      <a:pPr marL="0" marR="0">
                        <a:spcBef>
                          <a:spcPts val="0"/>
                        </a:spcBef>
                        <a:spcAft>
                          <a:spcPts val="0"/>
                        </a:spcAft>
                      </a:pPr>
                      <a:r>
                        <a:rPr lang="en-GB" sz="2400" dirty="0">
                          <a:effectLst/>
                          <a:latin typeface="Arial" panose="020B0604020202020204" pitchFamily="34" charset="0"/>
                          <a:cs typeface="Arial" panose="020B0604020202020204" pitchFamily="34" charset="0"/>
                        </a:rPr>
                        <a:t>Percentage of schools that have safe water sources: functioning tube wells and other source</a:t>
                      </a:r>
                      <a:endParaRPr lang="en-US" sz="2400" dirty="0">
                        <a:effectLst/>
                        <a:latin typeface="Arial" panose="020B0604020202020204" pitchFamily="34" charset="0"/>
                        <a:cs typeface="Arial" panose="020B0604020202020204" pitchFamily="34" charset="0"/>
                      </a:endParaRPr>
                    </a:p>
                  </a:txBody>
                  <a:tcPr marL="35404" marR="35404" marT="0" marB="0"/>
                </a:tc>
                <a:tc>
                  <a:txBody>
                    <a:bodyPr/>
                    <a:lstStyle/>
                    <a:p>
                      <a:pPr marL="0" marR="0" algn="ctr">
                        <a:lnSpc>
                          <a:spcPct val="115000"/>
                        </a:lnSpc>
                        <a:spcBef>
                          <a:spcPts val="0"/>
                        </a:spcBef>
                        <a:spcAft>
                          <a:spcPts val="0"/>
                        </a:spcAft>
                      </a:pPr>
                      <a:endParaRPr lang="en-GB" sz="2400" dirty="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GB" sz="2400" dirty="0">
                          <a:effectLst/>
                          <a:latin typeface="Arial" panose="020B0604020202020204" pitchFamily="34" charset="0"/>
                          <a:cs typeface="Arial" panose="020B0604020202020204" pitchFamily="34" charset="0"/>
                        </a:rPr>
                        <a:t>95%</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algn="ctr">
                        <a:lnSpc>
                          <a:spcPct val="115000"/>
                        </a:lnSpc>
                        <a:spcBef>
                          <a:spcPts val="0"/>
                        </a:spcBef>
                        <a:spcAft>
                          <a:spcPts val="0"/>
                        </a:spcAft>
                      </a:pPr>
                      <a:endParaRPr lang="en-US" sz="2400" dirty="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97%</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cs typeface="Arial" panose="020B0604020202020204" pitchFamily="34" charset="0"/>
                        </a:rPr>
                        <a:t>Annual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cs typeface="Arial" panose="020B0604020202020204" pitchFamily="34" charset="0"/>
                        </a:rPr>
                        <a:t>Primary School Census’2018</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35404" marR="35404" marT="0" marB="0"/>
                </a:tc>
                <a:extLst>
                  <a:ext uri="{0D108BD9-81ED-4DB2-BD59-A6C34878D82A}">
                    <a16:rowId xmlns:a16="http://schemas.microsoft.com/office/drawing/2014/main" val="1916301010"/>
                  </a:ext>
                </a:extLst>
              </a:tr>
            </a:tbl>
          </a:graphicData>
        </a:graphic>
      </p:graphicFrame>
    </p:spTree>
    <p:extLst>
      <p:ext uri="{BB962C8B-B14F-4D97-AF65-F5344CB8AC3E}">
        <p14:creationId xmlns:p14="http://schemas.microsoft.com/office/powerpoint/2010/main" val="291397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599" y="312523"/>
            <a:ext cx="10972800" cy="590550"/>
          </a:xfrm>
        </p:spPr>
        <p:txBody>
          <a:bodyPr anchor="t"/>
          <a:lstStyle/>
          <a:p>
            <a:pPr algn="ctr"/>
            <a:r>
              <a:rPr lang="en-US" altLang="en-US" sz="2800" b="1" dirty="0">
                <a:solidFill>
                  <a:schemeClr val="accent2"/>
                </a:solidFill>
                <a:effectLst>
                  <a:outerShdw blurRad="38100" dist="38100" dir="2700000" algn="tl">
                    <a:srgbClr val="000000">
                      <a:alpha val="43137"/>
                    </a:srgbClr>
                  </a:outerShdw>
                </a:effectLst>
              </a:rPr>
              <a:t>How PEPD-4 envisions </a:t>
            </a:r>
            <a:r>
              <a:rPr lang="en-US" altLang="en-US" sz="2800" b="1" dirty="0" err="1">
                <a:solidFill>
                  <a:schemeClr val="accent2"/>
                </a:solidFill>
                <a:effectLst>
                  <a:outerShdw blurRad="38100" dist="38100" dir="2700000" algn="tl">
                    <a:srgbClr val="000000">
                      <a:alpha val="43137"/>
                    </a:srgbClr>
                  </a:outerShdw>
                </a:effectLst>
              </a:rPr>
              <a:t>WinS</a:t>
            </a:r>
            <a:r>
              <a:rPr lang="en-US" altLang="en-US" sz="2800" b="1" dirty="0">
                <a:solidFill>
                  <a:schemeClr val="accent2"/>
                </a:solidFill>
                <a:effectLst>
                  <a:outerShdw blurRad="38100" dist="38100" dir="2700000" algn="tl">
                    <a:srgbClr val="000000">
                      <a:alpha val="43137"/>
                    </a:srgbClr>
                  </a:outerShdw>
                </a:effectLst>
              </a:rPr>
              <a:t> Result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3630567"/>
              </p:ext>
            </p:extLst>
          </p:nvPr>
        </p:nvGraphicFramePr>
        <p:xfrm>
          <a:off x="701788" y="1005308"/>
          <a:ext cx="10788421" cy="5170569"/>
        </p:xfrm>
        <a:graphic>
          <a:graphicData uri="http://schemas.openxmlformats.org/drawingml/2006/table">
            <a:tbl>
              <a:tblPr firstRow="1" bandRow="1">
                <a:tableStyleId>{5C22544A-7EE6-4342-B048-85BDC9FD1C3A}</a:tableStyleId>
              </a:tblPr>
              <a:tblGrid>
                <a:gridCol w="1990612">
                  <a:extLst>
                    <a:ext uri="{9D8B030D-6E8A-4147-A177-3AD203B41FA5}">
                      <a16:colId xmlns:a16="http://schemas.microsoft.com/office/drawing/2014/main" val="20001"/>
                    </a:ext>
                  </a:extLst>
                </a:gridCol>
                <a:gridCol w="8797809">
                  <a:extLst>
                    <a:ext uri="{9D8B030D-6E8A-4147-A177-3AD203B41FA5}">
                      <a16:colId xmlns:a16="http://schemas.microsoft.com/office/drawing/2014/main" val="20002"/>
                    </a:ext>
                  </a:extLst>
                </a:gridCol>
              </a:tblGrid>
              <a:tr h="580537">
                <a:tc>
                  <a:txBody>
                    <a:bodyPr/>
                    <a:lstStyle/>
                    <a:p>
                      <a:pPr algn="ctr"/>
                      <a:r>
                        <a:rPr lang="en-US" sz="2200" dirty="0"/>
                        <a:t>WASH in PEDP-4 </a:t>
                      </a:r>
                    </a:p>
                  </a:txBody>
                  <a:tcPr marL="121920" marR="121920"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t>Description of Result </a:t>
                      </a:r>
                    </a:p>
                  </a:txBody>
                  <a:tcPr marL="121920" marR="121920" marT="45727" marB="45727" anchor="ctr"/>
                </a:tc>
                <a:extLst>
                  <a:ext uri="{0D108BD9-81ED-4DB2-BD59-A6C34878D82A}">
                    <a16:rowId xmlns:a16="http://schemas.microsoft.com/office/drawing/2014/main" val="10000"/>
                  </a:ext>
                </a:extLst>
              </a:tr>
              <a:tr h="1022525">
                <a:tc>
                  <a:txBody>
                    <a:bodyPr/>
                    <a:lstStyle/>
                    <a:p>
                      <a:pPr algn="ctr" fontAlgn="t"/>
                      <a:r>
                        <a:rPr lang="en-US" sz="2400" b="0" i="0" u="none" strike="noStrike" dirty="0">
                          <a:solidFill>
                            <a:srgbClr val="000000"/>
                          </a:solidFill>
                          <a:latin typeface="Arial" panose="020B0604020202020204" pitchFamily="34" charset="0"/>
                          <a:cs typeface="Arial" panose="020B0604020202020204" pitchFamily="34" charset="0"/>
                        </a:rPr>
                        <a:t>Result</a:t>
                      </a:r>
                    </a:p>
                  </a:txBody>
                  <a:tcPr marL="12700" marR="12700" marT="9527" marB="0"/>
                </a:tc>
                <a:tc>
                  <a:txBody>
                    <a:bodyPr/>
                    <a:lstStyle/>
                    <a:p>
                      <a:pPr marL="285750" lvl="0" indent="-285750">
                        <a:buFont typeface="Arial" panose="020B0604020202020204" pitchFamily="34" charset="0"/>
                        <a:buChar char="•"/>
                      </a:pPr>
                      <a:endParaRPr lang="en-US" sz="2200" kern="1200" dirty="0">
                        <a:solidFill>
                          <a:schemeClr val="dk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US" sz="2200" kern="1200" dirty="0">
                          <a:solidFill>
                            <a:schemeClr val="dk1"/>
                          </a:solidFill>
                          <a:effectLst/>
                          <a:latin typeface="Arial" panose="020B0604020202020204" pitchFamily="34" charset="0"/>
                          <a:ea typeface="+mn-ea"/>
                          <a:cs typeface="Arial" panose="020B0604020202020204" pitchFamily="34" charset="0"/>
                        </a:rPr>
                        <a:t>Schools have adequate WASH facilities for teachers and students</a:t>
                      </a:r>
                    </a:p>
                  </a:txBody>
                  <a:tcPr marL="12700" marR="12700" marT="9527" marB="0"/>
                </a:tc>
                <a:extLst>
                  <a:ext uri="{0D108BD9-81ED-4DB2-BD59-A6C34878D82A}">
                    <a16:rowId xmlns:a16="http://schemas.microsoft.com/office/drawing/2014/main" val="4064919260"/>
                  </a:ext>
                </a:extLst>
              </a:tr>
              <a:tr h="338603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GB" sz="2400" kern="1200" dirty="0">
                          <a:solidFill>
                            <a:schemeClr val="dk1"/>
                          </a:solidFill>
                          <a:effectLst/>
                          <a:latin typeface="Arial" panose="020B0604020202020204" pitchFamily="34" charset="0"/>
                          <a:ea typeface="+mn-ea"/>
                          <a:cs typeface="Arial" panose="020B0604020202020204" pitchFamily="34" charset="0"/>
                        </a:rPr>
                        <a:t>Components</a:t>
                      </a:r>
                      <a:endParaRPr lang="en-US" sz="2400" b="0" i="0" u="none" strike="noStrike" dirty="0">
                        <a:solidFill>
                          <a:srgbClr val="000000"/>
                        </a:solidFill>
                        <a:latin typeface="Arial" panose="020B0604020202020204" pitchFamily="34" charset="0"/>
                        <a:cs typeface="Arial" panose="020B0604020202020204" pitchFamily="34" charset="0"/>
                      </a:endParaRPr>
                    </a:p>
                  </a:txBody>
                  <a:tcPr marL="12700" marR="12700" marT="9527" marB="0"/>
                </a:tc>
                <a:tc>
                  <a:txBody>
                    <a:bodyPr/>
                    <a:lstStyle/>
                    <a:p>
                      <a:pPr marL="342900" lvl="0" indent="-342900">
                        <a:buFont typeface="Arial" panose="020B0604020202020204" pitchFamily="34" charset="0"/>
                        <a:buChar char="•"/>
                      </a:pPr>
                      <a:r>
                        <a:rPr lang="en-US" sz="2200" kern="1200" dirty="0">
                          <a:solidFill>
                            <a:schemeClr val="dk1"/>
                          </a:solidFill>
                          <a:effectLst/>
                          <a:latin typeface="Arial" panose="020B0604020202020204" pitchFamily="34" charset="0"/>
                          <a:ea typeface="+mn-ea"/>
                          <a:cs typeface="Arial" panose="020B0604020202020204" pitchFamily="34" charset="0"/>
                        </a:rPr>
                        <a:t>Schools have gender segregated and disability friendly WASH blocks meeting national standards.</a:t>
                      </a:r>
                    </a:p>
                    <a:p>
                      <a:pPr marL="342900" lvl="0" indent="-342900">
                        <a:buFont typeface="Wingdings" panose="05000000000000000000" pitchFamily="2" charset="2"/>
                        <a:buChar char="§"/>
                      </a:pPr>
                      <a:r>
                        <a:rPr lang="en-US" sz="2200" kern="1200" dirty="0">
                          <a:solidFill>
                            <a:schemeClr val="dk1"/>
                          </a:solidFill>
                          <a:effectLst/>
                          <a:latin typeface="Arial" panose="020B0604020202020204" pitchFamily="34" charset="0"/>
                          <a:ea typeface="+mn-ea"/>
                          <a:cs typeface="Arial" panose="020B0604020202020204" pitchFamily="34" charset="0"/>
                        </a:rPr>
                        <a:t>Schools have group hand washing facilities.</a:t>
                      </a:r>
                    </a:p>
                    <a:p>
                      <a:pPr marL="342900" lvl="0" indent="-342900">
                        <a:buFont typeface="Wingdings" panose="05000000000000000000" pitchFamily="2" charset="2"/>
                        <a:buChar char="§"/>
                      </a:pPr>
                      <a:r>
                        <a:rPr lang="en-US" sz="2200" kern="1200" dirty="0">
                          <a:solidFill>
                            <a:schemeClr val="dk1"/>
                          </a:solidFill>
                          <a:effectLst/>
                          <a:latin typeface="Arial" panose="020B0604020202020204" pitchFamily="34" charset="0"/>
                          <a:ea typeface="+mn-ea"/>
                          <a:cs typeface="Arial" panose="020B0604020202020204" pitchFamily="34" charset="0"/>
                        </a:rPr>
                        <a:t>Schools are managing solid waste.</a:t>
                      </a:r>
                    </a:p>
                    <a:p>
                      <a:pPr marL="342900" lvl="0" indent="-342900">
                        <a:buFont typeface="Wingdings" panose="05000000000000000000" pitchFamily="2" charset="2"/>
                        <a:buChar char="§"/>
                      </a:pPr>
                      <a:r>
                        <a:rPr lang="en-US" sz="2200" kern="1200" dirty="0">
                          <a:solidFill>
                            <a:schemeClr val="dk1"/>
                          </a:solidFill>
                          <a:effectLst/>
                          <a:latin typeface="Arial" panose="020B0604020202020204" pitchFamily="34" charset="0"/>
                          <a:ea typeface="+mn-ea"/>
                          <a:cs typeface="Arial" panose="020B0604020202020204" pitchFamily="34" charset="0"/>
                        </a:rPr>
                        <a:t>SMC, teachers and students are aware of good hygiene practices.</a:t>
                      </a:r>
                    </a:p>
                    <a:p>
                      <a:pPr marL="342900" lvl="0" indent="-342900">
                        <a:buFont typeface="Wingdings" panose="05000000000000000000" pitchFamily="2" charset="2"/>
                        <a:buChar char="§"/>
                      </a:pPr>
                      <a:r>
                        <a:rPr lang="en-US" sz="2200" kern="1200" dirty="0">
                          <a:solidFill>
                            <a:schemeClr val="dk1"/>
                          </a:solidFill>
                          <a:effectLst/>
                          <a:latin typeface="Arial" panose="020B0604020202020204" pitchFamily="34" charset="0"/>
                          <a:ea typeface="+mn-ea"/>
                          <a:cs typeface="Arial" panose="020B0604020202020204" pitchFamily="34" charset="0"/>
                        </a:rPr>
                        <a:t>Teachers and SMC capable of maintaining school WASH facilities.</a:t>
                      </a:r>
                    </a:p>
                    <a:p>
                      <a:pPr marL="342900" lvl="0" indent="-342900">
                        <a:buFont typeface="Wingdings" panose="05000000000000000000" pitchFamily="2" charset="2"/>
                        <a:buChar char="§"/>
                      </a:pPr>
                      <a:r>
                        <a:rPr lang="en-US" sz="2200" kern="1200" dirty="0">
                          <a:solidFill>
                            <a:schemeClr val="dk1"/>
                          </a:solidFill>
                          <a:effectLst/>
                          <a:latin typeface="Arial" panose="020B0604020202020204" pitchFamily="34" charset="0"/>
                          <a:ea typeface="+mn-ea"/>
                          <a:cs typeface="Arial" panose="020B0604020202020204" pitchFamily="34" charset="0"/>
                        </a:rPr>
                        <a:t>Hygiene practices in all schools ensured.</a:t>
                      </a:r>
                    </a:p>
                    <a:p>
                      <a:pPr marL="342900" lvl="0" indent="-342900">
                        <a:buFont typeface="Wingdings" panose="05000000000000000000" pitchFamily="2" charset="2"/>
                        <a:buChar char="§"/>
                      </a:pPr>
                      <a:r>
                        <a:rPr lang="en-US" sz="2200" kern="1200" dirty="0">
                          <a:solidFill>
                            <a:schemeClr val="dk1"/>
                          </a:solidFill>
                          <a:effectLst/>
                          <a:latin typeface="Arial" panose="020B0604020202020204" pitchFamily="34" charset="0"/>
                          <a:ea typeface="+mn-ea"/>
                          <a:cs typeface="Arial" panose="020B0604020202020204" pitchFamily="34" charset="0"/>
                        </a:rPr>
                        <a:t>Education officers aware of Three Star Approach.</a:t>
                      </a:r>
                    </a:p>
                    <a:p>
                      <a:pPr marL="342900" lvl="0" indent="-342900">
                        <a:buFont typeface="Wingdings" panose="05000000000000000000" pitchFamily="2" charset="2"/>
                        <a:buChar char="§"/>
                      </a:pPr>
                      <a:r>
                        <a:rPr lang="en-US" sz="2200" kern="1200" dirty="0">
                          <a:solidFill>
                            <a:schemeClr val="dk1"/>
                          </a:solidFill>
                          <a:effectLst/>
                          <a:latin typeface="Arial" panose="020B0604020202020204" pitchFamily="34" charset="0"/>
                          <a:ea typeface="+mn-ea"/>
                          <a:cs typeface="Arial" panose="020B0604020202020204" pitchFamily="34" charset="0"/>
                        </a:rPr>
                        <a:t>Menstrual Hygiene management facilities is ensured.</a:t>
                      </a:r>
                    </a:p>
                    <a:p>
                      <a:pPr marL="342900" lvl="0" indent="-342900" algn="just">
                        <a:buFont typeface="Arial" panose="020B0604020202020204" pitchFamily="34" charset="0"/>
                        <a:buChar char="•"/>
                      </a:pPr>
                      <a:endParaRPr lang="en-GB" sz="2200" dirty="0">
                        <a:effectLst/>
                        <a:latin typeface="Arial" panose="020B0604020202020204" pitchFamily="34" charset="0"/>
                        <a:cs typeface="Arial" panose="020B0604020202020204" pitchFamily="34" charset="0"/>
                      </a:endParaRPr>
                    </a:p>
                  </a:txBody>
                  <a:tcPr marL="12700" marR="12700" marT="9527" marB="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AFE614A4-6951-4C01-A1E5-F0A73C95C6F8}" type="slidenum">
              <a:rPr lang="en-US" smtClean="0"/>
              <a:pPr/>
              <a:t>9</a:t>
            </a:fld>
            <a:endParaRPr lang="en-US"/>
          </a:p>
        </p:txBody>
      </p:sp>
    </p:spTree>
    <p:extLst>
      <p:ext uri="{BB962C8B-B14F-4D97-AF65-F5344CB8AC3E}">
        <p14:creationId xmlns:p14="http://schemas.microsoft.com/office/powerpoint/2010/main" val="3230495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2391</TotalTime>
  <Words>1065</Words>
  <Application>Microsoft Office PowerPoint</Application>
  <PresentationFormat>Widescreen</PresentationFormat>
  <Paragraphs>165</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游ゴシック</vt:lpstr>
      <vt:lpstr>Andes ExtraLight</vt:lpstr>
      <vt:lpstr>Arial</vt:lpstr>
      <vt:lpstr>Calibri</vt:lpstr>
      <vt:lpstr>Calibri Light</vt:lpstr>
      <vt:lpstr>Times New Roman</vt:lpstr>
      <vt:lpstr>Wingdings</vt:lpstr>
      <vt:lpstr>Wingdings 2</vt:lpstr>
      <vt:lpstr>Office Theme</vt:lpstr>
      <vt:lpstr>PowerPoint Presentation</vt:lpstr>
      <vt:lpstr>Education System of Bangladesh</vt:lpstr>
      <vt:lpstr>PowerPoint Presentation</vt:lpstr>
      <vt:lpstr>Upcoming Policies</vt:lpstr>
      <vt:lpstr>Achievement </vt:lpstr>
      <vt:lpstr>PowerPoint Presentation</vt:lpstr>
      <vt:lpstr>Target for PEDP-4</vt:lpstr>
      <vt:lpstr>WinS progress measurement indicators in PEDP-3</vt:lpstr>
      <vt:lpstr>How PEPD-4 envisions WinS Result </vt:lpstr>
      <vt:lpstr> Implementation Arrangements </vt:lpstr>
      <vt:lpstr>PowerPoint Presentation</vt:lpstr>
      <vt:lpstr>PowerPoint Presentation</vt:lpstr>
      <vt:lpstr>      Considerations while installing  WASH BLOCK      1. WASH Block  must be constructed attached to school building.  3.Two storied WB where ground is for Male Teachers and boys while first floor is for Female teachers and girls.  4. RCC frame structure  instead of Brick structure.  </vt:lpstr>
      <vt:lpstr>Toilet for students </vt:lpstr>
      <vt:lpstr>Toilet for Girls</vt:lpstr>
      <vt:lpstr> Addressing MHM </vt:lpstr>
      <vt:lpstr>Challenges</vt:lpstr>
      <vt:lpstr>Challenges</vt:lpstr>
      <vt:lpstr>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Mahjabeen Ahmed</cp:lastModifiedBy>
  <cp:revision>270</cp:revision>
  <cp:lastPrinted>2019-08-03T05:20:48Z</cp:lastPrinted>
  <dcterms:created xsi:type="dcterms:W3CDTF">2019-07-31T09:35:59Z</dcterms:created>
  <dcterms:modified xsi:type="dcterms:W3CDTF">2019-11-11T03:00:59Z</dcterms:modified>
</cp:coreProperties>
</file>