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3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76" r:id="rId1"/>
    <p:sldMasterId id="2147483681" r:id="rId2"/>
    <p:sldMasterId id="2147483734" r:id="rId3"/>
  </p:sldMasterIdLst>
  <p:notesMasterIdLst>
    <p:notesMasterId r:id="rId53"/>
  </p:notesMasterIdLst>
  <p:sldIdLst>
    <p:sldId id="541" r:id="rId4"/>
    <p:sldId id="291" r:id="rId5"/>
    <p:sldId id="527" r:id="rId6"/>
    <p:sldId id="414" r:id="rId7"/>
    <p:sldId id="407" r:id="rId8"/>
    <p:sldId id="519" r:id="rId9"/>
    <p:sldId id="514" r:id="rId10"/>
    <p:sldId id="523" r:id="rId11"/>
    <p:sldId id="518" r:id="rId12"/>
    <p:sldId id="524" r:id="rId13"/>
    <p:sldId id="522" r:id="rId14"/>
    <p:sldId id="325" r:id="rId15"/>
    <p:sldId id="391" r:id="rId16"/>
    <p:sldId id="525" r:id="rId17"/>
    <p:sldId id="481" r:id="rId18"/>
    <p:sldId id="549" r:id="rId19"/>
    <p:sldId id="415" r:id="rId20"/>
    <p:sldId id="399" r:id="rId21"/>
    <p:sldId id="438" r:id="rId22"/>
    <p:sldId id="538" r:id="rId23"/>
    <p:sldId id="526" r:id="rId24"/>
    <p:sldId id="548" r:id="rId25"/>
    <p:sldId id="552" r:id="rId26"/>
    <p:sldId id="328" r:id="rId27"/>
    <p:sldId id="542" r:id="rId28"/>
    <p:sldId id="540" r:id="rId29"/>
    <p:sldId id="532" r:id="rId30"/>
    <p:sldId id="533" r:id="rId31"/>
    <p:sldId id="534" r:id="rId32"/>
    <p:sldId id="543" r:id="rId33"/>
    <p:sldId id="530" r:id="rId34"/>
    <p:sldId id="544" r:id="rId35"/>
    <p:sldId id="537" r:id="rId36"/>
    <p:sldId id="513" r:id="rId37"/>
    <p:sldId id="515" r:id="rId38"/>
    <p:sldId id="516" r:id="rId39"/>
    <p:sldId id="517" r:id="rId40"/>
    <p:sldId id="520" r:id="rId41"/>
    <p:sldId id="521" r:id="rId42"/>
    <p:sldId id="426" r:id="rId43"/>
    <p:sldId id="389" r:id="rId44"/>
    <p:sldId id="396" r:id="rId45"/>
    <p:sldId id="397" r:id="rId46"/>
    <p:sldId id="545" r:id="rId47"/>
    <p:sldId id="546" r:id="rId48"/>
    <p:sldId id="402" r:id="rId49"/>
    <p:sldId id="535" r:id="rId50"/>
    <p:sldId id="425" r:id="rId51"/>
    <p:sldId id="53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Awad" initials="CA" lastIdx="1" clrIdx="1">
    <p:extLst>
      <p:ext uri="{19B8F6BF-5375-455C-9EA6-DF929625EA0E}">
        <p15:presenceInfo xmlns:p15="http://schemas.microsoft.com/office/powerpoint/2012/main" userId="S-1-5-21-889838981-920820592-1903951286-237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3B96"/>
    <a:srgbClr val="67BC6B"/>
    <a:srgbClr val="349045"/>
    <a:srgbClr val="167FAE"/>
    <a:srgbClr val="43B3E7"/>
    <a:srgbClr val="6A6A6A"/>
    <a:srgbClr val="68BA6A"/>
    <a:srgbClr val="FCB316"/>
    <a:srgbClr val="CC0099"/>
    <a:srgbClr val="E60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6037" autoAdjust="0"/>
  </p:normalViewPr>
  <p:slideViewPr>
    <p:cSldViewPr snapToGrid="0">
      <p:cViewPr varScale="1">
        <p:scale>
          <a:sx n="55" d="100"/>
          <a:sy n="55" d="100"/>
        </p:scale>
        <p:origin x="1064" y="40"/>
      </p:cViewPr>
      <p:guideLst>
        <p:guide orient="horz" pos="2160"/>
        <p:guide pos="3840"/>
      </p:guideLst>
    </p:cSldViewPr>
  </p:slideViewPr>
  <p:notesTextViewPr>
    <p:cViewPr>
      <p:scale>
        <a:sx n="3" d="2"/>
        <a:sy n="3" d="2"/>
      </p:scale>
      <p:origin x="0" y="0"/>
    </p:cViewPr>
  </p:notesTextViewPr>
  <p:sorterViewPr>
    <p:cViewPr>
      <p:scale>
        <a:sx n="60" d="100"/>
        <a:sy n="60" d="100"/>
      </p:scale>
      <p:origin x="0" y="-979"/>
    </p:cViewPr>
  </p:sorterViewPr>
  <p:notesViewPr>
    <p:cSldViewPr snapToGrid="0">
      <p:cViewPr varScale="1">
        <p:scale>
          <a:sx n="64" d="100"/>
          <a:sy n="64" d="100"/>
        </p:scale>
        <p:origin x="311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cachatterley\Dropbox%20(WHOUNICEF)\WHOUNICEF%20Team%20Folder\Institutional%20settings\Schools\Meetings\Conference%20sessions\ILE2019\Regional%20analysis%20for%20ILE2019.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cachatterley\Dropbox%20(WHOUNICEF)\WHOUNICEF%20Team%20Folder\Institutional%20settings\Schools\Meetings\Conference%20sessions\ILE2019\Regional%20analysis%20for%20ILE2019.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cachatterley\Dropbox%20(WHOUNICEF)\WHOUNICEF%20Team%20Folder\Institutional%20settings\Schools\Meetings\Conference%20sessions\ILE2019\Regional%20analysis%20for%20ILE2019.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cachatterley\Dropbox%20(WHOUNICEF)\WHOUNICEF%20Team%20Folder\Institutional%20settings\Schools\Meetings\Conference%20sessions\ILE2019\Regional%20analysis%20for%20ILE2019.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cachatterley\Dropbox%20(WHOUNICEF)\WHOUNICEF%20Team%20Folder\Institutional%20settings\Schools\Meetings\Conference%20sessions\ILE2019\Regional%20analysis%20for%20ILE2019.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cachatterley\Dropbox%20(WHOUNICEF)\WHOUNICEF%20Team%20Folder\Institutional%20settings\Schools\Meetings\Conference%20sessions\ILE2019\Regional%20analysis%20for%20ILE2019.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C:\Users\cachatterley\Dropbox%20(WHOUNICEF)\WHOUNICEF%20Team%20Folder\Institutional%20settings\Schools\Data\2018_for%20reference%20(also%20in%20archives)\2018%20WinS%20data%20for%20advanced%20and%20inequitie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cachatterley\Dropbox%20(WHOUNICEF)\WHOUNICEF%20Team%20Folder\Institutional%20settings\Schools\Meetings\Conference%20sessions\ILE2019\Regional%20analysis%20for%20ILE2019.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cachatterley\Dropbox%20(WHOUNICEF)\WHOUNICEF%20Team%20Folder\Institutional%20settings\Schools\Meetings\Conference%20sessions\ILE2019\Regional%20analysis%20for%20ILE2019.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cachatterley\Dropbox%20(WHOUNICEF)\WHOUNICEF%20Team%20Folder\Institutional%20settings\Schools\Meetings\Conference%20sessions\ILE2019\Regional%20analysis%20for%20ILE20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chatterley\Dropbox%20(WHOUNICEF)\WHOUNICEF%20Team%20Folder\Institutional%20settings\Schools\Meetings\Conference%20sessions\ILE2019\Regional%20analysis%20for%20ILE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achatterley\Dropbox%20(WHOUNICEF)\WHOUNICEF%20Team%20Folder\Institutional%20settings\Schools\Data\2018_for%20reference%20(also%20in%20archives)\2018%20WinS%20data%20for%20advanced%20and%20inequiti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cachatterley\Dropbox%20(WHOUNICEF)\WHOUNICEF%20Team%20Folder\Institutional%20settings\Schools\Meetings\Conference%20sessions\ILE2019\Regional%20analysis%20for%20ILE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v>Basic</c:v>
          </c:tx>
          <c:spPr>
            <a:solidFill>
              <a:srgbClr val="43B3E7"/>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w_cty!$K$4:$L$43</c:f>
              <c:multiLvlStrCache>
                <c:ptCount val="40"/>
                <c:lvl>
                  <c:pt idx="0">
                    <c:v>World</c:v>
                  </c:pt>
                  <c:pt idx="2">
                    <c:v>East Asia &amp; Pacific</c:v>
                  </c:pt>
                  <c:pt idx="3">
                    <c:v>South Asia</c:v>
                  </c:pt>
                  <c:pt idx="5">
                    <c:v>Cook Islands</c:v>
                  </c:pt>
                  <c:pt idx="6">
                    <c:v>Malaysia</c:v>
                  </c:pt>
                  <c:pt idx="7">
                    <c:v>Niue</c:v>
                  </c:pt>
                  <c:pt idx="8">
                    <c:v>Fiji</c:v>
                  </c:pt>
                  <c:pt idx="9">
                    <c:v>Mongolia</c:v>
                  </c:pt>
                  <c:pt idx="10">
                    <c:v>Bangladesh</c:v>
                  </c:pt>
                  <c:pt idx="11">
                    <c:v>Myanmar</c:v>
                  </c:pt>
                  <c:pt idx="12">
                    <c:v>India</c:v>
                  </c:pt>
                  <c:pt idx="13">
                    <c:v>Indonesia</c:v>
                  </c:pt>
                  <c:pt idx="14">
                    <c:v>Pakistan</c:v>
                  </c:pt>
                  <c:pt idx="15">
                    <c:v>Philippines</c:v>
                  </c:pt>
                  <c:pt idx="16">
                    <c:v>Nepal</c:v>
                  </c:pt>
                  <c:pt idx="17">
                    <c:v>Papua New Guinea</c:v>
                  </c:pt>
                  <c:pt idx="18">
                    <c:v>Solomon Islands</c:v>
                  </c:pt>
                  <c:pt idx="19">
                    <c:v>Marshall Islands</c:v>
                  </c:pt>
                  <c:pt idx="20">
                    <c:v>China</c:v>
                  </c:pt>
                  <c:pt idx="21">
                    <c:v>Sri Lanka</c:v>
                  </c:pt>
                  <c:pt idx="22">
                    <c:v>Bhutan</c:v>
                  </c:pt>
                  <c:pt idx="23">
                    <c:v>Afghanistan</c:v>
                  </c:pt>
                  <c:pt idx="24">
                    <c:v>Kiribati</c:v>
                  </c:pt>
                  <c:pt idx="25">
                    <c:v>Cambodia</c:v>
                  </c:pt>
                  <c:pt idx="26">
                    <c:v>Lao PDR</c:v>
                  </c:pt>
                  <c:pt idx="27">
                    <c:v>DPR Korea</c:v>
                  </c:pt>
                  <c:pt idx="28">
                    <c:v>Maldives</c:v>
                  </c:pt>
                  <c:pt idx="29">
                    <c:v>Micronesia</c:v>
                  </c:pt>
                  <c:pt idx="30">
                    <c:v>Nauru</c:v>
                  </c:pt>
                  <c:pt idx="31">
                    <c:v>Palau</c:v>
                  </c:pt>
                  <c:pt idx="32">
                    <c:v>Samoa</c:v>
                  </c:pt>
                  <c:pt idx="33">
                    <c:v>Thailand</c:v>
                  </c:pt>
                  <c:pt idx="34">
                    <c:v>Timor-Leste</c:v>
                  </c:pt>
                  <c:pt idx="35">
                    <c:v>Tokelau</c:v>
                  </c:pt>
                  <c:pt idx="36">
                    <c:v>Tonga</c:v>
                  </c:pt>
                  <c:pt idx="37">
                    <c:v>Tuvalu</c:v>
                  </c:pt>
                  <c:pt idx="38">
                    <c:v>Vanuatu</c:v>
                  </c:pt>
                  <c:pt idx="39">
                    <c:v>Viet Nam</c:v>
                  </c:pt>
                </c:lvl>
                <c:lvl>
                  <c:pt idx="5">
                    <c:v>≥ 50%</c:v>
                  </c:pt>
                  <c:pt idx="16">
                    <c:v>&lt; 50%</c:v>
                  </c:pt>
                  <c:pt idx="20">
                    <c:v>Insufficient data</c:v>
                  </c:pt>
                </c:lvl>
              </c:multiLvlStrCache>
            </c:multiLvlStrRef>
          </c:cat>
          <c:val>
            <c:numRef>
              <c:f>w_cty!$M$4:$M$43</c:f>
              <c:numCache>
                <c:formatCode>General</c:formatCode>
                <c:ptCount val="40"/>
                <c:pt idx="0" formatCode="0">
                  <c:v>68.969009399414063</c:v>
                </c:pt>
                <c:pt idx="3" formatCode="0">
                  <c:v>68</c:v>
                </c:pt>
                <c:pt idx="5">
                  <c:v>100</c:v>
                </c:pt>
                <c:pt idx="6">
                  <c:v>100</c:v>
                </c:pt>
                <c:pt idx="7">
                  <c:v>100</c:v>
                </c:pt>
                <c:pt idx="8">
                  <c:v>88</c:v>
                </c:pt>
                <c:pt idx="9">
                  <c:v>74</c:v>
                </c:pt>
                <c:pt idx="10" formatCode="0">
                  <c:v>74</c:v>
                </c:pt>
                <c:pt idx="11">
                  <c:v>71</c:v>
                </c:pt>
                <c:pt idx="12">
                  <c:v>69</c:v>
                </c:pt>
                <c:pt idx="13">
                  <c:v>66</c:v>
                </c:pt>
                <c:pt idx="14">
                  <c:v>57</c:v>
                </c:pt>
                <c:pt idx="15">
                  <c:v>50</c:v>
                </c:pt>
                <c:pt idx="16">
                  <c:v>47</c:v>
                </c:pt>
                <c:pt idx="17">
                  <c:v>47</c:v>
                </c:pt>
                <c:pt idx="18">
                  <c:v>17</c:v>
                </c:pt>
                <c:pt idx="19">
                  <c:v>3</c:v>
                </c:pt>
              </c:numCache>
            </c:numRef>
          </c:val>
          <c:extLst>
            <c:ext xmlns:c16="http://schemas.microsoft.com/office/drawing/2014/chart" uri="{C3380CC4-5D6E-409C-BE32-E72D297353CC}">
              <c16:uniqueId val="{00000000-1C9A-48DC-88C3-221F91CE936D}"/>
            </c:ext>
          </c:extLst>
        </c:ser>
        <c:ser>
          <c:idx val="0"/>
          <c:order val="1"/>
          <c:tx>
            <c:v>Limited</c:v>
          </c:tx>
          <c:spPr>
            <a:solidFill>
              <a:srgbClr val="FEF37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A-48DC-88C3-221F91CE936D}"/>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9A-48DC-88C3-221F91CE936D}"/>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C9A-48DC-88C3-221F91CE936D}"/>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9A-48DC-88C3-221F91CE936D}"/>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C9A-48DC-88C3-221F91CE936D}"/>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9A-48DC-88C3-221F91CE936D}"/>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C9A-48DC-88C3-221F91CE936D}"/>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9A-48DC-88C3-221F91CE936D}"/>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9A-48DC-88C3-221F91CE936D}"/>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9A-48DC-88C3-221F91CE936D}"/>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C9A-48DC-88C3-221F91CE936D}"/>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9A-48DC-88C3-221F91CE936D}"/>
                </c:ext>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w_cty!$K$4:$L$43</c:f>
              <c:multiLvlStrCache>
                <c:ptCount val="40"/>
                <c:lvl>
                  <c:pt idx="0">
                    <c:v>World</c:v>
                  </c:pt>
                  <c:pt idx="2">
                    <c:v>East Asia &amp; Pacific</c:v>
                  </c:pt>
                  <c:pt idx="3">
                    <c:v>South Asia</c:v>
                  </c:pt>
                  <c:pt idx="5">
                    <c:v>Cook Islands</c:v>
                  </c:pt>
                  <c:pt idx="6">
                    <c:v>Malaysia</c:v>
                  </c:pt>
                  <c:pt idx="7">
                    <c:v>Niue</c:v>
                  </c:pt>
                  <c:pt idx="8">
                    <c:v>Fiji</c:v>
                  </c:pt>
                  <c:pt idx="9">
                    <c:v>Mongolia</c:v>
                  </c:pt>
                  <c:pt idx="10">
                    <c:v>Bangladesh</c:v>
                  </c:pt>
                  <c:pt idx="11">
                    <c:v>Myanmar</c:v>
                  </c:pt>
                  <c:pt idx="12">
                    <c:v>India</c:v>
                  </c:pt>
                  <c:pt idx="13">
                    <c:v>Indonesia</c:v>
                  </c:pt>
                  <c:pt idx="14">
                    <c:v>Pakistan</c:v>
                  </c:pt>
                  <c:pt idx="15">
                    <c:v>Philippines</c:v>
                  </c:pt>
                  <c:pt idx="16">
                    <c:v>Nepal</c:v>
                  </c:pt>
                  <c:pt idx="17">
                    <c:v>Papua New Guinea</c:v>
                  </c:pt>
                  <c:pt idx="18">
                    <c:v>Solomon Islands</c:v>
                  </c:pt>
                  <c:pt idx="19">
                    <c:v>Marshall Islands</c:v>
                  </c:pt>
                  <c:pt idx="20">
                    <c:v>China</c:v>
                  </c:pt>
                  <c:pt idx="21">
                    <c:v>Sri Lanka</c:v>
                  </c:pt>
                  <c:pt idx="22">
                    <c:v>Bhutan</c:v>
                  </c:pt>
                  <c:pt idx="23">
                    <c:v>Afghanistan</c:v>
                  </c:pt>
                  <c:pt idx="24">
                    <c:v>Kiribati</c:v>
                  </c:pt>
                  <c:pt idx="25">
                    <c:v>Cambodia</c:v>
                  </c:pt>
                  <c:pt idx="26">
                    <c:v>Lao PDR</c:v>
                  </c:pt>
                  <c:pt idx="27">
                    <c:v>DPR Korea</c:v>
                  </c:pt>
                  <c:pt idx="28">
                    <c:v>Maldives</c:v>
                  </c:pt>
                  <c:pt idx="29">
                    <c:v>Micronesia</c:v>
                  </c:pt>
                  <c:pt idx="30">
                    <c:v>Nauru</c:v>
                  </c:pt>
                  <c:pt idx="31">
                    <c:v>Palau</c:v>
                  </c:pt>
                  <c:pt idx="32">
                    <c:v>Samoa</c:v>
                  </c:pt>
                  <c:pt idx="33">
                    <c:v>Thailand</c:v>
                  </c:pt>
                  <c:pt idx="34">
                    <c:v>Timor-Leste</c:v>
                  </c:pt>
                  <c:pt idx="35">
                    <c:v>Tokelau</c:v>
                  </c:pt>
                  <c:pt idx="36">
                    <c:v>Tonga</c:v>
                  </c:pt>
                  <c:pt idx="37">
                    <c:v>Tuvalu</c:v>
                  </c:pt>
                  <c:pt idx="38">
                    <c:v>Vanuatu</c:v>
                  </c:pt>
                  <c:pt idx="39">
                    <c:v>Viet Nam</c:v>
                  </c:pt>
                </c:lvl>
                <c:lvl>
                  <c:pt idx="5">
                    <c:v>≥ 50%</c:v>
                  </c:pt>
                  <c:pt idx="16">
                    <c:v>&lt; 50%</c:v>
                  </c:pt>
                  <c:pt idx="20">
                    <c:v>Insufficient data</c:v>
                  </c:pt>
                </c:lvl>
              </c:multiLvlStrCache>
            </c:multiLvlStrRef>
          </c:cat>
          <c:val>
            <c:numRef>
              <c:f>w_cty!$N$4:$N$43</c:f>
              <c:numCache>
                <c:formatCode>General</c:formatCode>
                <c:ptCount val="40"/>
                <c:pt idx="0" formatCode="0">
                  <c:v>12.193260192871094</c:v>
                </c:pt>
                <c:pt idx="3" formatCode="0">
                  <c:v>19</c:v>
                </c:pt>
                <c:pt idx="8">
                  <c:v>5</c:v>
                </c:pt>
                <c:pt idx="9">
                  <c:v>24</c:v>
                </c:pt>
                <c:pt idx="10" formatCode="0">
                  <c:v>10</c:v>
                </c:pt>
                <c:pt idx="12">
                  <c:v>22</c:v>
                </c:pt>
                <c:pt idx="13">
                  <c:v>3</c:v>
                </c:pt>
                <c:pt idx="14">
                  <c:v>8</c:v>
                </c:pt>
                <c:pt idx="15">
                  <c:v>12</c:v>
                </c:pt>
                <c:pt idx="16">
                  <c:v>31</c:v>
                </c:pt>
                <c:pt idx="17">
                  <c:v>5</c:v>
                </c:pt>
                <c:pt idx="18">
                  <c:v>36</c:v>
                </c:pt>
              </c:numCache>
            </c:numRef>
          </c:val>
          <c:extLst>
            <c:ext xmlns:c16="http://schemas.microsoft.com/office/drawing/2014/chart" uri="{C3380CC4-5D6E-409C-BE32-E72D297353CC}">
              <c16:uniqueId val="{00000002-1C9A-48DC-88C3-221F91CE936D}"/>
            </c:ext>
          </c:extLst>
        </c:ser>
        <c:ser>
          <c:idx val="3"/>
          <c:order val="2"/>
          <c:tx>
            <c:strRef>
              <c:f>w_cty!$P$3</c:f>
              <c:strCache>
                <c:ptCount val="1"/>
                <c:pt idx="0">
                  <c:v>Insufficient data</c:v>
                </c:pt>
              </c:strCache>
            </c:strRef>
          </c:tx>
          <c:spPr>
            <a:solidFill>
              <a:sysClr val="window" lastClr="FFFFFF">
                <a:lumMod val="85000"/>
              </a:sysClr>
            </a:solidFill>
            <a:ln>
              <a:noFill/>
            </a:ln>
            <a:effectLst/>
          </c:spPr>
          <c:invertIfNegative val="0"/>
          <c:dLbls>
            <c:delete val="1"/>
          </c:dLbls>
          <c:cat>
            <c:multiLvlStrRef>
              <c:f>w_cty!$K$4:$L$43</c:f>
              <c:multiLvlStrCache>
                <c:ptCount val="40"/>
                <c:lvl>
                  <c:pt idx="0">
                    <c:v>World</c:v>
                  </c:pt>
                  <c:pt idx="2">
                    <c:v>East Asia &amp; Pacific</c:v>
                  </c:pt>
                  <c:pt idx="3">
                    <c:v>South Asia</c:v>
                  </c:pt>
                  <c:pt idx="5">
                    <c:v>Cook Islands</c:v>
                  </c:pt>
                  <c:pt idx="6">
                    <c:v>Malaysia</c:v>
                  </c:pt>
                  <c:pt idx="7">
                    <c:v>Niue</c:v>
                  </c:pt>
                  <c:pt idx="8">
                    <c:v>Fiji</c:v>
                  </c:pt>
                  <c:pt idx="9">
                    <c:v>Mongolia</c:v>
                  </c:pt>
                  <c:pt idx="10">
                    <c:v>Bangladesh</c:v>
                  </c:pt>
                  <c:pt idx="11">
                    <c:v>Myanmar</c:v>
                  </c:pt>
                  <c:pt idx="12">
                    <c:v>India</c:v>
                  </c:pt>
                  <c:pt idx="13">
                    <c:v>Indonesia</c:v>
                  </c:pt>
                  <c:pt idx="14">
                    <c:v>Pakistan</c:v>
                  </c:pt>
                  <c:pt idx="15">
                    <c:v>Philippines</c:v>
                  </c:pt>
                  <c:pt idx="16">
                    <c:v>Nepal</c:v>
                  </c:pt>
                  <c:pt idx="17">
                    <c:v>Papua New Guinea</c:v>
                  </c:pt>
                  <c:pt idx="18">
                    <c:v>Solomon Islands</c:v>
                  </c:pt>
                  <c:pt idx="19">
                    <c:v>Marshall Islands</c:v>
                  </c:pt>
                  <c:pt idx="20">
                    <c:v>China</c:v>
                  </c:pt>
                  <c:pt idx="21">
                    <c:v>Sri Lanka</c:v>
                  </c:pt>
                  <c:pt idx="22">
                    <c:v>Bhutan</c:v>
                  </c:pt>
                  <c:pt idx="23">
                    <c:v>Afghanistan</c:v>
                  </c:pt>
                  <c:pt idx="24">
                    <c:v>Kiribati</c:v>
                  </c:pt>
                  <c:pt idx="25">
                    <c:v>Cambodia</c:v>
                  </c:pt>
                  <c:pt idx="26">
                    <c:v>Lao PDR</c:v>
                  </c:pt>
                  <c:pt idx="27">
                    <c:v>DPR Korea</c:v>
                  </c:pt>
                  <c:pt idx="28">
                    <c:v>Maldives</c:v>
                  </c:pt>
                  <c:pt idx="29">
                    <c:v>Micronesia</c:v>
                  </c:pt>
                  <c:pt idx="30">
                    <c:v>Nauru</c:v>
                  </c:pt>
                  <c:pt idx="31">
                    <c:v>Palau</c:v>
                  </c:pt>
                  <c:pt idx="32">
                    <c:v>Samoa</c:v>
                  </c:pt>
                  <c:pt idx="33">
                    <c:v>Thailand</c:v>
                  </c:pt>
                  <c:pt idx="34">
                    <c:v>Timor-Leste</c:v>
                  </c:pt>
                  <c:pt idx="35">
                    <c:v>Tokelau</c:v>
                  </c:pt>
                  <c:pt idx="36">
                    <c:v>Tonga</c:v>
                  </c:pt>
                  <c:pt idx="37">
                    <c:v>Tuvalu</c:v>
                  </c:pt>
                  <c:pt idx="38">
                    <c:v>Vanuatu</c:v>
                  </c:pt>
                  <c:pt idx="39">
                    <c:v>Viet Nam</c:v>
                  </c:pt>
                </c:lvl>
                <c:lvl>
                  <c:pt idx="5">
                    <c:v>≥ 50%</c:v>
                  </c:pt>
                  <c:pt idx="16">
                    <c:v>&lt; 50%</c:v>
                  </c:pt>
                  <c:pt idx="20">
                    <c:v>Insufficient data</c:v>
                  </c:pt>
                </c:lvl>
              </c:multiLvlStrCache>
            </c:multiLvlStrRef>
          </c:cat>
          <c:val>
            <c:numRef>
              <c:f>w_cty!$P$4:$P$43</c:f>
              <c:numCache>
                <c:formatCode>General</c:formatCode>
                <c:ptCount val="40"/>
                <c:pt idx="2" formatCode="0">
                  <c:v>88</c:v>
                </c:pt>
                <c:pt idx="11">
                  <c:v>29</c:v>
                </c:pt>
                <c:pt idx="19">
                  <c:v>97</c:v>
                </c:pt>
                <c:pt idx="20" formatCode="0">
                  <c:v>97</c:v>
                </c:pt>
                <c:pt idx="21" formatCode="0">
                  <c:v>80</c:v>
                </c:pt>
                <c:pt idx="22" formatCode="0">
                  <c:v>72</c:v>
                </c:pt>
                <c:pt idx="23" formatCode="0">
                  <c:v>70</c:v>
                </c:pt>
                <c:pt idx="24" formatCode="0">
                  <c:v>66</c:v>
                </c:pt>
                <c:pt idx="25" formatCode="0">
                  <c:v>49</c:v>
                </c:pt>
                <c:pt idx="26" formatCode="0">
                  <c:v>34</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numCache>
            </c:numRef>
          </c:val>
          <c:extLst>
            <c:ext xmlns:c16="http://schemas.microsoft.com/office/drawing/2014/chart" uri="{C3380CC4-5D6E-409C-BE32-E72D297353CC}">
              <c16:uniqueId val="{00000003-1C9A-48DC-88C3-221F91CE936D}"/>
            </c:ext>
          </c:extLst>
        </c:ser>
        <c:ser>
          <c:idx val="2"/>
          <c:order val="3"/>
          <c:tx>
            <c:v>No service</c:v>
          </c:tx>
          <c:spPr>
            <a:solidFill>
              <a:srgbClr val="FCB316"/>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w_cty!$K$4:$L$43</c:f>
              <c:multiLvlStrCache>
                <c:ptCount val="40"/>
                <c:lvl>
                  <c:pt idx="0">
                    <c:v>World</c:v>
                  </c:pt>
                  <c:pt idx="2">
                    <c:v>East Asia &amp; Pacific</c:v>
                  </c:pt>
                  <c:pt idx="3">
                    <c:v>South Asia</c:v>
                  </c:pt>
                  <c:pt idx="5">
                    <c:v>Cook Islands</c:v>
                  </c:pt>
                  <c:pt idx="6">
                    <c:v>Malaysia</c:v>
                  </c:pt>
                  <c:pt idx="7">
                    <c:v>Niue</c:v>
                  </c:pt>
                  <c:pt idx="8">
                    <c:v>Fiji</c:v>
                  </c:pt>
                  <c:pt idx="9">
                    <c:v>Mongolia</c:v>
                  </c:pt>
                  <c:pt idx="10">
                    <c:v>Bangladesh</c:v>
                  </c:pt>
                  <c:pt idx="11">
                    <c:v>Myanmar</c:v>
                  </c:pt>
                  <c:pt idx="12">
                    <c:v>India</c:v>
                  </c:pt>
                  <c:pt idx="13">
                    <c:v>Indonesia</c:v>
                  </c:pt>
                  <c:pt idx="14">
                    <c:v>Pakistan</c:v>
                  </c:pt>
                  <c:pt idx="15">
                    <c:v>Philippines</c:v>
                  </c:pt>
                  <c:pt idx="16">
                    <c:v>Nepal</c:v>
                  </c:pt>
                  <c:pt idx="17">
                    <c:v>Papua New Guinea</c:v>
                  </c:pt>
                  <c:pt idx="18">
                    <c:v>Solomon Islands</c:v>
                  </c:pt>
                  <c:pt idx="19">
                    <c:v>Marshall Islands</c:v>
                  </c:pt>
                  <c:pt idx="20">
                    <c:v>China</c:v>
                  </c:pt>
                  <c:pt idx="21">
                    <c:v>Sri Lanka</c:v>
                  </c:pt>
                  <c:pt idx="22">
                    <c:v>Bhutan</c:v>
                  </c:pt>
                  <c:pt idx="23">
                    <c:v>Afghanistan</c:v>
                  </c:pt>
                  <c:pt idx="24">
                    <c:v>Kiribati</c:v>
                  </c:pt>
                  <c:pt idx="25">
                    <c:v>Cambodia</c:v>
                  </c:pt>
                  <c:pt idx="26">
                    <c:v>Lao PDR</c:v>
                  </c:pt>
                  <c:pt idx="27">
                    <c:v>DPR Korea</c:v>
                  </c:pt>
                  <c:pt idx="28">
                    <c:v>Maldives</c:v>
                  </c:pt>
                  <c:pt idx="29">
                    <c:v>Micronesia</c:v>
                  </c:pt>
                  <c:pt idx="30">
                    <c:v>Nauru</c:v>
                  </c:pt>
                  <c:pt idx="31">
                    <c:v>Palau</c:v>
                  </c:pt>
                  <c:pt idx="32">
                    <c:v>Samoa</c:v>
                  </c:pt>
                  <c:pt idx="33">
                    <c:v>Thailand</c:v>
                  </c:pt>
                  <c:pt idx="34">
                    <c:v>Timor-Leste</c:v>
                  </c:pt>
                  <c:pt idx="35">
                    <c:v>Tokelau</c:v>
                  </c:pt>
                  <c:pt idx="36">
                    <c:v>Tonga</c:v>
                  </c:pt>
                  <c:pt idx="37">
                    <c:v>Tuvalu</c:v>
                  </c:pt>
                  <c:pt idx="38">
                    <c:v>Vanuatu</c:v>
                  </c:pt>
                  <c:pt idx="39">
                    <c:v>Viet Nam</c:v>
                  </c:pt>
                </c:lvl>
                <c:lvl>
                  <c:pt idx="5">
                    <c:v>≥ 50%</c:v>
                  </c:pt>
                  <c:pt idx="16">
                    <c:v>&lt; 50%</c:v>
                  </c:pt>
                  <c:pt idx="20">
                    <c:v>Insufficient data</c:v>
                  </c:pt>
                </c:lvl>
              </c:multiLvlStrCache>
            </c:multiLvlStrRef>
          </c:cat>
          <c:val>
            <c:numRef>
              <c:f>w_cty!$O$4:$O$43</c:f>
              <c:numCache>
                <c:formatCode>General</c:formatCode>
                <c:ptCount val="40"/>
                <c:pt idx="0" formatCode="0">
                  <c:v>18.837728500366211</c:v>
                </c:pt>
                <c:pt idx="2" formatCode="0">
                  <c:v>12</c:v>
                </c:pt>
                <c:pt idx="3" formatCode="0">
                  <c:v>13</c:v>
                </c:pt>
                <c:pt idx="8">
                  <c:v>7</c:v>
                </c:pt>
                <c:pt idx="9">
                  <c:v>2</c:v>
                </c:pt>
                <c:pt idx="10" formatCode="0">
                  <c:v>17</c:v>
                </c:pt>
                <c:pt idx="12">
                  <c:v>9</c:v>
                </c:pt>
                <c:pt idx="13">
                  <c:v>31</c:v>
                </c:pt>
                <c:pt idx="14">
                  <c:v>34</c:v>
                </c:pt>
                <c:pt idx="15">
                  <c:v>38</c:v>
                </c:pt>
                <c:pt idx="16">
                  <c:v>23</c:v>
                </c:pt>
                <c:pt idx="17">
                  <c:v>48</c:v>
                </c:pt>
                <c:pt idx="18">
                  <c:v>47</c:v>
                </c:pt>
                <c:pt idx="20">
                  <c:v>3</c:v>
                </c:pt>
                <c:pt idx="21">
                  <c:v>20</c:v>
                </c:pt>
                <c:pt idx="22" formatCode="0">
                  <c:v>28</c:v>
                </c:pt>
                <c:pt idx="23" formatCode="0">
                  <c:v>30</c:v>
                </c:pt>
                <c:pt idx="24">
                  <c:v>34</c:v>
                </c:pt>
                <c:pt idx="25" formatCode="0">
                  <c:v>51</c:v>
                </c:pt>
                <c:pt idx="26">
                  <c:v>66</c:v>
                </c:pt>
              </c:numCache>
            </c:numRef>
          </c:val>
          <c:extLst>
            <c:ext xmlns:c16="http://schemas.microsoft.com/office/drawing/2014/chart" uri="{C3380CC4-5D6E-409C-BE32-E72D297353CC}">
              <c16:uniqueId val="{00000004-1C9A-48DC-88C3-221F91CE936D}"/>
            </c:ext>
          </c:extLst>
        </c:ser>
        <c:dLbls>
          <c:dLblPos val="ctr"/>
          <c:showLegendKey val="0"/>
          <c:showVal val="1"/>
          <c:showCatName val="0"/>
          <c:showSerName val="0"/>
          <c:showPercent val="0"/>
          <c:showBubbleSize val="0"/>
        </c:dLbls>
        <c:gapWidth val="25"/>
        <c:overlap val="100"/>
        <c:axId val="182266976"/>
        <c:axId val="182214072"/>
        <c:extLst/>
      </c:barChart>
      <c:catAx>
        <c:axId val="1822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14072"/>
        <c:crosses val="autoZero"/>
        <c:auto val="1"/>
        <c:lblAlgn val="ctr"/>
        <c:lblOffset val="100"/>
        <c:noMultiLvlLbl val="0"/>
      </c:catAx>
      <c:valAx>
        <c:axId val="182214072"/>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669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500">
          <a:latin typeface="Arial Narrow" panose="020B060602020203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v>Basic</c:v>
          </c:tx>
          <c:spPr>
            <a:solidFill>
              <a:srgbClr val="68BA6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740-4AAC-85E1-03CBCB0DC55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'san_r&amp;g'!$K$4:$K$7</c:f>
              <c:strCache>
                <c:ptCount val="3"/>
                <c:pt idx="0">
                  <c:v>World</c:v>
                </c:pt>
                <c:pt idx="1">
                  <c:v>East Asia &amp; Pacific 
(UNICEF EAPRO)</c:v>
                </c:pt>
                <c:pt idx="2">
                  <c:v>South Asia 
(UNICEF ROSA)</c:v>
                </c:pt>
              </c:strCache>
            </c:strRef>
          </c:cat>
          <c:val>
            <c:numRef>
              <c:f>'san_r&amp;g'!$L$4:$L$7</c:f>
              <c:numCache>
                <c:formatCode>0</c:formatCode>
                <c:ptCount val="3"/>
                <c:pt idx="0">
                  <c:v>66</c:v>
                </c:pt>
                <c:pt idx="1">
                  <c:v>0</c:v>
                </c:pt>
                <c:pt idx="2">
                  <c:v>71</c:v>
                </c:pt>
              </c:numCache>
            </c:numRef>
          </c:val>
          <c:extLst>
            <c:ext xmlns:c16="http://schemas.microsoft.com/office/drawing/2014/chart" uri="{C3380CC4-5D6E-409C-BE32-E72D297353CC}">
              <c16:uniqueId val="{00000001-A740-4AAC-85E1-03CBCB0DC55C}"/>
            </c:ext>
          </c:extLst>
        </c:ser>
        <c:ser>
          <c:idx val="0"/>
          <c:order val="1"/>
          <c:tx>
            <c:v>Limited</c:v>
          </c:tx>
          <c:spPr>
            <a:solidFill>
              <a:srgbClr val="FEF37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40-4AAC-85E1-03CBCB0DC55C}"/>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40-4AAC-85E1-03CBCB0DC55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'san_r&amp;g'!$K$4:$K$7</c:f>
              <c:strCache>
                <c:ptCount val="3"/>
                <c:pt idx="0">
                  <c:v>World</c:v>
                </c:pt>
                <c:pt idx="1">
                  <c:v>East Asia &amp; Pacific 
(UNICEF EAPRO)</c:v>
                </c:pt>
                <c:pt idx="2">
                  <c:v>South Asia 
(UNICEF ROSA)</c:v>
                </c:pt>
              </c:strCache>
            </c:strRef>
          </c:cat>
          <c:val>
            <c:numRef>
              <c:f>'san_r&amp;g'!$M$4:$M$7</c:f>
              <c:numCache>
                <c:formatCode>0</c:formatCode>
                <c:ptCount val="3"/>
                <c:pt idx="0">
                  <c:v>12</c:v>
                </c:pt>
                <c:pt idx="1">
                  <c:v>0</c:v>
                </c:pt>
                <c:pt idx="2">
                  <c:v>6</c:v>
                </c:pt>
              </c:numCache>
            </c:numRef>
          </c:val>
          <c:extLst>
            <c:ext xmlns:c16="http://schemas.microsoft.com/office/drawing/2014/chart" uri="{C3380CC4-5D6E-409C-BE32-E72D297353CC}">
              <c16:uniqueId val="{00000004-A740-4AAC-85E1-03CBCB0DC55C}"/>
            </c:ext>
          </c:extLst>
        </c:ser>
        <c:ser>
          <c:idx val="3"/>
          <c:order val="2"/>
          <c:tx>
            <c:strRef>
              <c:f>'san_r&amp;g'!$O$3</c:f>
              <c:strCache>
                <c:ptCount val="1"/>
                <c:pt idx="0">
                  <c:v>Insufficient data</c:v>
                </c:pt>
              </c:strCache>
            </c:strRef>
          </c:tx>
          <c:spPr>
            <a:solidFill>
              <a:sysClr val="window" lastClr="FFFFFF">
                <a:lumMod val="85000"/>
              </a:sysClr>
            </a:solidFill>
            <a:ln>
              <a:noFill/>
            </a:ln>
            <a:effectLst/>
          </c:spPr>
          <c:invertIfNegative val="0"/>
          <c:dLbls>
            <c:delete val="1"/>
          </c:dLbls>
          <c:cat>
            <c:strRef>
              <c:f>'san_r&amp;g'!$K$4:$K$7</c:f>
              <c:strCache>
                <c:ptCount val="3"/>
                <c:pt idx="0">
                  <c:v>World</c:v>
                </c:pt>
                <c:pt idx="1">
                  <c:v>East Asia &amp; Pacific 
(UNICEF EAPRO)</c:v>
                </c:pt>
                <c:pt idx="2">
                  <c:v>South Asia 
(UNICEF ROSA)</c:v>
                </c:pt>
              </c:strCache>
            </c:strRef>
          </c:cat>
          <c:val>
            <c:numRef>
              <c:f>'san_r&amp;g'!$O$4:$O$7</c:f>
              <c:numCache>
                <c:formatCode>0</c:formatCode>
                <c:ptCount val="3"/>
                <c:pt idx="1">
                  <c:v>68</c:v>
                </c:pt>
              </c:numCache>
            </c:numRef>
          </c:val>
          <c:extLst>
            <c:ext xmlns:c16="http://schemas.microsoft.com/office/drawing/2014/chart" uri="{C3380CC4-5D6E-409C-BE32-E72D297353CC}">
              <c16:uniqueId val="{00000005-A740-4AAC-85E1-03CBCB0DC55C}"/>
            </c:ext>
          </c:extLst>
        </c:ser>
        <c:ser>
          <c:idx val="2"/>
          <c:order val="3"/>
          <c:tx>
            <c:v>No service</c:v>
          </c:tx>
          <c:spPr>
            <a:solidFill>
              <a:srgbClr val="FCB31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'san_r&amp;g'!$K$4:$K$7</c:f>
              <c:strCache>
                <c:ptCount val="3"/>
                <c:pt idx="0">
                  <c:v>World</c:v>
                </c:pt>
                <c:pt idx="1">
                  <c:v>East Asia &amp; Pacific 
(UNICEF EAPRO)</c:v>
                </c:pt>
                <c:pt idx="2">
                  <c:v>South Asia 
(UNICEF ROSA)</c:v>
                </c:pt>
              </c:strCache>
            </c:strRef>
          </c:cat>
          <c:val>
            <c:numRef>
              <c:f>'san_r&amp;g'!$N$4:$N$7</c:f>
              <c:numCache>
                <c:formatCode>0</c:formatCode>
                <c:ptCount val="3"/>
                <c:pt idx="0">
                  <c:v>23</c:v>
                </c:pt>
                <c:pt idx="1">
                  <c:v>32</c:v>
                </c:pt>
                <c:pt idx="2">
                  <c:v>22</c:v>
                </c:pt>
              </c:numCache>
            </c:numRef>
          </c:val>
          <c:extLst>
            <c:ext xmlns:c16="http://schemas.microsoft.com/office/drawing/2014/chart" uri="{C3380CC4-5D6E-409C-BE32-E72D297353CC}">
              <c16:uniqueId val="{00000006-A740-4AAC-85E1-03CBCB0DC55C}"/>
            </c:ext>
          </c:extLst>
        </c:ser>
        <c:dLbls>
          <c:dLblPos val="ctr"/>
          <c:showLegendKey val="0"/>
          <c:showVal val="1"/>
          <c:showCatName val="0"/>
          <c:showSerName val="0"/>
          <c:showPercent val="0"/>
          <c:showBubbleSize val="0"/>
        </c:dLbls>
        <c:gapWidth val="100"/>
        <c:overlap val="100"/>
        <c:axId val="182266976"/>
        <c:axId val="182214072"/>
        <c:extLst/>
      </c:barChart>
      <c:catAx>
        <c:axId val="1822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214072"/>
        <c:crosses val="autoZero"/>
        <c:auto val="1"/>
        <c:lblAlgn val="ctr"/>
        <c:lblOffset val="100"/>
        <c:noMultiLvlLbl val="0"/>
      </c:catAx>
      <c:valAx>
        <c:axId val="182214072"/>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2669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v>Basic</c:v>
          </c:tx>
          <c:spPr>
            <a:solidFill>
              <a:srgbClr val="863B9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6E56-4D21-9A82-8F282D4922C0}"/>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'h_r&amp;g'!$K$4:$K$7</c:f>
              <c:strCache>
                <c:ptCount val="3"/>
                <c:pt idx="0">
                  <c:v>World</c:v>
                </c:pt>
                <c:pt idx="1">
                  <c:v>East Asia &amp; Pacific 
(UNICEF EAPRO)</c:v>
                </c:pt>
                <c:pt idx="2">
                  <c:v>South Asia 
(UNICEF ROSA)</c:v>
                </c:pt>
              </c:strCache>
            </c:strRef>
          </c:cat>
          <c:val>
            <c:numRef>
              <c:f>'h_r&amp;g'!$L$4:$L$7</c:f>
              <c:numCache>
                <c:formatCode>General</c:formatCode>
                <c:ptCount val="3"/>
                <c:pt idx="0" formatCode="0">
                  <c:v>53</c:v>
                </c:pt>
                <c:pt idx="2" formatCode="0">
                  <c:v>53</c:v>
                </c:pt>
              </c:numCache>
            </c:numRef>
          </c:val>
          <c:extLst>
            <c:ext xmlns:c16="http://schemas.microsoft.com/office/drawing/2014/chart" uri="{C3380CC4-5D6E-409C-BE32-E72D297353CC}">
              <c16:uniqueId val="{00000001-6E56-4D21-9A82-8F282D4922C0}"/>
            </c:ext>
          </c:extLst>
        </c:ser>
        <c:ser>
          <c:idx val="0"/>
          <c:order val="1"/>
          <c:tx>
            <c:v>Limited</c:v>
          </c:tx>
          <c:spPr>
            <a:solidFill>
              <a:srgbClr val="FEF37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56-4D21-9A82-8F282D4922C0}"/>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56-4D21-9A82-8F282D4922C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'h_r&amp;g'!$K$4:$K$7</c:f>
              <c:strCache>
                <c:ptCount val="3"/>
                <c:pt idx="0">
                  <c:v>World</c:v>
                </c:pt>
                <c:pt idx="1">
                  <c:v>East Asia &amp; Pacific 
(UNICEF EAPRO)</c:v>
                </c:pt>
                <c:pt idx="2">
                  <c:v>South Asia 
(UNICEF ROSA)</c:v>
                </c:pt>
              </c:strCache>
            </c:strRef>
          </c:cat>
          <c:val>
            <c:numRef>
              <c:f>'h_r&amp;g'!$M$4:$M$7</c:f>
              <c:numCache>
                <c:formatCode>General</c:formatCode>
                <c:ptCount val="3"/>
                <c:pt idx="0" formatCode="0">
                  <c:v>11</c:v>
                </c:pt>
                <c:pt idx="2" formatCode="0">
                  <c:v>9</c:v>
                </c:pt>
              </c:numCache>
            </c:numRef>
          </c:val>
          <c:extLst>
            <c:ext xmlns:c16="http://schemas.microsoft.com/office/drawing/2014/chart" uri="{C3380CC4-5D6E-409C-BE32-E72D297353CC}">
              <c16:uniqueId val="{00000004-6E56-4D21-9A82-8F282D4922C0}"/>
            </c:ext>
          </c:extLst>
        </c:ser>
        <c:ser>
          <c:idx val="3"/>
          <c:order val="2"/>
          <c:tx>
            <c:strRef>
              <c:f>'h_r&amp;g'!$O$3</c:f>
              <c:strCache>
                <c:ptCount val="1"/>
                <c:pt idx="0">
                  <c:v>Insufficient data</c:v>
                </c:pt>
              </c:strCache>
            </c:strRef>
          </c:tx>
          <c:spPr>
            <a:solidFill>
              <a:sysClr val="window" lastClr="FFFFFF">
                <a:lumMod val="85000"/>
              </a:sysClr>
            </a:solidFill>
            <a:ln>
              <a:noFill/>
            </a:ln>
            <a:effectLst/>
          </c:spPr>
          <c:invertIfNegative val="0"/>
          <c:dLbls>
            <c:delete val="1"/>
          </c:dLbls>
          <c:cat>
            <c:strRef>
              <c:f>'h_r&amp;g'!$K$4:$K$7</c:f>
              <c:strCache>
                <c:ptCount val="3"/>
                <c:pt idx="0">
                  <c:v>World</c:v>
                </c:pt>
                <c:pt idx="1">
                  <c:v>East Asia &amp; Pacific 
(UNICEF EAPRO)</c:v>
                </c:pt>
                <c:pt idx="2">
                  <c:v>South Asia 
(UNICEF ROSA)</c:v>
                </c:pt>
              </c:strCache>
            </c:strRef>
          </c:cat>
          <c:val>
            <c:numRef>
              <c:f>'h_r&amp;g'!$O$4:$O$7</c:f>
              <c:numCache>
                <c:formatCode>0</c:formatCode>
                <c:ptCount val="3"/>
                <c:pt idx="1">
                  <c:v>100</c:v>
                </c:pt>
              </c:numCache>
            </c:numRef>
          </c:val>
          <c:extLst>
            <c:ext xmlns:c16="http://schemas.microsoft.com/office/drawing/2014/chart" uri="{C3380CC4-5D6E-409C-BE32-E72D297353CC}">
              <c16:uniqueId val="{00000005-6E56-4D21-9A82-8F282D4922C0}"/>
            </c:ext>
          </c:extLst>
        </c:ser>
        <c:ser>
          <c:idx val="2"/>
          <c:order val="3"/>
          <c:tx>
            <c:v>No service</c:v>
          </c:tx>
          <c:spPr>
            <a:solidFill>
              <a:srgbClr val="FCB31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'h_r&amp;g'!$K$4:$K$7</c:f>
              <c:strCache>
                <c:ptCount val="3"/>
                <c:pt idx="0">
                  <c:v>World</c:v>
                </c:pt>
                <c:pt idx="1">
                  <c:v>East Asia &amp; Pacific 
(UNICEF EAPRO)</c:v>
                </c:pt>
                <c:pt idx="2">
                  <c:v>South Asia 
(UNICEF ROSA)</c:v>
                </c:pt>
              </c:strCache>
            </c:strRef>
          </c:cat>
          <c:val>
            <c:numRef>
              <c:f>'h_r&amp;g'!$N$4:$N$7</c:f>
              <c:numCache>
                <c:formatCode>General</c:formatCode>
                <c:ptCount val="3"/>
                <c:pt idx="0" formatCode="0">
                  <c:v>36</c:v>
                </c:pt>
                <c:pt idx="2" formatCode="0">
                  <c:v>37</c:v>
                </c:pt>
              </c:numCache>
            </c:numRef>
          </c:val>
          <c:extLst>
            <c:ext xmlns:c16="http://schemas.microsoft.com/office/drawing/2014/chart" uri="{C3380CC4-5D6E-409C-BE32-E72D297353CC}">
              <c16:uniqueId val="{00000006-6E56-4D21-9A82-8F282D4922C0}"/>
            </c:ext>
          </c:extLst>
        </c:ser>
        <c:dLbls>
          <c:dLblPos val="ctr"/>
          <c:showLegendKey val="0"/>
          <c:showVal val="1"/>
          <c:showCatName val="0"/>
          <c:showSerName val="0"/>
          <c:showPercent val="0"/>
          <c:showBubbleSize val="0"/>
        </c:dLbls>
        <c:gapWidth val="100"/>
        <c:overlap val="100"/>
        <c:axId val="182266976"/>
        <c:axId val="182214072"/>
        <c:extLst/>
      </c:barChart>
      <c:catAx>
        <c:axId val="1822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214072"/>
        <c:crosses val="autoZero"/>
        <c:auto val="1"/>
        <c:lblAlgn val="ctr"/>
        <c:lblOffset val="100"/>
        <c:noMultiLvlLbl val="0"/>
      </c:catAx>
      <c:valAx>
        <c:axId val="182214072"/>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2669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v>Basic</c:v>
          </c:tx>
          <c:spPr>
            <a:solidFill>
              <a:srgbClr val="43B3E7"/>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E2C-46D1-BC14-BBBA7465505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'w_r&amp;g'!$K$4:$K$7</c:f>
              <c:strCache>
                <c:ptCount val="3"/>
                <c:pt idx="0">
                  <c:v>World</c:v>
                </c:pt>
                <c:pt idx="1">
                  <c:v>East Asia &amp; Pacific 
(UNICEF EAPRO)</c:v>
                </c:pt>
                <c:pt idx="2">
                  <c:v>South Asia 
(UNICEF ROSA)</c:v>
                </c:pt>
              </c:strCache>
            </c:strRef>
          </c:cat>
          <c:val>
            <c:numRef>
              <c:f>'w_r&amp;g'!$L$4:$L$7</c:f>
              <c:numCache>
                <c:formatCode>0</c:formatCode>
                <c:ptCount val="3"/>
                <c:pt idx="0">
                  <c:v>68.969009399414063</c:v>
                </c:pt>
                <c:pt idx="1">
                  <c:v>0</c:v>
                </c:pt>
                <c:pt idx="2">
                  <c:v>68</c:v>
                </c:pt>
              </c:numCache>
            </c:numRef>
          </c:val>
          <c:extLst>
            <c:ext xmlns:c16="http://schemas.microsoft.com/office/drawing/2014/chart" uri="{C3380CC4-5D6E-409C-BE32-E72D297353CC}">
              <c16:uniqueId val="{00000001-DE2C-46D1-BC14-BBBA74655054}"/>
            </c:ext>
          </c:extLst>
        </c:ser>
        <c:ser>
          <c:idx val="0"/>
          <c:order val="1"/>
          <c:tx>
            <c:v>Limited</c:v>
          </c:tx>
          <c:spPr>
            <a:solidFill>
              <a:srgbClr val="FEF37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2C-46D1-BC14-BBBA74655054}"/>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2C-46D1-BC14-BBBA7465505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'w_r&amp;g'!$K$4:$K$7</c:f>
              <c:strCache>
                <c:ptCount val="3"/>
                <c:pt idx="0">
                  <c:v>World</c:v>
                </c:pt>
                <c:pt idx="1">
                  <c:v>East Asia &amp; Pacific 
(UNICEF EAPRO)</c:v>
                </c:pt>
                <c:pt idx="2">
                  <c:v>South Asia 
(UNICEF ROSA)</c:v>
                </c:pt>
              </c:strCache>
            </c:strRef>
          </c:cat>
          <c:val>
            <c:numRef>
              <c:f>'w_r&amp;g'!$M$4:$M$7</c:f>
              <c:numCache>
                <c:formatCode>0</c:formatCode>
                <c:ptCount val="3"/>
                <c:pt idx="0">
                  <c:v>12.193260192871094</c:v>
                </c:pt>
                <c:pt idx="1">
                  <c:v>0</c:v>
                </c:pt>
                <c:pt idx="2">
                  <c:v>19</c:v>
                </c:pt>
              </c:numCache>
            </c:numRef>
          </c:val>
          <c:extLst>
            <c:ext xmlns:c16="http://schemas.microsoft.com/office/drawing/2014/chart" uri="{C3380CC4-5D6E-409C-BE32-E72D297353CC}">
              <c16:uniqueId val="{00000004-DE2C-46D1-BC14-BBBA74655054}"/>
            </c:ext>
          </c:extLst>
        </c:ser>
        <c:ser>
          <c:idx val="3"/>
          <c:order val="2"/>
          <c:tx>
            <c:strRef>
              <c:f>'w_r&amp;g'!$O$3</c:f>
              <c:strCache>
                <c:ptCount val="1"/>
                <c:pt idx="0">
                  <c:v>Insufficient data</c:v>
                </c:pt>
              </c:strCache>
            </c:strRef>
          </c:tx>
          <c:spPr>
            <a:solidFill>
              <a:sysClr val="window" lastClr="FFFFFF">
                <a:lumMod val="85000"/>
              </a:sysClr>
            </a:solidFill>
            <a:ln>
              <a:noFill/>
            </a:ln>
            <a:effectLst/>
          </c:spPr>
          <c:invertIfNegative val="0"/>
          <c:dLbls>
            <c:delete val="1"/>
          </c:dLbls>
          <c:cat>
            <c:strRef>
              <c:f>'w_r&amp;g'!$K$4:$K$7</c:f>
              <c:strCache>
                <c:ptCount val="3"/>
                <c:pt idx="0">
                  <c:v>World</c:v>
                </c:pt>
                <c:pt idx="1">
                  <c:v>East Asia &amp; Pacific 
(UNICEF EAPRO)</c:v>
                </c:pt>
                <c:pt idx="2">
                  <c:v>South Asia 
(UNICEF ROSA)</c:v>
                </c:pt>
              </c:strCache>
            </c:strRef>
          </c:cat>
          <c:val>
            <c:numRef>
              <c:f>'w_r&amp;g'!$O$4:$O$7</c:f>
              <c:numCache>
                <c:formatCode>0</c:formatCode>
                <c:ptCount val="3"/>
                <c:pt idx="1">
                  <c:v>88</c:v>
                </c:pt>
              </c:numCache>
            </c:numRef>
          </c:val>
          <c:extLst>
            <c:ext xmlns:c16="http://schemas.microsoft.com/office/drawing/2014/chart" uri="{C3380CC4-5D6E-409C-BE32-E72D297353CC}">
              <c16:uniqueId val="{00000005-DE2C-46D1-BC14-BBBA74655054}"/>
            </c:ext>
          </c:extLst>
        </c:ser>
        <c:ser>
          <c:idx val="2"/>
          <c:order val="3"/>
          <c:tx>
            <c:v>No service</c:v>
          </c:tx>
          <c:spPr>
            <a:solidFill>
              <a:srgbClr val="FCB3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'w_r&amp;g'!$K$4:$K$7</c:f>
              <c:strCache>
                <c:ptCount val="3"/>
                <c:pt idx="0">
                  <c:v>World</c:v>
                </c:pt>
                <c:pt idx="1">
                  <c:v>East Asia &amp; Pacific 
(UNICEF EAPRO)</c:v>
                </c:pt>
                <c:pt idx="2">
                  <c:v>South Asia 
(UNICEF ROSA)</c:v>
                </c:pt>
              </c:strCache>
            </c:strRef>
          </c:cat>
          <c:val>
            <c:numRef>
              <c:f>'w_r&amp;g'!$N$4:$N$7</c:f>
              <c:numCache>
                <c:formatCode>0</c:formatCode>
                <c:ptCount val="3"/>
                <c:pt idx="0">
                  <c:v>18.837728500366211</c:v>
                </c:pt>
                <c:pt idx="1">
                  <c:v>12</c:v>
                </c:pt>
                <c:pt idx="2">
                  <c:v>13</c:v>
                </c:pt>
              </c:numCache>
            </c:numRef>
          </c:val>
          <c:extLst>
            <c:ext xmlns:c16="http://schemas.microsoft.com/office/drawing/2014/chart" uri="{C3380CC4-5D6E-409C-BE32-E72D297353CC}">
              <c16:uniqueId val="{00000006-DE2C-46D1-BC14-BBBA74655054}"/>
            </c:ext>
          </c:extLst>
        </c:ser>
        <c:dLbls>
          <c:dLblPos val="ctr"/>
          <c:showLegendKey val="0"/>
          <c:showVal val="1"/>
          <c:showCatName val="0"/>
          <c:showSerName val="0"/>
          <c:showPercent val="0"/>
          <c:showBubbleSize val="0"/>
        </c:dLbls>
        <c:gapWidth val="100"/>
        <c:overlap val="100"/>
        <c:axId val="182266976"/>
        <c:axId val="182214072"/>
        <c:extLst/>
      </c:barChart>
      <c:catAx>
        <c:axId val="1822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14072"/>
        <c:crosses val="autoZero"/>
        <c:auto val="1"/>
        <c:lblAlgn val="ctr"/>
        <c:lblOffset val="100"/>
        <c:noMultiLvlLbl val="0"/>
      </c:catAx>
      <c:valAx>
        <c:axId val="182214072"/>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22669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v>Basic</c:v>
          </c:tx>
          <c:spPr>
            <a:solidFill>
              <a:srgbClr val="68BA6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E6B-48B1-9C96-B3703C2F3E8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'san_r&amp;g'!$K$4:$K$7</c:f>
              <c:strCache>
                <c:ptCount val="3"/>
                <c:pt idx="0">
                  <c:v>World</c:v>
                </c:pt>
                <c:pt idx="1">
                  <c:v>East Asia &amp; Pacific 
(UNICEF EAPRO)</c:v>
                </c:pt>
                <c:pt idx="2">
                  <c:v>South Asia 
(UNICEF ROSA)</c:v>
                </c:pt>
              </c:strCache>
            </c:strRef>
          </c:cat>
          <c:val>
            <c:numRef>
              <c:f>'san_r&amp;g'!$L$4:$L$7</c:f>
              <c:numCache>
                <c:formatCode>0</c:formatCode>
                <c:ptCount val="3"/>
                <c:pt idx="0">
                  <c:v>66</c:v>
                </c:pt>
                <c:pt idx="1">
                  <c:v>0</c:v>
                </c:pt>
                <c:pt idx="2">
                  <c:v>71</c:v>
                </c:pt>
              </c:numCache>
            </c:numRef>
          </c:val>
          <c:extLst>
            <c:ext xmlns:c16="http://schemas.microsoft.com/office/drawing/2014/chart" uri="{C3380CC4-5D6E-409C-BE32-E72D297353CC}">
              <c16:uniqueId val="{00000001-8E6B-48B1-9C96-B3703C2F3E8C}"/>
            </c:ext>
          </c:extLst>
        </c:ser>
        <c:ser>
          <c:idx val="0"/>
          <c:order val="1"/>
          <c:tx>
            <c:v>Limited</c:v>
          </c:tx>
          <c:spPr>
            <a:solidFill>
              <a:srgbClr val="FEF37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6B-48B1-9C96-B3703C2F3E8C}"/>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6B-48B1-9C96-B3703C2F3E8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'san_r&amp;g'!$K$4:$K$7</c:f>
              <c:strCache>
                <c:ptCount val="3"/>
                <c:pt idx="0">
                  <c:v>World</c:v>
                </c:pt>
                <c:pt idx="1">
                  <c:v>East Asia &amp; Pacific 
(UNICEF EAPRO)</c:v>
                </c:pt>
                <c:pt idx="2">
                  <c:v>South Asia 
(UNICEF ROSA)</c:v>
                </c:pt>
              </c:strCache>
            </c:strRef>
          </c:cat>
          <c:val>
            <c:numRef>
              <c:f>'san_r&amp;g'!$M$4:$M$7</c:f>
              <c:numCache>
                <c:formatCode>0</c:formatCode>
                <c:ptCount val="3"/>
                <c:pt idx="0">
                  <c:v>12</c:v>
                </c:pt>
                <c:pt idx="1">
                  <c:v>0</c:v>
                </c:pt>
                <c:pt idx="2">
                  <c:v>6</c:v>
                </c:pt>
              </c:numCache>
            </c:numRef>
          </c:val>
          <c:extLst>
            <c:ext xmlns:c16="http://schemas.microsoft.com/office/drawing/2014/chart" uri="{C3380CC4-5D6E-409C-BE32-E72D297353CC}">
              <c16:uniqueId val="{00000004-8E6B-48B1-9C96-B3703C2F3E8C}"/>
            </c:ext>
          </c:extLst>
        </c:ser>
        <c:ser>
          <c:idx val="3"/>
          <c:order val="2"/>
          <c:tx>
            <c:strRef>
              <c:f>'san_r&amp;g'!$O$3</c:f>
              <c:strCache>
                <c:ptCount val="1"/>
                <c:pt idx="0">
                  <c:v>Insufficient data</c:v>
                </c:pt>
              </c:strCache>
            </c:strRef>
          </c:tx>
          <c:spPr>
            <a:solidFill>
              <a:sysClr val="window" lastClr="FFFFFF">
                <a:lumMod val="85000"/>
              </a:sysClr>
            </a:solidFill>
            <a:ln>
              <a:noFill/>
            </a:ln>
            <a:effectLst/>
          </c:spPr>
          <c:invertIfNegative val="0"/>
          <c:dLbls>
            <c:delete val="1"/>
          </c:dLbls>
          <c:cat>
            <c:strRef>
              <c:f>'san_r&amp;g'!$K$4:$K$7</c:f>
              <c:strCache>
                <c:ptCount val="3"/>
                <c:pt idx="0">
                  <c:v>World</c:v>
                </c:pt>
                <c:pt idx="1">
                  <c:v>East Asia &amp; Pacific 
(UNICEF EAPRO)</c:v>
                </c:pt>
                <c:pt idx="2">
                  <c:v>South Asia 
(UNICEF ROSA)</c:v>
                </c:pt>
              </c:strCache>
            </c:strRef>
          </c:cat>
          <c:val>
            <c:numRef>
              <c:f>'san_r&amp;g'!$O$4:$O$7</c:f>
              <c:numCache>
                <c:formatCode>0</c:formatCode>
                <c:ptCount val="3"/>
                <c:pt idx="1">
                  <c:v>68</c:v>
                </c:pt>
              </c:numCache>
            </c:numRef>
          </c:val>
          <c:extLst>
            <c:ext xmlns:c16="http://schemas.microsoft.com/office/drawing/2014/chart" uri="{C3380CC4-5D6E-409C-BE32-E72D297353CC}">
              <c16:uniqueId val="{00000005-8E6B-48B1-9C96-B3703C2F3E8C}"/>
            </c:ext>
          </c:extLst>
        </c:ser>
        <c:ser>
          <c:idx val="2"/>
          <c:order val="3"/>
          <c:tx>
            <c:v>No service</c:v>
          </c:tx>
          <c:spPr>
            <a:solidFill>
              <a:srgbClr val="FCB3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'san_r&amp;g'!$K$4:$K$7</c:f>
              <c:strCache>
                <c:ptCount val="3"/>
                <c:pt idx="0">
                  <c:v>World</c:v>
                </c:pt>
                <c:pt idx="1">
                  <c:v>East Asia &amp; Pacific 
(UNICEF EAPRO)</c:v>
                </c:pt>
                <c:pt idx="2">
                  <c:v>South Asia 
(UNICEF ROSA)</c:v>
                </c:pt>
              </c:strCache>
            </c:strRef>
          </c:cat>
          <c:val>
            <c:numRef>
              <c:f>'san_r&amp;g'!$N$4:$N$7</c:f>
              <c:numCache>
                <c:formatCode>0</c:formatCode>
                <c:ptCount val="3"/>
                <c:pt idx="0">
                  <c:v>23</c:v>
                </c:pt>
                <c:pt idx="1">
                  <c:v>32</c:v>
                </c:pt>
                <c:pt idx="2">
                  <c:v>22</c:v>
                </c:pt>
              </c:numCache>
            </c:numRef>
          </c:val>
          <c:extLst>
            <c:ext xmlns:c16="http://schemas.microsoft.com/office/drawing/2014/chart" uri="{C3380CC4-5D6E-409C-BE32-E72D297353CC}">
              <c16:uniqueId val="{00000006-8E6B-48B1-9C96-B3703C2F3E8C}"/>
            </c:ext>
          </c:extLst>
        </c:ser>
        <c:dLbls>
          <c:dLblPos val="ctr"/>
          <c:showLegendKey val="0"/>
          <c:showVal val="1"/>
          <c:showCatName val="0"/>
          <c:showSerName val="0"/>
          <c:showPercent val="0"/>
          <c:showBubbleSize val="0"/>
        </c:dLbls>
        <c:gapWidth val="100"/>
        <c:overlap val="100"/>
        <c:axId val="182266976"/>
        <c:axId val="182214072"/>
        <c:extLst/>
      </c:barChart>
      <c:catAx>
        <c:axId val="1822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14072"/>
        <c:crosses val="autoZero"/>
        <c:auto val="1"/>
        <c:lblAlgn val="ctr"/>
        <c:lblOffset val="100"/>
        <c:noMultiLvlLbl val="0"/>
      </c:catAx>
      <c:valAx>
        <c:axId val="182214072"/>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669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v>Basic</c:v>
          </c:tx>
          <c:spPr>
            <a:solidFill>
              <a:srgbClr val="863B9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FF1B-4FCE-A137-24427676567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'h_r&amp;g'!$K$4:$K$7</c:f>
              <c:strCache>
                <c:ptCount val="3"/>
                <c:pt idx="0">
                  <c:v>World</c:v>
                </c:pt>
                <c:pt idx="1">
                  <c:v>East Asia &amp; Pacific 
(UNICEF EAPRO)</c:v>
                </c:pt>
                <c:pt idx="2">
                  <c:v>South Asia 
(UNICEF ROSA)</c:v>
                </c:pt>
              </c:strCache>
            </c:strRef>
          </c:cat>
          <c:val>
            <c:numRef>
              <c:f>'h_r&amp;g'!$L$4:$L$7</c:f>
              <c:numCache>
                <c:formatCode>General</c:formatCode>
                <c:ptCount val="3"/>
                <c:pt idx="0" formatCode="0">
                  <c:v>53</c:v>
                </c:pt>
                <c:pt idx="2" formatCode="0">
                  <c:v>53</c:v>
                </c:pt>
              </c:numCache>
            </c:numRef>
          </c:val>
          <c:extLst>
            <c:ext xmlns:c16="http://schemas.microsoft.com/office/drawing/2014/chart" uri="{C3380CC4-5D6E-409C-BE32-E72D297353CC}">
              <c16:uniqueId val="{00000001-FF1B-4FCE-A137-244276765673}"/>
            </c:ext>
          </c:extLst>
        </c:ser>
        <c:ser>
          <c:idx val="0"/>
          <c:order val="1"/>
          <c:tx>
            <c:v>Limited</c:v>
          </c:tx>
          <c:spPr>
            <a:solidFill>
              <a:srgbClr val="FEF37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1B-4FCE-A137-24427676567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1B-4FCE-A137-24427676567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'h_r&amp;g'!$K$4:$K$7</c:f>
              <c:strCache>
                <c:ptCount val="3"/>
                <c:pt idx="0">
                  <c:v>World</c:v>
                </c:pt>
                <c:pt idx="1">
                  <c:v>East Asia &amp; Pacific 
(UNICEF EAPRO)</c:v>
                </c:pt>
                <c:pt idx="2">
                  <c:v>South Asia 
(UNICEF ROSA)</c:v>
                </c:pt>
              </c:strCache>
            </c:strRef>
          </c:cat>
          <c:val>
            <c:numRef>
              <c:f>'h_r&amp;g'!$M$4:$M$7</c:f>
              <c:numCache>
                <c:formatCode>General</c:formatCode>
                <c:ptCount val="3"/>
                <c:pt idx="0" formatCode="0">
                  <c:v>11</c:v>
                </c:pt>
                <c:pt idx="2" formatCode="0">
                  <c:v>9</c:v>
                </c:pt>
              </c:numCache>
            </c:numRef>
          </c:val>
          <c:extLst>
            <c:ext xmlns:c16="http://schemas.microsoft.com/office/drawing/2014/chart" uri="{C3380CC4-5D6E-409C-BE32-E72D297353CC}">
              <c16:uniqueId val="{00000004-FF1B-4FCE-A137-244276765673}"/>
            </c:ext>
          </c:extLst>
        </c:ser>
        <c:ser>
          <c:idx val="3"/>
          <c:order val="2"/>
          <c:tx>
            <c:strRef>
              <c:f>'h_r&amp;g'!$O$3</c:f>
              <c:strCache>
                <c:ptCount val="1"/>
                <c:pt idx="0">
                  <c:v>Insufficient data</c:v>
                </c:pt>
              </c:strCache>
            </c:strRef>
          </c:tx>
          <c:spPr>
            <a:solidFill>
              <a:sysClr val="window" lastClr="FFFFFF">
                <a:lumMod val="85000"/>
              </a:sysClr>
            </a:solidFill>
            <a:ln>
              <a:noFill/>
            </a:ln>
            <a:effectLst/>
          </c:spPr>
          <c:invertIfNegative val="0"/>
          <c:dLbls>
            <c:delete val="1"/>
          </c:dLbls>
          <c:cat>
            <c:strRef>
              <c:f>'h_r&amp;g'!$K$4:$K$7</c:f>
              <c:strCache>
                <c:ptCount val="3"/>
                <c:pt idx="0">
                  <c:v>World</c:v>
                </c:pt>
                <c:pt idx="1">
                  <c:v>East Asia &amp; Pacific 
(UNICEF EAPRO)</c:v>
                </c:pt>
                <c:pt idx="2">
                  <c:v>South Asia 
(UNICEF ROSA)</c:v>
                </c:pt>
              </c:strCache>
            </c:strRef>
          </c:cat>
          <c:val>
            <c:numRef>
              <c:f>'h_r&amp;g'!$O$4:$O$7</c:f>
              <c:numCache>
                <c:formatCode>0</c:formatCode>
                <c:ptCount val="3"/>
                <c:pt idx="1">
                  <c:v>100</c:v>
                </c:pt>
              </c:numCache>
            </c:numRef>
          </c:val>
          <c:extLst>
            <c:ext xmlns:c16="http://schemas.microsoft.com/office/drawing/2014/chart" uri="{C3380CC4-5D6E-409C-BE32-E72D297353CC}">
              <c16:uniqueId val="{00000005-FF1B-4FCE-A137-244276765673}"/>
            </c:ext>
          </c:extLst>
        </c:ser>
        <c:ser>
          <c:idx val="2"/>
          <c:order val="3"/>
          <c:tx>
            <c:v>No service</c:v>
          </c:tx>
          <c:spPr>
            <a:solidFill>
              <a:srgbClr val="FCB3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'h_r&amp;g'!$K$4:$K$7</c:f>
              <c:strCache>
                <c:ptCount val="3"/>
                <c:pt idx="0">
                  <c:v>World</c:v>
                </c:pt>
                <c:pt idx="1">
                  <c:v>East Asia &amp; Pacific 
(UNICEF EAPRO)</c:v>
                </c:pt>
                <c:pt idx="2">
                  <c:v>South Asia 
(UNICEF ROSA)</c:v>
                </c:pt>
              </c:strCache>
            </c:strRef>
          </c:cat>
          <c:val>
            <c:numRef>
              <c:f>'h_r&amp;g'!$N$4:$N$7</c:f>
              <c:numCache>
                <c:formatCode>General</c:formatCode>
                <c:ptCount val="3"/>
                <c:pt idx="0" formatCode="0">
                  <c:v>36</c:v>
                </c:pt>
                <c:pt idx="2" formatCode="0">
                  <c:v>37</c:v>
                </c:pt>
              </c:numCache>
            </c:numRef>
          </c:val>
          <c:extLst>
            <c:ext xmlns:c16="http://schemas.microsoft.com/office/drawing/2014/chart" uri="{C3380CC4-5D6E-409C-BE32-E72D297353CC}">
              <c16:uniqueId val="{00000006-FF1B-4FCE-A137-244276765673}"/>
            </c:ext>
          </c:extLst>
        </c:ser>
        <c:dLbls>
          <c:dLblPos val="ctr"/>
          <c:showLegendKey val="0"/>
          <c:showVal val="1"/>
          <c:showCatName val="0"/>
          <c:showSerName val="0"/>
          <c:showPercent val="0"/>
          <c:showBubbleSize val="0"/>
        </c:dLbls>
        <c:gapWidth val="100"/>
        <c:overlap val="100"/>
        <c:axId val="182266976"/>
        <c:axId val="182214072"/>
        <c:extLst/>
      </c:barChart>
      <c:catAx>
        <c:axId val="1822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14072"/>
        <c:crosses val="autoZero"/>
        <c:auto val="1"/>
        <c:lblAlgn val="ctr"/>
        <c:lblOffset val="100"/>
        <c:noMultiLvlLbl val="0"/>
      </c:catAx>
      <c:valAx>
        <c:axId val="182214072"/>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669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6"/>
          <c:order val="36"/>
          <c:tx>
            <c:strRef>
              <c:f>'[2018 WinS data for advanced and inequities.xlsx]MHM India'!$A$38</c:f>
              <c:strCache>
                <c:ptCount val="1"/>
                <c:pt idx="0">
                  <c:v>INDIA</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 WinS data for advanced and inequities.xlsx]MHM India'!$B$1:$D$1</c:f>
              <c:strCache>
                <c:ptCount val="3"/>
                <c:pt idx="0">
                  <c:v>Menstrual Hygiene Education</c:v>
                </c:pt>
                <c:pt idx="1">
                  <c:v>Dustbin with lid for sanitary waste</c:v>
                </c:pt>
                <c:pt idx="2">
                  <c:v>Functional incinerator for disposal of sanitary waste</c:v>
                </c:pt>
              </c:strCache>
            </c:strRef>
          </c:cat>
          <c:val>
            <c:numRef>
              <c:f>'[2018 WinS data for advanced and inequities.xlsx]MHM India'!$B$38:$D$38</c:f>
              <c:numCache>
                <c:formatCode>0</c:formatCode>
                <c:ptCount val="3"/>
                <c:pt idx="0">
                  <c:v>64.371702046363595</c:v>
                </c:pt>
                <c:pt idx="1">
                  <c:v>62</c:v>
                </c:pt>
                <c:pt idx="2">
                  <c:v>35.799999999999997</c:v>
                </c:pt>
              </c:numCache>
            </c:numRef>
          </c:val>
          <c:extLst>
            <c:ext xmlns:c16="http://schemas.microsoft.com/office/drawing/2014/chart" uri="{C3380CC4-5D6E-409C-BE32-E72D297353CC}">
              <c16:uniqueId val="{00000000-CD0D-476F-BCB9-17F5F816B2F3}"/>
            </c:ext>
          </c:extLst>
        </c:ser>
        <c:dLbls>
          <c:showLegendKey val="0"/>
          <c:showVal val="0"/>
          <c:showCatName val="0"/>
          <c:showSerName val="0"/>
          <c:showPercent val="0"/>
          <c:showBubbleSize val="0"/>
        </c:dLbls>
        <c:gapWidth val="85"/>
        <c:overlap val="-27"/>
        <c:axId val="474608848"/>
        <c:axId val="474608432"/>
        <c:extLst>
          <c:ext xmlns:c15="http://schemas.microsoft.com/office/drawing/2012/chart" uri="{02D57815-91ED-43cb-92C2-25804820EDAC}">
            <c15:filteredBarSeries>
              <c15:ser>
                <c:idx val="0"/>
                <c:order val="0"/>
                <c:tx>
                  <c:strRef>
                    <c:extLst>
                      <c:ext uri="{02D57815-91ED-43cb-92C2-25804820EDAC}">
                        <c15:formulaRef>
                          <c15:sqref>'[2018 WinS data for advanced and inequities.xlsx]MHM India'!$A$2</c15:sqref>
                        </c15:formulaRef>
                      </c:ext>
                    </c:extLst>
                    <c:strCache>
                      <c:ptCount val="1"/>
                      <c:pt idx="0">
                        <c:v>Chandigarh</c:v>
                      </c:pt>
                    </c:strCache>
                  </c:strRef>
                </c:tx>
                <c:spPr>
                  <a:solidFill>
                    <a:schemeClr val="accent1"/>
                  </a:solidFill>
                  <a:ln>
                    <a:noFill/>
                  </a:ln>
                  <a:effectLst/>
                </c:spPr>
                <c:invertIfNegative val="0"/>
                <c:cat>
                  <c:strRef>
                    <c:extLst>
                      <c:ex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c:ext uri="{02D57815-91ED-43cb-92C2-25804820EDAC}">
                        <c15:formulaRef>
                          <c15:sqref>'[2018 WinS data for advanced and inequities.xlsx]MHM India'!$B$2:$D$2</c15:sqref>
                        </c15:formulaRef>
                      </c:ext>
                    </c:extLst>
                    <c:numCache>
                      <c:formatCode>0.0</c:formatCode>
                      <c:ptCount val="3"/>
                      <c:pt idx="0">
                        <c:v>100</c:v>
                      </c:pt>
                      <c:pt idx="1">
                        <c:v>98.05825242718447</c:v>
                      </c:pt>
                      <c:pt idx="2">
                        <c:v>15.53398058252427</c:v>
                      </c:pt>
                    </c:numCache>
                  </c:numRef>
                </c:val>
                <c:extLst>
                  <c:ext xmlns:c16="http://schemas.microsoft.com/office/drawing/2014/chart" uri="{C3380CC4-5D6E-409C-BE32-E72D297353CC}">
                    <c16:uniqueId val="{00000001-CD0D-476F-BCB9-17F5F816B2F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'[2018 WinS data for advanced and inequities.xlsx]MHM India'!$A$3</c15:sqref>
                        </c15:formulaRef>
                      </c:ext>
                    </c:extLst>
                    <c:strCache>
                      <c:ptCount val="1"/>
                      <c:pt idx="0">
                        <c:v>Jammu &amp; Kashmir</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India'!$B$3:$D$3</c15:sqref>
                        </c15:formulaRef>
                      </c:ext>
                    </c:extLst>
                    <c:numCache>
                      <c:formatCode>0.0</c:formatCode>
                      <c:ptCount val="3"/>
                      <c:pt idx="0">
                        <c:v>100</c:v>
                      </c:pt>
                      <c:pt idx="1">
                        <c:v>100</c:v>
                      </c:pt>
                      <c:pt idx="2">
                        <c:v>0</c:v>
                      </c:pt>
                    </c:numCache>
                  </c:numRef>
                </c:val>
                <c:extLst xmlns:c15="http://schemas.microsoft.com/office/drawing/2012/chart">
                  <c:ext xmlns:c16="http://schemas.microsoft.com/office/drawing/2014/chart" uri="{C3380CC4-5D6E-409C-BE32-E72D297353CC}">
                    <c16:uniqueId val="{00000002-CD0D-476F-BCB9-17F5F816B2F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'[2018 WinS data for advanced and inequities.xlsx]MHM India'!$A$4</c15:sqref>
                        </c15:formulaRef>
                      </c:ext>
                    </c:extLst>
                    <c:strCache>
                      <c:ptCount val="1"/>
                      <c:pt idx="0">
                        <c:v>Delhi</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India'!$B$4:$D$4</c15:sqref>
                        </c15:formulaRef>
                      </c:ext>
                    </c:extLst>
                    <c:numCache>
                      <c:formatCode>0.0</c:formatCode>
                      <c:ptCount val="3"/>
                      <c:pt idx="0">
                        <c:v>99.230769230769226</c:v>
                      </c:pt>
                      <c:pt idx="1">
                        <c:v>97.093023255813947</c:v>
                      </c:pt>
                      <c:pt idx="2">
                        <c:v>31.395348837209301</c:v>
                      </c:pt>
                    </c:numCache>
                  </c:numRef>
                </c:val>
                <c:extLst xmlns:c15="http://schemas.microsoft.com/office/drawing/2012/chart">
                  <c:ext xmlns:c16="http://schemas.microsoft.com/office/drawing/2014/chart" uri="{C3380CC4-5D6E-409C-BE32-E72D297353CC}">
                    <c16:uniqueId val="{00000003-CD0D-476F-BCB9-17F5F816B2F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'[2018 WinS data for advanced and inequities.xlsx]MHM India'!$A$5</c15:sqref>
                        </c15:formulaRef>
                      </c:ext>
                    </c:extLst>
                    <c:strCache>
                      <c:ptCount val="1"/>
                      <c:pt idx="0">
                        <c:v>Karnataka</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India'!$B$5:$D$5</c15:sqref>
                        </c15:formulaRef>
                      </c:ext>
                    </c:extLst>
                    <c:numCache>
                      <c:formatCode>0.0</c:formatCode>
                      <c:ptCount val="3"/>
                      <c:pt idx="0">
                        <c:v>85.277907519850544</c:v>
                      </c:pt>
                      <c:pt idx="1">
                        <c:v>75.707017806374381</c:v>
                      </c:pt>
                      <c:pt idx="2">
                        <c:v>45.421218015861143</c:v>
                      </c:pt>
                    </c:numCache>
                  </c:numRef>
                </c:val>
                <c:extLst xmlns:c15="http://schemas.microsoft.com/office/drawing/2012/chart">
                  <c:ext xmlns:c16="http://schemas.microsoft.com/office/drawing/2014/chart" uri="{C3380CC4-5D6E-409C-BE32-E72D297353CC}">
                    <c16:uniqueId val="{00000004-CD0D-476F-BCB9-17F5F816B2F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'[2018 WinS data for advanced and inequities.xlsx]MHM India'!$A$6</c15:sqref>
                        </c15:formulaRef>
                      </c:ext>
                    </c:extLst>
                    <c:strCache>
                      <c:ptCount val="1"/>
                      <c:pt idx="0">
                        <c:v>Andaman &amp; Nicobar Islands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India'!$B$6:$D$6</c15:sqref>
                        </c15:formulaRef>
                      </c:ext>
                    </c:extLst>
                    <c:numCache>
                      <c:formatCode>0.0</c:formatCode>
                      <c:ptCount val="3"/>
                      <c:pt idx="0">
                        <c:v>85</c:v>
                      </c:pt>
                      <c:pt idx="1">
                        <c:v>86.36363636363636</c:v>
                      </c:pt>
                      <c:pt idx="2">
                        <c:v>31.818181818181817</c:v>
                      </c:pt>
                    </c:numCache>
                  </c:numRef>
                </c:val>
                <c:extLst xmlns:c15="http://schemas.microsoft.com/office/drawing/2012/chart">
                  <c:ext xmlns:c16="http://schemas.microsoft.com/office/drawing/2014/chart" uri="{C3380CC4-5D6E-409C-BE32-E72D297353CC}">
                    <c16:uniqueId val="{00000005-CD0D-476F-BCB9-17F5F816B2F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'[2018 WinS data for advanced and inequities.xlsx]MHM India'!$A$7</c15:sqref>
                        </c15:formulaRef>
                      </c:ext>
                    </c:extLst>
                    <c:strCache>
                      <c:ptCount val="1"/>
                      <c:pt idx="0">
                        <c:v>Gujarat</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India'!$B$7:$D$7</c15:sqref>
                        </c15:formulaRef>
                      </c:ext>
                    </c:extLst>
                    <c:numCache>
                      <c:formatCode>0.0</c:formatCode>
                      <c:ptCount val="3"/>
                      <c:pt idx="0">
                        <c:v>84.956465656239928</c:v>
                      </c:pt>
                      <c:pt idx="1">
                        <c:v>56.983639351289561</c:v>
                      </c:pt>
                      <c:pt idx="2">
                        <c:v>29.284846752875616</c:v>
                      </c:pt>
                    </c:numCache>
                  </c:numRef>
                </c:val>
                <c:extLst xmlns:c15="http://schemas.microsoft.com/office/drawing/2012/chart">
                  <c:ext xmlns:c16="http://schemas.microsoft.com/office/drawing/2014/chart" uri="{C3380CC4-5D6E-409C-BE32-E72D297353CC}">
                    <c16:uniqueId val="{00000006-CD0D-476F-BCB9-17F5F816B2F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'[2018 WinS data for advanced and inequities.xlsx]MHM India'!$A$8</c15:sqref>
                        </c15:formulaRef>
                      </c:ext>
                    </c:extLst>
                    <c:strCache>
                      <c:ptCount val="1"/>
                      <c:pt idx="0">
                        <c:v>Dadra &amp; Nagar Haveli</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India'!$B$8:$D$8</c15:sqref>
                        </c15:formulaRef>
                      </c:ext>
                    </c:extLst>
                    <c:numCache>
                      <c:formatCode>0.0</c:formatCode>
                      <c:ptCount val="3"/>
                      <c:pt idx="0">
                        <c:v>84.615384615384613</c:v>
                      </c:pt>
                      <c:pt idx="1">
                        <c:v>57.446808510638306</c:v>
                      </c:pt>
                      <c:pt idx="2">
                        <c:v>18.439716312056735</c:v>
                      </c:pt>
                    </c:numCache>
                  </c:numRef>
                </c:val>
                <c:extLst xmlns:c15="http://schemas.microsoft.com/office/drawing/2012/chart">
                  <c:ext xmlns:c16="http://schemas.microsoft.com/office/drawing/2014/chart" uri="{C3380CC4-5D6E-409C-BE32-E72D297353CC}">
                    <c16:uniqueId val="{00000007-CD0D-476F-BCB9-17F5F816B2F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'[2018 WinS data for advanced and inequities.xlsx]MHM India'!$A$9</c15:sqref>
                        </c15:formulaRef>
                      </c:ext>
                    </c:extLst>
                    <c:strCache>
                      <c:ptCount val="1"/>
                      <c:pt idx="0">
                        <c:v>Kerala</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India'!$B$9:$D$9</c15:sqref>
                        </c15:formulaRef>
                      </c:ext>
                    </c:extLst>
                    <c:numCache>
                      <c:formatCode>0.0</c:formatCode>
                      <c:ptCount val="3"/>
                      <c:pt idx="0">
                        <c:v>82.022471910112358</c:v>
                      </c:pt>
                      <c:pt idx="1">
                        <c:v>69.827586206896555</c:v>
                      </c:pt>
                      <c:pt idx="2">
                        <c:v>43.53448275862069</c:v>
                      </c:pt>
                    </c:numCache>
                  </c:numRef>
                </c:val>
                <c:extLst xmlns:c15="http://schemas.microsoft.com/office/drawing/2012/chart">
                  <c:ext xmlns:c16="http://schemas.microsoft.com/office/drawing/2014/chart" uri="{C3380CC4-5D6E-409C-BE32-E72D297353CC}">
                    <c16:uniqueId val="{00000008-CD0D-476F-BCB9-17F5F816B2F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'[2018 WinS data for advanced and inequities.xlsx]MHM India'!$A$10</c15:sqref>
                        </c15:formulaRef>
                      </c:ext>
                    </c:extLst>
                    <c:strCache>
                      <c:ptCount val="1"/>
                      <c:pt idx="0">
                        <c:v>Rajasthan</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India'!$B$10:$D$10</c15:sqref>
                        </c15:formulaRef>
                      </c:ext>
                    </c:extLst>
                    <c:numCache>
                      <c:formatCode>0.0</c:formatCode>
                      <c:ptCount val="3"/>
                      <c:pt idx="0">
                        <c:v>72.140350877192986</c:v>
                      </c:pt>
                      <c:pt idx="1">
                        <c:v>72.334468407113121</c:v>
                      </c:pt>
                      <c:pt idx="2">
                        <c:v>43.011729095724554</c:v>
                      </c:pt>
                    </c:numCache>
                  </c:numRef>
                </c:val>
                <c:extLst xmlns:c15="http://schemas.microsoft.com/office/drawing/2012/chart">
                  <c:ext xmlns:c16="http://schemas.microsoft.com/office/drawing/2014/chart" uri="{C3380CC4-5D6E-409C-BE32-E72D297353CC}">
                    <c16:uniqueId val="{00000009-CD0D-476F-BCB9-17F5F816B2F3}"/>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'[2018 WinS data for advanced and inequities.xlsx]MHM India'!$A$11</c15:sqref>
                        </c15:formulaRef>
                      </c:ext>
                    </c:extLst>
                    <c:strCache>
                      <c:ptCount val="1"/>
                      <c:pt idx="0">
                        <c:v>Daman &amp; Diu</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India'!$B$11:$D$11</c15:sqref>
                        </c15:formulaRef>
                      </c:ext>
                    </c:extLst>
                    <c:numCache>
                      <c:formatCode>0.0</c:formatCode>
                      <c:ptCount val="3"/>
                      <c:pt idx="0">
                        <c:v>70.833333333333329</c:v>
                      </c:pt>
                      <c:pt idx="1">
                        <c:v>55.696202531645568</c:v>
                      </c:pt>
                      <c:pt idx="2">
                        <c:v>8.8607594936708853</c:v>
                      </c:pt>
                    </c:numCache>
                  </c:numRef>
                </c:val>
                <c:extLst xmlns:c15="http://schemas.microsoft.com/office/drawing/2012/chart">
                  <c:ext xmlns:c16="http://schemas.microsoft.com/office/drawing/2014/chart" uri="{C3380CC4-5D6E-409C-BE32-E72D297353CC}">
                    <c16:uniqueId val="{0000000A-CD0D-476F-BCB9-17F5F816B2F3}"/>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'[2018 WinS data for advanced and inequities.xlsx]MHM India'!$A$12</c15:sqref>
                        </c15:formulaRef>
                      </c:ext>
                    </c:extLst>
                    <c:strCache>
                      <c:ptCount val="1"/>
                      <c:pt idx="0">
                        <c:v>Maharashtra</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India'!$B$12:$D$12</c15:sqref>
                        </c15:formulaRef>
                      </c:ext>
                    </c:extLst>
                    <c:numCache>
                      <c:formatCode>0.0</c:formatCode>
                      <c:ptCount val="3"/>
                      <c:pt idx="0">
                        <c:v>70.58100558659217</c:v>
                      </c:pt>
                      <c:pt idx="1">
                        <c:v>72.192156076702076</c:v>
                      </c:pt>
                      <c:pt idx="2">
                        <c:v>49.615821473909264</c:v>
                      </c:pt>
                    </c:numCache>
                  </c:numRef>
                </c:val>
                <c:extLst xmlns:c15="http://schemas.microsoft.com/office/drawing/2012/chart">
                  <c:ext xmlns:c16="http://schemas.microsoft.com/office/drawing/2014/chart" uri="{C3380CC4-5D6E-409C-BE32-E72D297353CC}">
                    <c16:uniqueId val="{0000000B-CD0D-476F-BCB9-17F5F816B2F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'[2018 WinS data for advanced and inequities.xlsx]MHM India'!$A$13</c15:sqref>
                        </c15:formulaRef>
                      </c:ext>
                    </c:extLst>
                    <c:strCache>
                      <c:ptCount val="1"/>
                      <c:pt idx="0">
                        <c:v>Tamil Nadu</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India'!$B$13:$D$13</c15:sqref>
                        </c15:formulaRef>
                      </c:ext>
                    </c:extLst>
                    <c:numCache>
                      <c:formatCode>0.0</c:formatCode>
                      <c:ptCount val="3"/>
                      <c:pt idx="0">
                        <c:v>69.015388175402052</c:v>
                      </c:pt>
                      <c:pt idx="1">
                        <c:v>66.018423746161716</c:v>
                      </c:pt>
                      <c:pt idx="2">
                        <c:v>31.368852017454074</c:v>
                      </c:pt>
                    </c:numCache>
                  </c:numRef>
                </c:val>
                <c:extLst xmlns:c15="http://schemas.microsoft.com/office/drawing/2012/chart">
                  <c:ext xmlns:c16="http://schemas.microsoft.com/office/drawing/2014/chart" uri="{C3380CC4-5D6E-409C-BE32-E72D297353CC}">
                    <c16:uniqueId val="{0000000C-CD0D-476F-BCB9-17F5F816B2F3}"/>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'[2018 WinS data for advanced and inequities.xlsx]MHM India'!$A$14</c15:sqref>
                        </c15:formulaRef>
                      </c:ext>
                    </c:extLst>
                    <c:strCache>
                      <c:ptCount val="1"/>
                      <c:pt idx="0">
                        <c:v>Sikkim</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India'!$B$14:$D$14</c15:sqref>
                        </c15:formulaRef>
                      </c:ext>
                    </c:extLst>
                    <c:numCache>
                      <c:formatCode>0.0</c:formatCode>
                      <c:ptCount val="3"/>
                      <c:pt idx="0">
                        <c:v>68.978102189781026</c:v>
                      </c:pt>
                      <c:pt idx="1">
                        <c:v>77.926421404682273</c:v>
                      </c:pt>
                      <c:pt idx="2">
                        <c:v>38.461538461538467</c:v>
                      </c:pt>
                    </c:numCache>
                  </c:numRef>
                </c:val>
                <c:extLst xmlns:c15="http://schemas.microsoft.com/office/drawing/2012/chart">
                  <c:ext xmlns:c16="http://schemas.microsoft.com/office/drawing/2014/chart" uri="{C3380CC4-5D6E-409C-BE32-E72D297353CC}">
                    <c16:uniqueId val="{0000000D-CD0D-476F-BCB9-17F5F816B2F3}"/>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'[2018 WinS data for advanced and inequities.xlsx]MHM India'!$A$15</c15:sqref>
                        </c15:formulaRef>
                      </c:ext>
                    </c:extLst>
                    <c:strCache>
                      <c:ptCount val="1"/>
                      <c:pt idx="0">
                        <c:v>Punjab</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India'!$B$15:$D$15</c15:sqref>
                        </c15:formulaRef>
                      </c:ext>
                    </c:extLst>
                    <c:numCache>
                      <c:formatCode>0.0</c:formatCode>
                      <c:ptCount val="3"/>
                      <c:pt idx="0">
                        <c:v>67.88990825688073</c:v>
                      </c:pt>
                      <c:pt idx="1">
                        <c:v>77.198102882159787</c:v>
                      </c:pt>
                      <c:pt idx="2">
                        <c:v>40.386720175118569</c:v>
                      </c:pt>
                    </c:numCache>
                  </c:numRef>
                </c:val>
                <c:extLst xmlns:c15="http://schemas.microsoft.com/office/drawing/2012/chart">
                  <c:ext xmlns:c16="http://schemas.microsoft.com/office/drawing/2014/chart" uri="{C3380CC4-5D6E-409C-BE32-E72D297353CC}">
                    <c16:uniqueId val="{0000000E-CD0D-476F-BCB9-17F5F816B2F3}"/>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'[2018 WinS data for advanced and inequities.xlsx]MHM India'!$A$16</c15:sqref>
                        </c15:formulaRef>
                      </c:ext>
                    </c:extLst>
                    <c:strCache>
                      <c:ptCount val="1"/>
                      <c:pt idx="0">
                        <c:v>Orissa</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India'!$B$16:$D$16</c15:sqref>
                        </c15:formulaRef>
                      </c:ext>
                    </c:extLst>
                    <c:numCache>
                      <c:formatCode>0.0</c:formatCode>
                      <c:ptCount val="3"/>
                      <c:pt idx="0">
                        <c:v>67.009966777408636</c:v>
                      </c:pt>
                      <c:pt idx="1">
                        <c:v>84.972116231288524</c:v>
                      </c:pt>
                      <c:pt idx="2">
                        <c:v>46.844731435280309</c:v>
                      </c:pt>
                    </c:numCache>
                  </c:numRef>
                </c:val>
                <c:extLst xmlns:c15="http://schemas.microsoft.com/office/drawing/2012/chart">
                  <c:ext xmlns:c16="http://schemas.microsoft.com/office/drawing/2014/chart" uri="{C3380CC4-5D6E-409C-BE32-E72D297353CC}">
                    <c16:uniqueId val="{0000000F-CD0D-476F-BCB9-17F5F816B2F3}"/>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'[2018 WinS data for advanced and inequities.xlsx]MHM India'!$A$17</c15:sqref>
                        </c15:formulaRef>
                      </c:ext>
                    </c:extLst>
                    <c:strCache>
                      <c:ptCount val="1"/>
                      <c:pt idx="0">
                        <c:v>Arunachal Pradesh</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India'!$B$17:$D$17</c15:sqref>
                        </c15:formulaRef>
                      </c:ext>
                    </c:extLst>
                    <c:numCache>
                      <c:formatCode>0.0</c:formatCode>
                      <c:ptCount val="3"/>
                      <c:pt idx="0">
                        <c:v>66.666666666666671</c:v>
                      </c:pt>
                      <c:pt idx="1">
                        <c:v>0</c:v>
                      </c:pt>
                      <c:pt idx="2">
                        <c:v>0</c:v>
                      </c:pt>
                    </c:numCache>
                  </c:numRef>
                </c:val>
                <c:extLst xmlns:c15="http://schemas.microsoft.com/office/drawing/2012/chart">
                  <c:ext xmlns:c16="http://schemas.microsoft.com/office/drawing/2014/chart" uri="{C3380CC4-5D6E-409C-BE32-E72D297353CC}">
                    <c16:uniqueId val="{00000010-CD0D-476F-BCB9-17F5F816B2F3}"/>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'[2018 WinS data for advanced and inequities.xlsx]MHM India'!$A$18</c15:sqref>
                        </c15:formulaRef>
                      </c:ext>
                    </c:extLst>
                    <c:strCache>
                      <c:ptCount val="1"/>
                      <c:pt idx="0">
                        <c:v>Manipur</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India'!$B$18:$D$18</c15:sqref>
                        </c15:formulaRef>
                      </c:ext>
                    </c:extLst>
                    <c:numCache>
                      <c:formatCode>0.0</c:formatCode>
                      <c:ptCount val="3"/>
                      <c:pt idx="0">
                        <c:v>66.666666666666671</c:v>
                      </c:pt>
                      <c:pt idx="1">
                        <c:v>75</c:v>
                      </c:pt>
                      <c:pt idx="2">
                        <c:v>50</c:v>
                      </c:pt>
                    </c:numCache>
                  </c:numRef>
                </c:val>
                <c:extLst xmlns:c15="http://schemas.microsoft.com/office/drawing/2012/chart">
                  <c:ext xmlns:c16="http://schemas.microsoft.com/office/drawing/2014/chart" uri="{C3380CC4-5D6E-409C-BE32-E72D297353CC}">
                    <c16:uniqueId val="{00000011-CD0D-476F-BCB9-17F5F816B2F3}"/>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'[2018 WinS data for advanced and inequities.xlsx]MHM India'!$A$19</c15:sqref>
                        </c15:formulaRef>
                      </c:ext>
                    </c:extLst>
                    <c:strCache>
                      <c:ptCount val="1"/>
                      <c:pt idx="0">
                        <c:v>Andhra Pradesh</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India'!$B$19:$D$19</c15:sqref>
                        </c15:formulaRef>
                      </c:ext>
                    </c:extLst>
                    <c:numCache>
                      <c:formatCode>0.0</c:formatCode>
                      <c:ptCount val="3"/>
                      <c:pt idx="0">
                        <c:v>66.013628620102224</c:v>
                      </c:pt>
                      <c:pt idx="1">
                        <c:v>78.552698791077816</c:v>
                      </c:pt>
                      <c:pt idx="2">
                        <c:v>50.308190022135193</c:v>
                      </c:pt>
                    </c:numCache>
                  </c:numRef>
                </c:val>
                <c:extLst xmlns:c15="http://schemas.microsoft.com/office/drawing/2012/chart">
                  <c:ext xmlns:c16="http://schemas.microsoft.com/office/drawing/2014/chart" uri="{C3380CC4-5D6E-409C-BE32-E72D297353CC}">
                    <c16:uniqueId val="{00000012-CD0D-476F-BCB9-17F5F816B2F3}"/>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'[2018 WinS data for advanced and inequities.xlsx]MHM India'!$A$20</c15:sqref>
                        </c15:formulaRef>
                      </c:ext>
                    </c:extLst>
                    <c:strCache>
                      <c:ptCount val="1"/>
                      <c:pt idx="0">
                        <c:v>Madhya Pradesh</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India'!$B$20:$D$20</c15:sqref>
                        </c15:formulaRef>
                      </c:ext>
                    </c:extLst>
                    <c:numCache>
                      <c:formatCode>0.0</c:formatCode>
                      <c:ptCount val="3"/>
                      <c:pt idx="0">
                        <c:v>64.869096285987652</c:v>
                      </c:pt>
                      <c:pt idx="1">
                        <c:v>70.39198731805736</c:v>
                      </c:pt>
                      <c:pt idx="2">
                        <c:v>43.269923620118171</c:v>
                      </c:pt>
                    </c:numCache>
                  </c:numRef>
                </c:val>
                <c:extLst xmlns:c15="http://schemas.microsoft.com/office/drawing/2012/chart">
                  <c:ext xmlns:c16="http://schemas.microsoft.com/office/drawing/2014/chart" uri="{C3380CC4-5D6E-409C-BE32-E72D297353CC}">
                    <c16:uniqueId val="{00000013-CD0D-476F-BCB9-17F5F816B2F3}"/>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'[2018 WinS data for advanced and inequities.xlsx]MHM India'!$A$21</c15:sqref>
                        </c15:formulaRef>
                      </c:ext>
                    </c:extLst>
                    <c:strCache>
                      <c:ptCount val="1"/>
                      <c:pt idx="0">
                        <c:v>Himachal Pradesh</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India'!$B$21:$D$21</c15:sqref>
                        </c15:formulaRef>
                      </c:ext>
                    </c:extLst>
                    <c:numCache>
                      <c:formatCode>0.0</c:formatCode>
                      <c:ptCount val="3"/>
                      <c:pt idx="0">
                        <c:v>64.08450704225352</c:v>
                      </c:pt>
                      <c:pt idx="1">
                        <c:v>85.620915032679733</c:v>
                      </c:pt>
                      <c:pt idx="2">
                        <c:v>49.019607843137251</c:v>
                      </c:pt>
                    </c:numCache>
                  </c:numRef>
                </c:val>
                <c:extLst xmlns:c15="http://schemas.microsoft.com/office/drawing/2012/chart">
                  <c:ext xmlns:c16="http://schemas.microsoft.com/office/drawing/2014/chart" uri="{C3380CC4-5D6E-409C-BE32-E72D297353CC}">
                    <c16:uniqueId val="{00000014-CD0D-476F-BCB9-17F5F816B2F3}"/>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'[2018 WinS data for advanced and inequities.xlsx]MHM India'!$A$22</c15:sqref>
                        </c15:formulaRef>
                      </c:ext>
                    </c:extLst>
                    <c:strCache>
                      <c:ptCount val="1"/>
                      <c:pt idx="0">
                        <c:v>Bihar</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India'!$B$22:$D$22</c15:sqref>
                        </c15:formulaRef>
                      </c:ext>
                    </c:extLst>
                    <c:numCache>
                      <c:formatCode>0.0</c:formatCode>
                      <c:ptCount val="3"/>
                      <c:pt idx="0">
                        <c:v>63.271253008995309</c:v>
                      </c:pt>
                      <c:pt idx="1">
                        <c:v>42.136373232003379</c:v>
                      </c:pt>
                      <c:pt idx="2">
                        <c:v>26.240236436563226</c:v>
                      </c:pt>
                    </c:numCache>
                  </c:numRef>
                </c:val>
                <c:extLst xmlns:c15="http://schemas.microsoft.com/office/drawing/2012/chart">
                  <c:ext xmlns:c16="http://schemas.microsoft.com/office/drawing/2014/chart" uri="{C3380CC4-5D6E-409C-BE32-E72D297353CC}">
                    <c16:uniqueId val="{00000015-CD0D-476F-BCB9-17F5F816B2F3}"/>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'[2018 WinS data for advanced and inequities.xlsx]MHM India'!$A$23</c15:sqref>
                        </c15:formulaRef>
                      </c:ext>
                    </c:extLst>
                    <c:strCache>
                      <c:ptCount val="1"/>
                      <c:pt idx="0">
                        <c:v>Tripura</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India'!$B$23:$D$23</c15:sqref>
                        </c15:formulaRef>
                      </c:ext>
                    </c:extLst>
                    <c:numCache>
                      <c:formatCode>0.0</c:formatCode>
                      <c:ptCount val="3"/>
                      <c:pt idx="0">
                        <c:v>62.416107382550337</c:v>
                      </c:pt>
                      <c:pt idx="1">
                        <c:v>59.615384615384613</c:v>
                      </c:pt>
                      <c:pt idx="2">
                        <c:v>35.897435897435898</c:v>
                      </c:pt>
                    </c:numCache>
                  </c:numRef>
                </c:val>
                <c:extLst xmlns:c15="http://schemas.microsoft.com/office/drawing/2012/chart">
                  <c:ext xmlns:c16="http://schemas.microsoft.com/office/drawing/2014/chart" uri="{C3380CC4-5D6E-409C-BE32-E72D297353CC}">
                    <c16:uniqueId val="{00000016-CD0D-476F-BCB9-17F5F816B2F3}"/>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'[2018 WinS data for advanced and inequities.xlsx]MHM India'!$A$24</c15:sqref>
                        </c15:formulaRef>
                      </c:ext>
                    </c:extLst>
                    <c:strCache>
                      <c:ptCount val="1"/>
                      <c:pt idx="0">
                        <c:v>Mizoram</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India'!$B$24:$D$24</c15:sqref>
                        </c15:formulaRef>
                      </c:ext>
                    </c:extLst>
                    <c:numCache>
                      <c:formatCode>0.0</c:formatCode>
                      <c:ptCount val="3"/>
                      <c:pt idx="0">
                        <c:v>60.546875</c:v>
                      </c:pt>
                      <c:pt idx="1">
                        <c:v>72.452830188679243</c:v>
                      </c:pt>
                      <c:pt idx="2">
                        <c:v>51.320754716981135</c:v>
                      </c:pt>
                    </c:numCache>
                  </c:numRef>
                </c:val>
                <c:extLst xmlns:c15="http://schemas.microsoft.com/office/drawing/2012/chart">
                  <c:ext xmlns:c16="http://schemas.microsoft.com/office/drawing/2014/chart" uri="{C3380CC4-5D6E-409C-BE32-E72D297353CC}">
                    <c16:uniqueId val="{00000017-CD0D-476F-BCB9-17F5F816B2F3}"/>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'[2018 WinS data for advanced and inequities.xlsx]MHM India'!$A$25</c15:sqref>
                        </c15:formulaRef>
                      </c:ext>
                    </c:extLst>
                    <c:strCache>
                      <c:ptCount val="1"/>
                      <c:pt idx="0">
                        <c:v>Uttar Pradesh</c:v>
                      </c:pt>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India'!$B$25:$D$25</c15:sqref>
                        </c15:formulaRef>
                      </c:ext>
                    </c:extLst>
                    <c:numCache>
                      <c:formatCode>0.0</c:formatCode>
                      <c:ptCount val="3"/>
                      <c:pt idx="0">
                        <c:v>60.177777777777777</c:v>
                      </c:pt>
                      <c:pt idx="1">
                        <c:v>65.169769989047097</c:v>
                      </c:pt>
                      <c:pt idx="2">
                        <c:v>34.100036509675064</c:v>
                      </c:pt>
                    </c:numCache>
                  </c:numRef>
                </c:val>
                <c:extLst xmlns:c15="http://schemas.microsoft.com/office/drawing/2012/chart">
                  <c:ext xmlns:c16="http://schemas.microsoft.com/office/drawing/2014/chart" uri="{C3380CC4-5D6E-409C-BE32-E72D297353CC}">
                    <c16:uniqueId val="{00000018-CD0D-476F-BCB9-17F5F816B2F3}"/>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'[2018 WinS data for advanced and inequities.xlsx]MHM India'!$A$26</c15:sqref>
                        </c15:formulaRef>
                      </c:ext>
                    </c:extLst>
                    <c:strCache>
                      <c:ptCount val="1"/>
                      <c:pt idx="0">
                        <c:v>Telangana</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India'!$B$26:$D$26</c15:sqref>
                        </c15:formulaRef>
                      </c:ext>
                    </c:extLst>
                    <c:numCache>
                      <c:formatCode>0.0</c:formatCode>
                      <c:ptCount val="3"/>
                      <c:pt idx="0">
                        <c:v>59.650225752986223</c:v>
                      </c:pt>
                      <c:pt idx="1">
                        <c:v>52.338068662269578</c:v>
                      </c:pt>
                      <c:pt idx="2">
                        <c:v>26.018941315744971</c:v>
                      </c:pt>
                    </c:numCache>
                  </c:numRef>
                </c:val>
                <c:extLst xmlns:c15="http://schemas.microsoft.com/office/drawing/2012/chart">
                  <c:ext xmlns:c16="http://schemas.microsoft.com/office/drawing/2014/chart" uri="{C3380CC4-5D6E-409C-BE32-E72D297353CC}">
                    <c16:uniqueId val="{00000019-CD0D-476F-BCB9-17F5F816B2F3}"/>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'[2018 WinS data for advanced and inequities.xlsx]MHM India'!$A$27</c15:sqref>
                        </c15:formulaRef>
                      </c:ext>
                    </c:extLst>
                    <c:strCache>
                      <c:ptCount val="1"/>
                      <c:pt idx="0">
                        <c:v>Pondicherry</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India'!$B$27:$D$27</c15:sqref>
                        </c15:formulaRef>
                      </c:ext>
                    </c:extLst>
                    <c:numCache>
                      <c:formatCode>0.0</c:formatCode>
                      <c:ptCount val="3"/>
                      <c:pt idx="0">
                        <c:v>57.751937984496124</c:v>
                      </c:pt>
                      <c:pt idx="1">
                        <c:v>52.538071065989847</c:v>
                      </c:pt>
                      <c:pt idx="2">
                        <c:v>10.406091370558377</c:v>
                      </c:pt>
                    </c:numCache>
                  </c:numRef>
                </c:val>
                <c:extLst xmlns:c15="http://schemas.microsoft.com/office/drawing/2012/chart">
                  <c:ext xmlns:c16="http://schemas.microsoft.com/office/drawing/2014/chart" uri="{C3380CC4-5D6E-409C-BE32-E72D297353CC}">
                    <c16:uniqueId val="{0000001A-CD0D-476F-BCB9-17F5F816B2F3}"/>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'[2018 WinS data for advanced and inequities.xlsx]MHM India'!$A$28</c15:sqref>
                        </c15:formulaRef>
                      </c:ext>
                    </c:extLst>
                    <c:strCache>
                      <c:ptCount val="1"/>
                      <c:pt idx="0">
                        <c:v>Haryana</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India'!$B$28:$D$28</c15:sqref>
                        </c15:formulaRef>
                      </c:ext>
                    </c:extLst>
                    <c:numCache>
                      <c:formatCode>0.0</c:formatCode>
                      <c:ptCount val="3"/>
                      <c:pt idx="0">
                        <c:v>57.180644157460712</c:v>
                      </c:pt>
                      <c:pt idx="1">
                        <c:v>56.381002918546031</c:v>
                      </c:pt>
                      <c:pt idx="2">
                        <c:v>19.915085577816107</c:v>
                      </c:pt>
                    </c:numCache>
                  </c:numRef>
                </c:val>
                <c:extLst xmlns:c15="http://schemas.microsoft.com/office/drawing/2012/chart">
                  <c:ext xmlns:c16="http://schemas.microsoft.com/office/drawing/2014/chart" uri="{C3380CC4-5D6E-409C-BE32-E72D297353CC}">
                    <c16:uniqueId val="{0000001B-CD0D-476F-BCB9-17F5F816B2F3}"/>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'[2018 WinS data for advanced and inequities.xlsx]MHM India'!$A$29</c15:sqref>
                        </c15:formulaRef>
                      </c:ext>
                    </c:extLst>
                    <c:strCache>
                      <c:ptCount val="1"/>
                      <c:pt idx="0">
                        <c:v>Chattisgarh</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India'!$B$29:$D$29</c15:sqref>
                        </c15:formulaRef>
                      </c:ext>
                    </c:extLst>
                    <c:numCache>
                      <c:formatCode>0.0</c:formatCode>
                      <c:ptCount val="3"/>
                      <c:pt idx="0">
                        <c:v>54.063240613695896</c:v>
                      </c:pt>
                      <c:pt idx="1">
                        <c:v>36.115516447536706</c:v>
                      </c:pt>
                      <c:pt idx="2">
                        <c:v>20.847188826929962</c:v>
                      </c:pt>
                    </c:numCache>
                  </c:numRef>
                </c:val>
                <c:extLst xmlns:c15="http://schemas.microsoft.com/office/drawing/2012/chart">
                  <c:ext xmlns:c16="http://schemas.microsoft.com/office/drawing/2014/chart" uri="{C3380CC4-5D6E-409C-BE32-E72D297353CC}">
                    <c16:uniqueId val="{0000001C-CD0D-476F-BCB9-17F5F816B2F3}"/>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'[2018 WinS data for advanced and inequities.xlsx]MHM India'!$A$30</c15:sqref>
                        </c15:formulaRef>
                      </c:ext>
                    </c:extLst>
                    <c:strCache>
                      <c:ptCount val="1"/>
                      <c:pt idx="0">
                        <c:v>West Bengal</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India'!$B$30:$D$30</c15:sqref>
                        </c15:formulaRef>
                      </c:ext>
                    </c:extLst>
                    <c:numCache>
                      <c:formatCode>0.0</c:formatCode>
                      <c:ptCount val="3"/>
                      <c:pt idx="0">
                        <c:v>51.247165532879819</c:v>
                      </c:pt>
                      <c:pt idx="1">
                        <c:v>69.81450252951096</c:v>
                      </c:pt>
                      <c:pt idx="2">
                        <c:v>49.578414839797638</c:v>
                      </c:pt>
                    </c:numCache>
                  </c:numRef>
                </c:val>
                <c:extLst xmlns:c15="http://schemas.microsoft.com/office/drawing/2012/chart">
                  <c:ext xmlns:c16="http://schemas.microsoft.com/office/drawing/2014/chart" uri="{C3380CC4-5D6E-409C-BE32-E72D297353CC}">
                    <c16:uniqueId val="{0000001D-CD0D-476F-BCB9-17F5F816B2F3}"/>
                  </c:ext>
                </c:extLst>
              </c15:ser>
            </c15:filteredBarSeries>
            <c15:filteredBarSeries>
              <c15:ser>
                <c:idx val="29"/>
                <c:order val="29"/>
                <c:tx>
                  <c:strRef>
                    <c:extLst xmlns:c15="http://schemas.microsoft.com/office/drawing/2012/chart">
                      <c:ext xmlns:c15="http://schemas.microsoft.com/office/drawing/2012/chart" uri="{02D57815-91ED-43cb-92C2-25804820EDAC}">
                        <c15:formulaRef>
                          <c15:sqref>'[2018 WinS data for advanced and inequities.xlsx]MHM India'!$A$31</c15:sqref>
                        </c15:formulaRef>
                      </c:ext>
                    </c:extLst>
                    <c:strCache>
                      <c:ptCount val="1"/>
                      <c:pt idx="0">
                        <c:v>Uttaranchal</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India'!$B$31:$D$31</c15:sqref>
                        </c15:formulaRef>
                      </c:ext>
                    </c:extLst>
                    <c:numCache>
                      <c:formatCode>0.0</c:formatCode>
                      <c:ptCount val="3"/>
                      <c:pt idx="0">
                        <c:v>49.003056323679232</c:v>
                      </c:pt>
                      <c:pt idx="1">
                        <c:v>74.794107412133158</c:v>
                      </c:pt>
                      <c:pt idx="2">
                        <c:v>46.885512121563622</c:v>
                      </c:pt>
                    </c:numCache>
                  </c:numRef>
                </c:val>
                <c:extLst xmlns:c15="http://schemas.microsoft.com/office/drawing/2012/chart">
                  <c:ext xmlns:c16="http://schemas.microsoft.com/office/drawing/2014/chart" uri="{C3380CC4-5D6E-409C-BE32-E72D297353CC}">
                    <c16:uniqueId val="{0000001E-CD0D-476F-BCB9-17F5F816B2F3}"/>
                  </c:ext>
                </c:extLst>
              </c15:ser>
            </c15:filteredBarSeries>
            <c15:filteredBarSeries>
              <c15:ser>
                <c:idx val="30"/>
                <c:order val="30"/>
                <c:tx>
                  <c:strRef>
                    <c:extLst xmlns:c15="http://schemas.microsoft.com/office/drawing/2012/chart">
                      <c:ext xmlns:c15="http://schemas.microsoft.com/office/drawing/2012/chart" uri="{02D57815-91ED-43cb-92C2-25804820EDAC}">
                        <c15:formulaRef>
                          <c15:sqref>'[2018 WinS data for advanced and inequities.xlsx]MHM India'!$A$32</c15:sqref>
                        </c15:formulaRef>
                      </c:ext>
                    </c:extLst>
                    <c:strCache>
                      <c:ptCount val="1"/>
                      <c:pt idx="0">
                        <c:v>Jharkhand</c:v>
                      </c:pt>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India'!$B$32:$D$32</c15:sqref>
                        </c15:formulaRef>
                      </c:ext>
                    </c:extLst>
                    <c:numCache>
                      <c:formatCode>0.0</c:formatCode>
                      <c:ptCount val="3"/>
                      <c:pt idx="0">
                        <c:v>48.875038005472796</c:v>
                      </c:pt>
                      <c:pt idx="1">
                        <c:v>53.975757575757576</c:v>
                      </c:pt>
                      <c:pt idx="2">
                        <c:v>34.56969696969697</c:v>
                      </c:pt>
                    </c:numCache>
                  </c:numRef>
                </c:val>
                <c:extLst xmlns:c15="http://schemas.microsoft.com/office/drawing/2012/chart">
                  <c:ext xmlns:c16="http://schemas.microsoft.com/office/drawing/2014/chart" uri="{C3380CC4-5D6E-409C-BE32-E72D297353CC}">
                    <c16:uniqueId val="{0000001F-CD0D-476F-BCB9-17F5F816B2F3}"/>
                  </c:ext>
                </c:extLst>
              </c15:ser>
            </c15:filteredBarSeries>
            <c15:filteredBarSeries>
              <c15:ser>
                <c:idx val="31"/>
                <c:order val="31"/>
                <c:tx>
                  <c:strRef>
                    <c:extLst xmlns:c15="http://schemas.microsoft.com/office/drawing/2012/chart">
                      <c:ext xmlns:c15="http://schemas.microsoft.com/office/drawing/2012/chart" uri="{02D57815-91ED-43cb-92C2-25804820EDAC}">
                        <c15:formulaRef>
                          <c15:sqref>'[2018 WinS data for advanced and inequities.xlsx]MHM India'!$A$33</c15:sqref>
                        </c15:formulaRef>
                      </c:ext>
                    </c:extLst>
                    <c:strCache>
                      <c:ptCount val="1"/>
                      <c:pt idx="0">
                        <c:v>Nagaland</c:v>
                      </c:pt>
                    </c:strCache>
                  </c:strRef>
                </c:tx>
                <c:spPr>
                  <a:solidFill>
                    <a:schemeClr val="accent2">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India'!$B$33:$D$33</c15:sqref>
                        </c15:formulaRef>
                      </c:ext>
                    </c:extLst>
                    <c:numCache>
                      <c:formatCode>0.0</c:formatCode>
                      <c:ptCount val="3"/>
                      <c:pt idx="0">
                        <c:v>47.752808988764038</c:v>
                      </c:pt>
                      <c:pt idx="1">
                        <c:v>62.694300518134717</c:v>
                      </c:pt>
                      <c:pt idx="2">
                        <c:v>48.704663212435236</c:v>
                      </c:pt>
                    </c:numCache>
                  </c:numRef>
                </c:val>
                <c:extLst xmlns:c15="http://schemas.microsoft.com/office/drawing/2012/chart">
                  <c:ext xmlns:c16="http://schemas.microsoft.com/office/drawing/2014/chart" uri="{C3380CC4-5D6E-409C-BE32-E72D297353CC}">
                    <c16:uniqueId val="{00000020-CD0D-476F-BCB9-17F5F816B2F3}"/>
                  </c:ext>
                </c:extLst>
              </c15:ser>
            </c15:filteredBarSeries>
            <c15:filteredBarSeries>
              <c15:ser>
                <c:idx val="32"/>
                <c:order val="32"/>
                <c:tx>
                  <c:strRef>
                    <c:extLst xmlns:c15="http://schemas.microsoft.com/office/drawing/2012/chart">
                      <c:ext xmlns:c15="http://schemas.microsoft.com/office/drawing/2012/chart" uri="{02D57815-91ED-43cb-92C2-25804820EDAC}">
                        <c15:formulaRef>
                          <c15:sqref>'[2018 WinS data for advanced and inequities.xlsx]MHM India'!$A$34</c15:sqref>
                        </c15:formulaRef>
                      </c:ext>
                    </c:extLst>
                    <c:strCache>
                      <c:ptCount val="1"/>
                      <c:pt idx="0">
                        <c:v>Assam</c:v>
                      </c:pt>
                    </c:strCache>
                  </c:strRef>
                </c:tx>
                <c:spPr>
                  <a:solidFill>
                    <a:schemeClr val="accent3">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India'!$B$34:$D$34</c15:sqref>
                        </c15:formulaRef>
                      </c:ext>
                    </c:extLst>
                    <c:numCache>
                      <c:formatCode>0.0</c:formatCode>
                      <c:ptCount val="3"/>
                      <c:pt idx="0">
                        <c:v>40.607273940607271</c:v>
                      </c:pt>
                      <c:pt idx="1">
                        <c:v>58.890881500896676</c:v>
                      </c:pt>
                      <c:pt idx="2">
                        <c:v>36.30845633880535</c:v>
                      </c:pt>
                    </c:numCache>
                  </c:numRef>
                </c:val>
                <c:extLst xmlns:c15="http://schemas.microsoft.com/office/drawing/2012/chart">
                  <c:ext xmlns:c16="http://schemas.microsoft.com/office/drawing/2014/chart" uri="{C3380CC4-5D6E-409C-BE32-E72D297353CC}">
                    <c16:uniqueId val="{00000021-CD0D-476F-BCB9-17F5F816B2F3}"/>
                  </c:ext>
                </c:extLst>
              </c15:ser>
            </c15:filteredBarSeries>
            <c15:filteredBarSeries>
              <c15:ser>
                <c:idx val="33"/>
                <c:order val="33"/>
                <c:tx>
                  <c:strRef>
                    <c:extLst xmlns:c15="http://schemas.microsoft.com/office/drawing/2012/chart">
                      <c:ext xmlns:c15="http://schemas.microsoft.com/office/drawing/2012/chart" uri="{02D57815-91ED-43cb-92C2-25804820EDAC}">
                        <c15:formulaRef>
                          <c15:sqref>'[2018 WinS data for advanced and inequities.xlsx]MHM India'!$A$35</c15:sqref>
                        </c15:formulaRef>
                      </c:ext>
                    </c:extLst>
                    <c:strCache>
                      <c:ptCount val="1"/>
                      <c:pt idx="0">
                        <c:v>Meghalaya</c:v>
                      </c:pt>
                    </c:strCache>
                  </c:strRef>
                </c:tx>
                <c:spPr>
                  <a:solidFill>
                    <a:schemeClr val="accent4">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India'!$B$35:$D$35</c15:sqref>
                        </c15:formulaRef>
                      </c:ext>
                    </c:extLst>
                    <c:numCache>
                      <c:formatCode>0.0</c:formatCode>
                      <c:ptCount val="3"/>
                      <c:pt idx="0">
                        <c:v>40.432098765432102</c:v>
                      </c:pt>
                      <c:pt idx="1">
                        <c:v>52.472527472527474</c:v>
                      </c:pt>
                      <c:pt idx="2">
                        <c:v>39.010989010989015</c:v>
                      </c:pt>
                    </c:numCache>
                  </c:numRef>
                </c:val>
                <c:extLst xmlns:c15="http://schemas.microsoft.com/office/drawing/2012/chart">
                  <c:ext xmlns:c16="http://schemas.microsoft.com/office/drawing/2014/chart" uri="{C3380CC4-5D6E-409C-BE32-E72D297353CC}">
                    <c16:uniqueId val="{00000022-CD0D-476F-BCB9-17F5F816B2F3}"/>
                  </c:ext>
                </c:extLst>
              </c15:ser>
            </c15:filteredBarSeries>
            <c15:filteredBarSeries>
              <c15:ser>
                <c:idx val="34"/>
                <c:order val="34"/>
                <c:tx>
                  <c:strRef>
                    <c:extLst xmlns:c15="http://schemas.microsoft.com/office/drawing/2012/chart">
                      <c:ext xmlns:c15="http://schemas.microsoft.com/office/drawing/2012/chart" uri="{02D57815-91ED-43cb-92C2-25804820EDAC}">
                        <c15:formulaRef>
                          <c15:sqref>'[2018 WinS data for advanced and inequities.xlsx]MHM India'!$A$36</c15:sqref>
                        </c15:formulaRef>
                      </c:ext>
                    </c:extLst>
                    <c:strCache>
                      <c:ptCount val="1"/>
                      <c:pt idx="0">
                        <c:v>Goa</c:v>
                      </c:pt>
                    </c:strCache>
                  </c:strRef>
                </c:tx>
                <c:spPr>
                  <a:solidFill>
                    <a:schemeClr val="accent5">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India'!$B$36:$D$36</c15:sqref>
                        </c15:formulaRef>
                      </c:ext>
                    </c:extLst>
                    <c:numCache>
                      <c:formatCode>0.0</c:formatCode>
                      <c:ptCount val="3"/>
                      <c:pt idx="0">
                        <c:v>28.111888111888121</c:v>
                      </c:pt>
                      <c:pt idx="1">
                        <c:v>50.412249705535928</c:v>
                      </c:pt>
                      <c:pt idx="2">
                        <c:v>10.365135453474677</c:v>
                      </c:pt>
                    </c:numCache>
                  </c:numRef>
                </c:val>
                <c:extLst xmlns:c15="http://schemas.microsoft.com/office/drawing/2012/chart">
                  <c:ext xmlns:c16="http://schemas.microsoft.com/office/drawing/2014/chart" uri="{C3380CC4-5D6E-409C-BE32-E72D297353CC}">
                    <c16:uniqueId val="{00000023-CD0D-476F-BCB9-17F5F816B2F3}"/>
                  </c:ext>
                </c:extLst>
              </c15:ser>
            </c15:filteredBarSeries>
            <c15:filteredBarSeries>
              <c15:ser>
                <c:idx val="35"/>
                <c:order val="35"/>
                <c:tx>
                  <c:strRef>
                    <c:extLst xmlns:c15="http://schemas.microsoft.com/office/drawing/2012/chart">
                      <c:ext xmlns:c15="http://schemas.microsoft.com/office/drawing/2012/chart" uri="{02D57815-91ED-43cb-92C2-25804820EDAC}">
                        <c15:formulaRef>
                          <c15:sqref>'[2018 WinS data for advanced and inequities.xlsx]MHM India'!$A$37</c15:sqref>
                        </c15:formulaRef>
                      </c:ext>
                    </c:extLst>
                    <c:strCache>
                      <c:ptCount val="1"/>
                    </c:strCache>
                  </c:strRef>
                </c:tx>
                <c:spPr>
                  <a:solidFill>
                    <a:schemeClr val="accent6">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India'!$B$37:$D$37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24-CD0D-476F-BCB9-17F5F816B2F3}"/>
                  </c:ext>
                </c:extLst>
              </c15:ser>
            </c15:filteredBarSeries>
          </c:ext>
        </c:extLst>
      </c:barChart>
      <c:catAx>
        <c:axId val="47460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4608432"/>
        <c:crosses val="autoZero"/>
        <c:auto val="1"/>
        <c:lblAlgn val="ctr"/>
        <c:lblOffset val="100"/>
        <c:noMultiLvlLbl val="0"/>
      </c:catAx>
      <c:valAx>
        <c:axId val="47460843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Proportion of schools (%)</a:t>
                </a:r>
              </a:p>
            </c:rich>
          </c:tx>
          <c:layout>
            <c:manualLayout>
              <c:xMode val="edge"/>
              <c:yMode val="edge"/>
              <c:x val="4.4762757385854966E-3"/>
              <c:y val="0.1793157855126727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460884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v>Basic</c:v>
          </c:tx>
          <c:spPr>
            <a:solidFill>
              <a:srgbClr val="68BA6A"/>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s_cty!$K$4:$L$43</c:f>
              <c:multiLvlStrCache>
                <c:ptCount val="40"/>
                <c:lvl>
                  <c:pt idx="0">
                    <c:v>World</c:v>
                  </c:pt>
                  <c:pt idx="2">
                    <c:v>East Asia &amp; Pacific</c:v>
                  </c:pt>
                  <c:pt idx="3">
                    <c:v>South Asia</c:v>
                  </c:pt>
                  <c:pt idx="5">
                    <c:v>Cook Islands</c:v>
                  </c:pt>
                  <c:pt idx="6">
                    <c:v>Malaysia</c:v>
                  </c:pt>
                  <c:pt idx="7">
                    <c:v>Niue</c:v>
                  </c:pt>
                  <c:pt idx="8">
                    <c:v>Sri Lanka</c:v>
                  </c:pt>
                  <c:pt idx="9">
                    <c:v>Bhutan</c:v>
                  </c:pt>
                  <c:pt idx="10">
                    <c:v>Fiji</c:v>
                  </c:pt>
                  <c:pt idx="11">
                    <c:v>India</c:v>
                  </c:pt>
                  <c:pt idx="12">
                    <c:v>Mongolia</c:v>
                  </c:pt>
                  <c:pt idx="13">
                    <c:v>Bangladesh</c:v>
                  </c:pt>
                  <c:pt idx="14">
                    <c:v>Papua New Guinea</c:v>
                  </c:pt>
                  <c:pt idx="15">
                    <c:v>Philippines</c:v>
                  </c:pt>
                  <c:pt idx="16">
                    <c:v>Cambodia</c:v>
                  </c:pt>
                  <c:pt idx="17">
                    <c:v>Indonesia</c:v>
                  </c:pt>
                  <c:pt idx="18">
                    <c:v>Solomon Islands</c:v>
                  </c:pt>
                  <c:pt idx="19">
                    <c:v>Marshall Islands</c:v>
                  </c:pt>
                  <c:pt idx="20">
                    <c:v>Nepal</c:v>
                  </c:pt>
                  <c:pt idx="21">
                    <c:v>Pakistan</c:v>
                  </c:pt>
                  <c:pt idx="22">
                    <c:v>Lao PDR</c:v>
                  </c:pt>
                  <c:pt idx="23">
                    <c:v>China</c:v>
                  </c:pt>
                  <c:pt idx="24">
                    <c:v>Afghanistan</c:v>
                  </c:pt>
                  <c:pt idx="25">
                    <c:v>DPR Korea</c:v>
                  </c:pt>
                  <c:pt idx="26">
                    <c:v>Kiribati</c:v>
                  </c:pt>
                  <c:pt idx="27">
                    <c:v>Maldives</c:v>
                  </c:pt>
                  <c:pt idx="28">
                    <c:v>Myanmar</c:v>
                  </c:pt>
                  <c:pt idx="29">
                    <c:v>Micronesia</c:v>
                  </c:pt>
                  <c:pt idx="30">
                    <c:v>Nauru</c:v>
                  </c:pt>
                  <c:pt idx="31">
                    <c:v>Palau</c:v>
                  </c:pt>
                  <c:pt idx="32">
                    <c:v>Samoa</c:v>
                  </c:pt>
                  <c:pt idx="33">
                    <c:v>Thailand</c:v>
                  </c:pt>
                  <c:pt idx="34">
                    <c:v>Timor-Leste</c:v>
                  </c:pt>
                  <c:pt idx="35">
                    <c:v>Tokelau</c:v>
                  </c:pt>
                  <c:pt idx="36">
                    <c:v>Tonga</c:v>
                  </c:pt>
                  <c:pt idx="37">
                    <c:v>Tuvalu</c:v>
                  </c:pt>
                  <c:pt idx="38">
                    <c:v>Vanuatu</c:v>
                  </c:pt>
                  <c:pt idx="39">
                    <c:v>Viet Nam</c:v>
                  </c:pt>
                </c:lvl>
                <c:lvl>
                  <c:pt idx="5">
                    <c:v>≥ 50%</c:v>
                  </c:pt>
                  <c:pt idx="14">
                    <c:v>&lt; 50%</c:v>
                  </c:pt>
                  <c:pt idx="20">
                    <c:v>Insufficient data</c:v>
                  </c:pt>
                </c:lvl>
              </c:multiLvlStrCache>
            </c:multiLvlStrRef>
          </c:cat>
          <c:val>
            <c:numRef>
              <c:f>s_cty!$M$4:$M$43</c:f>
              <c:numCache>
                <c:formatCode>General</c:formatCode>
                <c:ptCount val="40"/>
                <c:pt idx="0" formatCode="0">
                  <c:v>66</c:v>
                </c:pt>
                <c:pt idx="3" formatCode="0">
                  <c:v>71.400000000000006</c:v>
                </c:pt>
                <c:pt idx="5">
                  <c:v>100</c:v>
                </c:pt>
                <c:pt idx="6">
                  <c:v>100</c:v>
                </c:pt>
                <c:pt idx="7">
                  <c:v>100</c:v>
                </c:pt>
                <c:pt idx="8">
                  <c:v>100</c:v>
                </c:pt>
                <c:pt idx="9" formatCode="0">
                  <c:v>76</c:v>
                </c:pt>
                <c:pt idx="10">
                  <c:v>76</c:v>
                </c:pt>
                <c:pt idx="11">
                  <c:v>73</c:v>
                </c:pt>
                <c:pt idx="12">
                  <c:v>63</c:v>
                </c:pt>
                <c:pt idx="13" formatCode="0">
                  <c:v>59</c:v>
                </c:pt>
                <c:pt idx="14">
                  <c:v>45</c:v>
                </c:pt>
                <c:pt idx="15">
                  <c:v>39</c:v>
                </c:pt>
                <c:pt idx="16">
                  <c:v>39</c:v>
                </c:pt>
                <c:pt idx="17">
                  <c:v>34</c:v>
                </c:pt>
                <c:pt idx="18">
                  <c:v>27</c:v>
                </c:pt>
                <c:pt idx="19">
                  <c:v>27</c:v>
                </c:pt>
              </c:numCache>
            </c:numRef>
          </c:val>
          <c:extLst>
            <c:ext xmlns:c16="http://schemas.microsoft.com/office/drawing/2014/chart" uri="{C3380CC4-5D6E-409C-BE32-E72D297353CC}">
              <c16:uniqueId val="{00000000-E1BC-4DD5-B65C-0EB267ED9016}"/>
            </c:ext>
          </c:extLst>
        </c:ser>
        <c:ser>
          <c:idx val="0"/>
          <c:order val="1"/>
          <c:tx>
            <c:v>Limited</c:v>
          </c:tx>
          <c:spPr>
            <a:solidFill>
              <a:srgbClr val="FEF37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BC-4DD5-B65C-0EB267ED9016}"/>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BC-4DD5-B65C-0EB267ED9016}"/>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BC-4DD5-B65C-0EB267ED9016}"/>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BC-4DD5-B65C-0EB267ED9016}"/>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BC-4DD5-B65C-0EB267ED9016}"/>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BC-4DD5-B65C-0EB267ED9016}"/>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BC-4DD5-B65C-0EB267ED9016}"/>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BC-4DD5-B65C-0EB267ED9016}"/>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BC-4DD5-B65C-0EB267ED9016}"/>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BC-4DD5-B65C-0EB267ED9016}"/>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BC-4DD5-B65C-0EB267ED9016}"/>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BC-4DD5-B65C-0EB267ED9016}"/>
                </c:ext>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s_cty!$K$4:$L$43</c:f>
              <c:multiLvlStrCache>
                <c:ptCount val="40"/>
                <c:lvl>
                  <c:pt idx="0">
                    <c:v>World</c:v>
                  </c:pt>
                  <c:pt idx="2">
                    <c:v>East Asia &amp; Pacific</c:v>
                  </c:pt>
                  <c:pt idx="3">
                    <c:v>South Asia</c:v>
                  </c:pt>
                  <c:pt idx="5">
                    <c:v>Cook Islands</c:v>
                  </c:pt>
                  <c:pt idx="6">
                    <c:v>Malaysia</c:v>
                  </c:pt>
                  <c:pt idx="7">
                    <c:v>Niue</c:v>
                  </c:pt>
                  <c:pt idx="8">
                    <c:v>Sri Lanka</c:v>
                  </c:pt>
                  <c:pt idx="9">
                    <c:v>Bhutan</c:v>
                  </c:pt>
                  <c:pt idx="10">
                    <c:v>Fiji</c:v>
                  </c:pt>
                  <c:pt idx="11">
                    <c:v>India</c:v>
                  </c:pt>
                  <c:pt idx="12">
                    <c:v>Mongolia</c:v>
                  </c:pt>
                  <c:pt idx="13">
                    <c:v>Bangladesh</c:v>
                  </c:pt>
                  <c:pt idx="14">
                    <c:v>Papua New Guinea</c:v>
                  </c:pt>
                  <c:pt idx="15">
                    <c:v>Philippines</c:v>
                  </c:pt>
                  <c:pt idx="16">
                    <c:v>Cambodia</c:v>
                  </c:pt>
                  <c:pt idx="17">
                    <c:v>Indonesia</c:v>
                  </c:pt>
                  <c:pt idx="18">
                    <c:v>Solomon Islands</c:v>
                  </c:pt>
                  <c:pt idx="19">
                    <c:v>Marshall Islands</c:v>
                  </c:pt>
                  <c:pt idx="20">
                    <c:v>Nepal</c:v>
                  </c:pt>
                  <c:pt idx="21">
                    <c:v>Pakistan</c:v>
                  </c:pt>
                  <c:pt idx="22">
                    <c:v>Lao PDR</c:v>
                  </c:pt>
                  <c:pt idx="23">
                    <c:v>China</c:v>
                  </c:pt>
                  <c:pt idx="24">
                    <c:v>Afghanistan</c:v>
                  </c:pt>
                  <c:pt idx="25">
                    <c:v>DPR Korea</c:v>
                  </c:pt>
                  <c:pt idx="26">
                    <c:v>Kiribati</c:v>
                  </c:pt>
                  <c:pt idx="27">
                    <c:v>Maldives</c:v>
                  </c:pt>
                  <c:pt idx="28">
                    <c:v>Myanmar</c:v>
                  </c:pt>
                  <c:pt idx="29">
                    <c:v>Micronesia</c:v>
                  </c:pt>
                  <c:pt idx="30">
                    <c:v>Nauru</c:v>
                  </c:pt>
                  <c:pt idx="31">
                    <c:v>Palau</c:v>
                  </c:pt>
                  <c:pt idx="32">
                    <c:v>Samoa</c:v>
                  </c:pt>
                  <c:pt idx="33">
                    <c:v>Thailand</c:v>
                  </c:pt>
                  <c:pt idx="34">
                    <c:v>Timor-Leste</c:v>
                  </c:pt>
                  <c:pt idx="35">
                    <c:v>Tokelau</c:v>
                  </c:pt>
                  <c:pt idx="36">
                    <c:v>Tonga</c:v>
                  </c:pt>
                  <c:pt idx="37">
                    <c:v>Tuvalu</c:v>
                  </c:pt>
                  <c:pt idx="38">
                    <c:v>Vanuatu</c:v>
                  </c:pt>
                  <c:pt idx="39">
                    <c:v>Viet Nam</c:v>
                  </c:pt>
                </c:lvl>
                <c:lvl>
                  <c:pt idx="5">
                    <c:v>≥ 50%</c:v>
                  </c:pt>
                  <c:pt idx="14">
                    <c:v>&lt; 50%</c:v>
                  </c:pt>
                  <c:pt idx="20">
                    <c:v>Insufficient data</c:v>
                  </c:pt>
                </c:lvl>
              </c:multiLvlStrCache>
            </c:multiLvlStrRef>
          </c:cat>
          <c:val>
            <c:numRef>
              <c:f>s_cty!$N$4:$N$43</c:f>
              <c:numCache>
                <c:formatCode>General</c:formatCode>
                <c:ptCount val="40"/>
                <c:pt idx="0" formatCode="0">
                  <c:v>12.193260192871094</c:v>
                </c:pt>
                <c:pt idx="3" formatCode="0">
                  <c:v>6.4</c:v>
                </c:pt>
                <c:pt idx="9" formatCode="0">
                  <c:v>14</c:v>
                </c:pt>
                <c:pt idx="10">
                  <c:v>14</c:v>
                </c:pt>
                <c:pt idx="11">
                  <c:v>3</c:v>
                </c:pt>
                <c:pt idx="12">
                  <c:v>21</c:v>
                </c:pt>
                <c:pt idx="13" formatCode="0">
                  <c:v>35</c:v>
                </c:pt>
                <c:pt idx="14">
                  <c:v>16</c:v>
                </c:pt>
                <c:pt idx="15">
                  <c:v>60</c:v>
                </c:pt>
                <c:pt idx="16">
                  <c:v>26</c:v>
                </c:pt>
                <c:pt idx="17">
                  <c:v>54</c:v>
                </c:pt>
                <c:pt idx="18">
                  <c:v>9</c:v>
                </c:pt>
              </c:numCache>
            </c:numRef>
          </c:val>
          <c:extLst>
            <c:ext xmlns:c16="http://schemas.microsoft.com/office/drawing/2014/chart" uri="{C3380CC4-5D6E-409C-BE32-E72D297353CC}">
              <c16:uniqueId val="{0000000D-E1BC-4DD5-B65C-0EB267ED9016}"/>
            </c:ext>
          </c:extLst>
        </c:ser>
        <c:ser>
          <c:idx val="3"/>
          <c:order val="2"/>
          <c:tx>
            <c:strRef>
              <c:f>s_cty!$P$3</c:f>
              <c:strCache>
                <c:ptCount val="1"/>
                <c:pt idx="0">
                  <c:v>Insufficient data</c:v>
                </c:pt>
              </c:strCache>
            </c:strRef>
          </c:tx>
          <c:spPr>
            <a:solidFill>
              <a:sysClr val="window" lastClr="FFFFFF">
                <a:lumMod val="85000"/>
              </a:sysClr>
            </a:solidFill>
            <a:ln>
              <a:noFill/>
            </a:ln>
            <a:effectLst/>
          </c:spPr>
          <c:invertIfNegative val="0"/>
          <c:dLbls>
            <c:delete val="1"/>
          </c:dLbls>
          <c:cat>
            <c:multiLvlStrRef>
              <c:f>s_cty!$K$4:$L$43</c:f>
              <c:multiLvlStrCache>
                <c:ptCount val="40"/>
                <c:lvl>
                  <c:pt idx="0">
                    <c:v>World</c:v>
                  </c:pt>
                  <c:pt idx="2">
                    <c:v>East Asia &amp; Pacific</c:v>
                  </c:pt>
                  <c:pt idx="3">
                    <c:v>South Asia</c:v>
                  </c:pt>
                  <c:pt idx="5">
                    <c:v>Cook Islands</c:v>
                  </c:pt>
                  <c:pt idx="6">
                    <c:v>Malaysia</c:v>
                  </c:pt>
                  <c:pt idx="7">
                    <c:v>Niue</c:v>
                  </c:pt>
                  <c:pt idx="8">
                    <c:v>Sri Lanka</c:v>
                  </c:pt>
                  <c:pt idx="9">
                    <c:v>Bhutan</c:v>
                  </c:pt>
                  <c:pt idx="10">
                    <c:v>Fiji</c:v>
                  </c:pt>
                  <c:pt idx="11">
                    <c:v>India</c:v>
                  </c:pt>
                  <c:pt idx="12">
                    <c:v>Mongolia</c:v>
                  </c:pt>
                  <c:pt idx="13">
                    <c:v>Bangladesh</c:v>
                  </c:pt>
                  <c:pt idx="14">
                    <c:v>Papua New Guinea</c:v>
                  </c:pt>
                  <c:pt idx="15">
                    <c:v>Philippines</c:v>
                  </c:pt>
                  <c:pt idx="16">
                    <c:v>Cambodia</c:v>
                  </c:pt>
                  <c:pt idx="17">
                    <c:v>Indonesia</c:v>
                  </c:pt>
                  <c:pt idx="18">
                    <c:v>Solomon Islands</c:v>
                  </c:pt>
                  <c:pt idx="19">
                    <c:v>Marshall Islands</c:v>
                  </c:pt>
                  <c:pt idx="20">
                    <c:v>Nepal</c:v>
                  </c:pt>
                  <c:pt idx="21">
                    <c:v>Pakistan</c:v>
                  </c:pt>
                  <c:pt idx="22">
                    <c:v>Lao PDR</c:v>
                  </c:pt>
                  <c:pt idx="23">
                    <c:v>China</c:v>
                  </c:pt>
                  <c:pt idx="24">
                    <c:v>Afghanistan</c:v>
                  </c:pt>
                  <c:pt idx="25">
                    <c:v>DPR Korea</c:v>
                  </c:pt>
                  <c:pt idx="26">
                    <c:v>Kiribati</c:v>
                  </c:pt>
                  <c:pt idx="27">
                    <c:v>Maldives</c:v>
                  </c:pt>
                  <c:pt idx="28">
                    <c:v>Myanmar</c:v>
                  </c:pt>
                  <c:pt idx="29">
                    <c:v>Micronesia</c:v>
                  </c:pt>
                  <c:pt idx="30">
                    <c:v>Nauru</c:v>
                  </c:pt>
                  <c:pt idx="31">
                    <c:v>Palau</c:v>
                  </c:pt>
                  <c:pt idx="32">
                    <c:v>Samoa</c:v>
                  </c:pt>
                  <c:pt idx="33">
                    <c:v>Thailand</c:v>
                  </c:pt>
                  <c:pt idx="34">
                    <c:v>Timor-Leste</c:v>
                  </c:pt>
                  <c:pt idx="35">
                    <c:v>Tokelau</c:v>
                  </c:pt>
                  <c:pt idx="36">
                    <c:v>Tonga</c:v>
                  </c:pt>
                  <c:pt idx="37">
                    <c:v>Tuvalu</c:v>
                  </c:pt>
                  <c:pt idx="38">
                    <c:v>Vanuatu</c:v>
                  </c:pt>
                  <c:pt idx="39">
                    <c:v>Viet Nam</c:v>
                  </c:pt>
                </c:lvl>
                <c:lvl>
                  <c:pt idx="5">
                    <c:v>≥ 50%</c:v>
                  </c:pt>
                  <c:pt idx="14">
                    <c:v>&lt; 50%</c:v>
                  </c:pt>
                  <c:pt idx="20">
                    <c:v>Insufficient data</c:v>
                  </c:pt>
                </c:lvl>
              </c:multiLvlStrCache>
            </c:multiLvlStrRef>
          </c:cat>
          <c:val>
            <c:numRef>
              <c:f>s_cty!$P$4:$P$43</c:f>
              <c:numCache>
                <c:formatCode>General</c:formatCode>
                <c:ptCount val="40"/>
                <c:pt idx="2" formatCode="0">
                  <c:v>68</c:v>
                </c:pt>
                <c:pt idx="19">
                  <c:v>73</c:v>
                </c:pt>
                <c:pt idx="20">
                  <c:v>82</c:v>
                </c:pt>
                <c:pt idx="21">
                  <c:v>72</c:v>
                </c:pt>
                <c:pt idx="22" formatCode="0">
                  <c:v>70</c:v>
                </c:pt>
                <c:pt idx="23" formatCode="0">
                  <c:v>58</c:v>
                </c:pt>
                <c:pt idx="24" formatCode="0">
                  <c:v>100</c:v>
                </c:pt>
                <c:pt idx="25">
                  <c:v>100</c:v>
                </c:pt>
                <c:pt idx="26" formatCode="0">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numCache>
            </c:numRef>
          </c:val>
          <c:extLst>
            <c:ext xmlns:c16="http://schemas.microsoft.com/office/drawing/2014/chart" uri="{C3380CC4-5D6E-409C-BE32-E72D297353CC}">
              <c16:uniqueId val="{0000000E-E1BC-4DD5-B65C-0EB267ED9016}"/>
            </c:ext>
          </c:extLst>
        </c:ser>
        <c:ser>
          <c:idx val="2"/>
          <c:order val="3"/>
          <c:tx>
            <c:v>No service</c:v>
          </c:tx>
          <c:spPr>
            <a:solidFill>
              <a:srgbClr val="FCB316"/>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s_cty!$K$4:$L$43</c:f>
              <c:multiLvlStrCache>
                <c:ptCount val="40"/>
                <c:lvl>
                  <c:pt idx="0">
                    <c:v>World</c:v>
                  </c:pt>
                  <c:pt idx="2">
                    <c:v>East Asia &amp; Pacific</c:v>
                  </c:pt>
                  <c:pt idx="3">
                    <c:v>South Asia</c:v>
                  </c:pt>
                  <c:pt idx="5">
                    <c:v>Cook Islands</c:v>
                  </c:pt>
                  <c:pt idx="6">
                    <c:v>Malaysia</c:v>
                  </c:pt>
                  <c:pt idx="7">
                    <c:v>Niue</c:v>
                  </c:pt>
                  <c:pt idx="8">
                    <c:v>Sri Lanka</c:v>
                  </c:pt>
                  <c:pt idx="9">
                    <c:v>Bhutan</c:v>
                  </c:pt>
                  <c:pt idx="10">
                    <c:v>Fiji</c:v>
                  </c:pt>
                  <c:pt idx="11">
                    <c:v>India</c:v>
                  </c:pt>
                  <c:pt idx="12">
                    <c:v>Mongolia</c:v>
                  </c:pt>
                  <c:pt idx="13">
                    <c:v>Bangladesh</c:v>
                  </c:pt>
                  <c:pt idx="14">
                    <c:v>Papua New Guinea</c:v>
                  </c:pt>
                  <c:pt idx="15">
                    <c:v>Philippines</c:v>
                  </c:pt>
                  <c:pt idx="16">
                    <c:v>Cambodia</c:v>
                  </c:pt>
                  <c:pt idx="17">
                    <c:v>Indonesia</c:v>
                  </c:pt>
                  <c:pt idx="18">
                    <c:v>Solomon Islands</c:v>
                  </c:pt>
                  <c:pt idx="19">
                    <c:v>Marshall Islands</c:v>
                  </c:pt>
                  <c:pt idx="20">
                    <c:v>Nepal</c:v>
                  </c:pt>
                  <c:pt idx="21">
                    <c:v>Pakistan</c:v>
                  </c:pt>
                  <c:pt idx="22">
                    <c:v>Lao PDR</c:v>
                  </c:pt>
                  <c:pt idx="23">
                    <c:v>China</c:v>
                  </c:pt>
                  <c:pt idx="24">
                    <c:v>Afghanistan</c:v>
                  </c:pt>
                  <c:pt idx="25">
                    <c:v>DPR Korea</c:v>
                  </c:pt>
                  <c:pt idx="26">
                    <c:v>Kiribati</c:v>
                  </c:pt>
                  <c:pt idx="27">
                    <c:v>Maldives</c:v>
                  </c:pt>
                  <c:pt idx="28">
                    <c:v>Myanmar</c:v>
                  </c:pt>
                  <c:pt idx="29">
                    <c:v>Micronesia</c:v>
                  </c:pt>
                  <c:pt idx="30">
                    <c:v>Nauru</c:v>
                  </c:pt>
                  <c:pt idx="31">
                    <c:v>Palau</c:v>
                  </c:pt>
                  <c:pt idx="32">
                    <c:v>Samoa</c:v>
                  </c:pt>
                  <c:pt idx="33">
                    <c:v>Thailand</c:v>
                  </c:pt>
                  <c:pt idx="34">
                    <c:v>Timor-Leste</c:v>
                  </c:pt>
                  <c:pt idx="35">
                    <c:v>Tokelau</c:v>
                  </c:pt>
                  <c:pt idx="36">
                    <c:v>Tonga</c:v>
                  </c:pt>
                  <c:pt idx="37">
                    <c:v>Tuvalu</c:v>
                  </c:pt>
                  <c:pt idx="38">
                    <c:v>Vanuatu</c:v>
                  </c:pt>
                  <c:pt idx="39">
                    <c:v>Viet Nam</c:v>
                  </c:pt>
                </c:lvl>
                <c:lvl>
                  <c:pt idx="5">
                    <c:v>≥ 50%</c:v>
                  </c:pt>
                  <c:pt idx="14">
                    <c:v>&lt; 50%</c:v>
                  </c:pt>
                  <c:pt idx="20">
                    <c:v>Insufficient data</c:v>
                  </c:pt>
                </c:lvl>
              </c:multiLvlStrCache>
            </c:multiLvlStrRef>
          </c:cat>
          <c:val>
            <c:numRef>
              <c:f>s_cty!$O$4:$O$43</c:f>
              <c:numCache>
                <c:formatCode>General</c:formatCode>
                <c:ptCount val="40"/>
                <c:pt idx="0" formatCode="0">
                  <c:v>23</c:v>
                </c:pt>
                <c:pt idx="2" formatCode="0">
                  <c:v>32</c:v>
                </c:pt>
                <c:pt idx="3" formatCode="0">
                  <c:v>22.4</c:v>
                </c:pt>
                <c:pt idx="9" formatCode="0">
                  <c:v>10</c:v>
                </c:pt>
                <c:pt idx="10">
                  <c:v>10</c:v>
                </c:pt>
                <c:pt idx="11">
                  <c:v>24</c:v>
                </c:pt>
                <c:pt idx="12">
                  <c:v>16</c:v>
                </c:pt>
                <c:pt idx="13" formatCode="0">
                  <c:v>6</c:v>
                </c:pt>
                <c:pt idx="14">
                  <c:v>39</c:v>
                </c:pt>
                <c:pt idx="15">
                  <c:v>1</c:v>
                </c:pt>
                <c:pt idx="16" formatCode="0">
                  <c:v>35</c:v>
                </c:pt>
                <c:pt idx="17">
                  <c:v>12</c:v>
                </c:pt>
                <c:pt idx="18">
                  <c:v>64</c:v>
                </c:pt>
                <c:pt idx="20">
                  <c:v>18</c:v>
                </c:pt>
                <c:pt idx="21">
                  <c:v>28</c:v>
                </c:pt>
                <c:pt idx="22">
                  <c:v>30</c:v>
                </c:pt>
                <c:pt idx="23">
                  <c:v>42</c:v>
                </c:pt>
              </c:numCache>
            </c:numRef>
          </c:val>
          <c:extLst>
            <c:ext xmlns:c16="http://schemas.microsoft.com/office/drawing/2014/chart" uri="{C3380CC4-5D6E-409C-BE32-E72D297353CC}">
              <c16:uniqueId val="{0000000F-E1BC-4DD5-B65C-0EB267ED9016}"/>
            </c:ext>
          </c:extLst>
        </c:ser>
        <c:dLbls>
          <c:dLblPos val="ctr"/>
          <c:showLegendKey val="0"/>
          <c:showVal val="1"/>
          <c:showCatName val="0"/>
          <c:showSerName val="0"/>
          <c:showPercent val="0"/>
          <c:showBubbleSize val="0"/>
        </c:dLbls>
        <c:gapWidth val="25"/>
        <c:overlap val="100"/>
        <c:axId val="182266976"/>
        <c:axId val="182214072"/>
        <c:extLst/>
      </c:barChart>
      <c:catAx>
        <c:axId val="1822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14072"/>
        <c:crosses val="autoZero"/>
        <c:auto val="1"/>
        <c:lblAlgn val="ctr"/>
        <c:lblOffset val="100"/>
        <c:noMultiLvlLbl val="0"/>
      </c:catAx>
      <c:valAx>
        <c:axId val="182214072"/>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669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500">
          <a:latin typeface="Arial Narrow" panose="020B060602020203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v>Basic</c:v>
          </c:tx>
          <c:spPr>
            <a:solidFill>
              <a:srgbClr val="863B96"/>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h_cty!$K$4:$L$43</c:f>
              <c:multiLvlStrCache>
                <c:ptCount val="40"/>
                <c:lvl>
                  <c:pt idx="0">
                    <c:v>World</c:v>
                  </c:pt>
                  <c:pt idx="2">
                    <c:v>East Asia &amp; Pacific</c:v>
                  </c:pt>
                  <c:pt idx="3">
                    <c:v>South Asia</c:v>
                  </c:pt>
                  <c:pt idx="5">
                    <c:v>Cook Islands</c:v>
                  </c:pt>
                  <c:pt idx="6">
                    <c:v>Malaysia</c:v>
                  </c:pt>
                  <c:pt idx="7">
                    <c:v>Niue</c:v>
                  </c:pt>
                  <c:pt idx="8">
                    <c:v>Fiji</c:v>
                  </c:pt>
                  <c:pt idx="9">
                    <c:v>India</c:v>
                  </c:pt>
                  <c:pt idx="10">
                    <c:v>Philippines</c:v>
                  </c:pt>
                  <c:pt idx="11">
                    <c:v>Bangladesh</c:v>
                  </c:pt>
                  <c:pt idx="12">
                    <c:v>Indonesia</c:v>
                  </c:pt>
                  <c:pt idx="13">
                    <c:v>Mongolia</c:v>
                  </c:pt>
                  <c:pt idx="14">
                    <c:v>Cambodia</c:v>
                  </c:pt>
                  <c:pt idx="15">
                    <c:v>Marshall Islands</c:v>
                  </c:pt>
                  <c:pt idx="16">
                    <c:v>Solomon Islands</c:v>
                  </c:pt>
                  <c:pt idx="17">
                    <c:v>Papua New Guinea</c:v>
                  </c:pt>
                  <c:pt idx="18">
                    <c:v>Bhutan</c:v>
                  </c:pt>
                  <c:pt idx="19">
                    <c:v>Afghanistan</c:v>
                  </c:pt>
                  <c:pt idx="20">
                    <c:v>China</c:v>
                  </c:pt>
                  <c:pt idx="21">
                    <c:v>DPR Korea</c:v>
                  </c:pt>
                  <c:pt idx="22">
                    <c:v>Kiribati</c:v>
                  </c:pt>
                  <c:pt idx="23">
                    <c:v>Lao PDR</c:v>
                  </c:pt>
                  <c:pt idx="24">
                    <c:v>Maldives</c:v>
                  </c:pt>
                  <c:pt idx="25">
                    <c:v>Myanmar</c:v>
                  </c:pt>
                  <c:pt idx="26">
                    <c:v>Micronesia</c:v>
                  </c:pt>
                  <c:pt idx="27">
                    <c:v>Nauru</c:v>
                  </c:pt>
                  <c:pt idx="28">
                    <c:v>Nepal</c:v>
                  </c:pt>
                  <c:pt idx="29">
                    <c:v>Pakistan</c:v>
                  </c:pt>
                  <c:pt idx="30">
                    <c:v>Palau</c:v>
                  </c:pt>
                  <c:pt idx="31">
                    <c:v>Samoa</c:v>
                  </c:pt>
                  <c:pt idx="32">
                    <c:v>Sri Lanka</c:v>
                  </c:pt>
                  <c:pt idx="33">
                    <c:v>Thailand</c:v>
                  </c:pt>
                  <c:pt idx="34">
                    <c:v>Timor-Leste</c:v>
                  </c:pt>
                  <c:pt idx="35">
                    <c:v>Tokelau</c:v>
                  </c:pt>
                  <c:pt idx="36">
                    <c:v>Tonga</c:v>
                  </c:pt>
                  <c:pt idx="37">
                    <c:v>Tuvalu</c:v>
                  </c:pt>
                  <c:pt idx="38">
                    <c:v>Vanuatu</c:v>
                  </c:pt>
                  <c:pt idx="39">
                    <c:v>Viet Nam</c:v>
                  </c:pt>
                </c:lvl>
                <c:lvl>
                  <c:pt idx="5">
                    <c:v>≥ 50%</c:v>
                  </c:pt>
                  <c:pt idx="10">
                    <c:v>&lt; 50%</c:v>
                  </c:pt>
                  <c:pt idx="18">
                    <c:v>Insufficient data</c:v>
                  </c:pt>
                </c:lvl>
              </c:multiLvlStrCache>
            </c:multiLvlStrRef>
          </c:cat>
          <c:val>
            <c:numRef>
              <c:f>h_cty!$M$4:$M$43</c:f>
              <c:numCache>
                <c:formatCode>General</c:formatCode>
                <c:ptCount val="40"/>
                <c:pt idx="0" formatCode="0">
                  <c:v>53</c:v>
                </c:pt>
                <c:pt idx="3" formatCode="0">
                  <c:v>53.4</c:v>
                </c:pt>
                <c:pt idx="5">
                  <c:v>100</c:v>
                </c:pt>
                <c:pt idx="6">
                  <c:v>100</c:v>
                </c:pt>
                <c:pt idx="7">
                  <c:v>100</c:v>
                </c:pt>
                <c:pt idx="8">
                  <c:v>61</c:v>
                </c:pt>
                <c:pt idx="9">
                  <c:v>54</c:v>
                </c:pt>
                <c:pt idx="10">
                  <c:v>46</c:v>
                </c:pt>
                <c:pt idx="11" formatCode="0">
                  <c:v>44</c:v>
                </c:pt>
                <c:pt idx="12">
                  <c:v>42</c:v>
                </c:pt>
                <c:pt idx="13">
                  <c:v>41</c:v>
                </c:pt>
                <c:pt idx="14">
                  <c:v>41</c:v>
                </c:pt>
                <c:pt idx="15">
                  <c:v>36</c:v>
                </c:pt>
                <c:pt idx="16">
                  <c:v>17</c:v>
                </c:pt>
                <c:pt idx="17">
                  <c:v>10</c:v>
                </c:pt>
              </c:numCache>
            </c:numRef>
          </c:val>
          <c:extLst>
            <c:ext xmlns:c16="http://schemas.microsoft.com/office/drawing/2014/chart" uri="{C3380CC4-5D6E-409C-BE32-E72D297353CC}">
              <c16:uniqueId val="{00000000-E273-45FD-8C95-B45CE7025B50}"/>
            </c:ext>
          </c:extLst>
        </c:ser>
        <c:ser>
          <c:idx val="0"/>
          <c:order val="1"/>
          <c:tx>
            <c:v>Limited</c:v>
          </c:tx>
          <c:spPr>
            <a:solidFill>
              <a:srgbClr val="FEF378"/>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h_cty!$K$4:$L$43</c:f>
              <c:multiLvlStrCache>
                <c:ptCount val="40"/>
                <c:lvl>
                  <c:pt idx="0">
                    <c:v>World</c:v>
                  </c:pt>
                  <c:pt idx="2">
                    <c:v>East Asia &amp; Pacific</c:v>
                  </c:pt>
                  <c:pt idx="3">
                    <c:v>South Asia</c:v>
                  </c:pt>
                  <c:pt idx="5">
                    <c:v>Cook Islands</c:v>
                  </c:pt>
                  <c:pt idx="6">
                    <c:v>Malaysia</c:v>
                  </c:pt>
                  <c:pt idx="7">
                    <c:v>Niue</c:v>
                  </c:pt>
                  <c:pt idx="8">
                    <c:v>Fiji</c:v>
                  </c:pt>
                  <c:pt idx="9">
                    <c:v>India</c:v>
                  </c:pt>
                  <c:pt idx="10">
                    <c:v>Philippines</c:v>
                  </c:pt>
                  <c:pt idx="11">
                    <c:v>Bangladesh</c:v>
                  </c:pt>
                  <c:pt idx="12">
                    <c:v>Indonesia</c:v>
                  </c:pt>
                  <c:pt idx="13">
                    <c:v>Mongolia</c:v>
                  </c:pt>
                  <c:pt idx="14">
                    <c:v>Cambodia</c:v>
                  </c:pt>
                  <c:pt idx="15">
                    <c:v>Marshall Islands</c:v>
                  </c:pt>
                  <c:pt idx="16">
                    <c:v>Solomon Islands</c:v>
                  </c:pt>
                  <c:pt idx="17">
                    <c:v>Papua New Guinea</c:v>
                  </c:pt>
                  <c:pt idx="18">
                    <c:v>Bhutan</c:v>
                  </c:pt>
                  <c:pt idx="19">
                    <c:v>Afghanistan</c:v>
                  </c:pt>
                  <c:pt idx="20">
                    <c:v>China</c:v>
                  </c:pt>
                  <c:pt idx="21">
                    <c:v>DPR Korea</c:v>
                  </c:pt>
                  <c:pt idx="22">
                    <c:v>Kiribati</c:v>
                  </c:pt>
                  <c:pt idx="23">
                    <c:v>Lao PDR</c:v>
                  </c:pt>
                  <c:pt idx="24">
                    <c:v>Maldives</c:v>
                  </c:pt>
                  <c:pt idx="25">
                    <c:v>Myanmar</c:v>
                  </c:pt>
                  <c:pt idx="26">
                    <c:v>Micronesia</c:v>
                  </c:pt>
                  <c:pt idx="27">
                    <c:v>Nauru</c:v>
                  </c:pt>
                  <c:pt idx="28">
                    <c:v>Nepal</c:v>
                  </c:pt>
                  <c:pt idx="29">
                    <c:v>Pakistan</c:v>
                  </c:pt>
                  <c:pt idx="30">
                    <c:v>Palau</c:v>
                  </c:pt>
                  <c:pt idx="31">
                    <c:v>Samoa</c:v>
                  </c:pt>
                  <c:pt idx="32">
                    <c:v>Sri Lanka</c:v>
                  </c:pt>
                  <c:pt idx="33">
                    <c:v>Thailand</c:v>
                  </c:pt>
                  <c:pt idx="34">
                    <c:v>Timor-Leste</c:v>
                  </c:pt>
                  <c:pt idx="35">
                    <c:v>Tokelau</c:v>
                  </c:pt>
                  <c:pt idx="36">
                    <c:v>Tonga</c:v>
                  </c:pt>
                  <c:pt idx="37">
                    <c:v>Tuvalu</c:v>
                  </c:pt>
                  <c:pt idx="38">
                    <c:v>Vanuatu</c:v>
                  </c:pt>
                  <c:pt idx="39">
                    <c:v>Viet Nam</c:v>
                  </c:pt>
                </c:lvl>
                <c:lvl>
                  <c:pt idx="5">
                    <c:v>≥ 50%</c:v>
                  </c:pt>
                  <c:pt idx="10">
                    <c:v>&lt; 50%</c:v>
                  </c:pt>
                  <c:pt idx="18">
                    <c:v>Insufficient data</c:v>
                  </c:pt>
                </c:lvl>
              </c:multiLvlStrCache>
            </c:multiLvlStrRef>
          </c:cat>
          <c:val>
            <c:numRef>
              <c:f>h_cty!$N$4:$N$43</c:f>
              <c:numCache>
                <c:formatCode>General</c:formatCode>
                <c:ptCount val="40"/>
                <c:pt idx="0" formatCode="0">
                  <c:v>11</c:v>
                </c:pt>
                <c:pt idx="3" formatCode="0">
                  <c:v>9.4</c:v>
                </c:pt>
                <c:pt idx="8">
                  <c:v>27</c:v>
                </c:pt>
                <c:pt idx="9">
                  <c:v>5</c:v>
                </c:pt>
                <c:pt idx="10">
                  <c:v>14</c:v>
                </c:pt>
                <c:pt idx="11" formatCode="0">
                  <c:v>45</c:v>
                </c:pt>
                <c:pt idx="12">
                  <c:v>23</c:v>
                </c:pt>
                <c:pt idx="13">
                  <c:v>36</c:v>
                </c:pt>
                <c:pt idx="14">
                  <c:v>2</c:v>
                </c:pt>
                <c:pt idx="16">
                  <c:v>17</c:v>
                </c:pt>
                <c:pt idx="17">
                  <c:v>43</c:v>
                </c:pt>
              </c:numCache>
            </c:numRef>
          </c:val>
          <c:extLst>
            <c:ext xmlns:c16="http://schemas.microsoft.com/office/drawing/2014/chart" uri="{C3380CC4-5D6E-409C-BE32-E72D297353CC}">
              <c16:uniqueId val="{00000001-E273-45FD-8C95-B45CE7025B50}"/>
            </c:ext>
          </c:extLst>
        </c:ser>
        <c:ser>
          <c:idx val="3"/>
          <c:order val="2"/>
          <c:tx>
            <c:strRef>
              <c:f>h_cty!$P$3</c:f>
              <c:strCache>
                <c:ptCount val="1"/>
                <c:pt idx="0">
                  <c:v>Insufficient data</c:v>
                </c:pt>
              </c:strCache>
            </c:strRef>
          </c:tx>
          <c:spPr>
            <a:solidFill>
              <a:sysClr val="window" lastClr="FFFFFF">
                <a:lumMod val="85000"/>
              </a:sysClr>
            </a:solidFill>
            <a:ln>
              <a:noFill/>
            </a:ln>
            <a:effectLst/>
          </c:spPr>
          <c:invertIfNegative val="0"/>
          <c:dLbls>
            <c:delete val="1"/>
          </c:dLbls>
          <c:cat>
            <c:multiLvlStrRef>
              <c:f>h_cty!$K$4:$L$43</c:f>
              <c:multiLvlStrCache>
                <c:ptCount val="40"/>
                <c:lvl>
                  <c:pt idx="0">
                    <c:v>World</c:v>
                  </c:pt>
                  <c:pt idx="2">
                    <c:v>East Asia &amp; Pacific</c:v>
                  </c:pt>
                  <c:pt idx="3">
                    <c:v>South Asia</c:v>
                  </c:pt>
                  <c:pt idx="5">
                    <c:v>Cook Islands</c:v>
                  </c:pt>
                  <c:pt idx="6">
                    <c:v>Malaysia</c:v>
                  </c:pt>
                  <c:pt idx="7">
                    <c:v>Niue</c:v>
                  </c:pt>
                  <c:pt idx="8">
                    <c:v>Fiji</c:v>
                  </c:pt>
                  <c:pt idx="9">
                    <c:v>India</c:v>
                  </c:pt>
                  <c:pt idx="10">
                    <c:v>Philippines</c:v>
                  </c:pt>
                  <c:pt idx="11">
                    <c:v>Bangladesh</c:v>
                  </c:pt>
                  <c:pt idx="12">
                    <c:v>Indonesia</c:v>
                  </c:pt>
                  <c:pt idx="13">
                    <c:v>Mongolia</c:v>
                  </c:pt>
                  <c:pt idx="14">
                    <c:v>Cambodia</c:v>
                  </c:pt>
                  <c:pt idx="15">
                    <c:v>Marshall Islands</c:v>
                  </c:pt>
                  <c:pt idx="16">
                    <c:v>Solomon Islands</c:v>
                  </c:pt>
                  <c:pt idx="17">
                    <c:v>Papua New Guinea</c:v>
                  </c:pt>
                  <c:pt idx="18">
                    <c:v>Bhutan</c:v>
                  </c:pt>
                  <c:pt idx="19">
                    <c:v>Afghanistan</c:v>
                  </c:pt>
                  <c:pt idx="20">
                    <c:v>China</c:v>
                  </c:pt>
                  <c:pt idx="21">
                    <c:v>DPR Korea</c:v>
                  </c:pt>
                  <c:pt idx="22">
                    <c:v>Kiribati</c:v>
                  </c:pt>
                  <c:pt idx="23">
                    <c:v>Lao PDR</c:v>
                  </c:pt>
                  <c:pt idx="24">
                    <c:v>Maldives</c:v>
                  </c:pt>
                  <c:pt idx="25">
                    <c:v>Myanmar</c:v>
                  </c:pt>
                  <c:pt idx="26">
                    <c:v>Micronesia</c:v>
                  </c:pt>
                  <c:pt idx="27">
                    <c:v>Nauru</c:v>
                  </c:pt>
                  <c:pt idx="28">
                    <c:v>Nepal</c:v>
                  </c:pt>
                  <c:pt idx="29">
                    <c:v>Pakistan</c:v>
                  </c:pt>
                  <c:pt idx="30">
                    <c:v>Palau</c:v>
                  </c:pt>
                  <c:pt idx="31">
                    <c:v>Samoa</c:v>
                  </c:pt>
                  <c:pt idx="32">
                    <c:v>Sri Lanka</c:v>
                  </c:pt>
                  <c:pt idx="33">
                    <c:v>Thailand</c:v>
                  </c:pt>
                  <c:pt idx="34">
                    <c:v>Timor-Leste</c:v>
                  </c:pt>
                  <c:pt idx="35">
                    <c:v>Tokelau</c:v>
                  </c:pt>
                  <c:pt idx="36">
                    <c:v>Tonga</c:v>
                  </c:pt>
                  <c:pt idx="37">
                    <c:v>Tuvalu</c:v>
                  </c:pt>
                  <c:pt idx="38">
                    <c:v>Vanuatu</c:v>
                  </c:pt>
                  <c:pt idx="39">
                    <c:v>Viet Nam</c:v>
                  </c:pt>
                </c:lvl>
                <c:lvl>
                  <c:pt idx="5">
                    <c:v>≥ 50%</c:v>
                  </c:pt>
                  <c:pt idx="10">
                    <c:v>&lt; 50%</c:v>
                  </c:pt>
                  <c:pt idx="18">
                    <c:v>Insufficient data</c:v>
                  </c:pt>
                </c:lvl>
              </c:multiLvlStrCache>
            </c:multiLvlStrRef>
          </c:cat>
          <c:val>
            <c:numRef>
              <c:f>h_cty!$P$4:$P$43</c:f>
              <c:numCache>
                <c:formatCode>General</c:formatCode>
                <c:ptCount val="40"/>
                <c:pt idx="2" formatCode="0">
                  <c:v>100</c:v>
                </c:pt>
                <c:pt idx="15">
                  <c:v>64</c:v>
                </c:pt>
                <c:pt idx="18" formatCode="0">
                  <c:v>84</c:v>
                </c:pt>
                <c:pt idx="19" formatCode="0">
                  <c:v>100</c:v>
                </c:pt>
                <c:pt idx="20" formatCode="0">
                  <c:v>100</c:v>
                </c:pt>
                <c:pt idx="21">
                  <c:v>100</c:v>
                </c:pt>
                <c:pt idx="22" formatCode="0">
                  <c:v>100</c:v>
                </c:pt>
                <c:pt idx="23" formatCode="0">
                  <c:v>100</c:v>
                </c:pt>
                <c:pt idx="24">
                  <c:v>100</c:v>
                </c:pt>
                <c:pt idx="25">
                  <c:v>100</c:v>
                </c:pt>
                <c:pt idx="26">
                  <c:v>100</c:v>
                </c:pt>
                <c:pt idx="27">
                  <c:v>100</c:v>
                </c:pt>
                <c:pt idx="28">
                  <c:v>100</c:v>
                </c:pt>
                <c:pt idx="29">
                  <c:v>100</c:v>
                </c:pt>
                <c:pt idx="30">
                  <c:v>100</c:v>
                </c:pt>
                <c:pt idx="31">
                  <c:v>100</c:v>
                </c:pt>
                <c:pt idx="32" formatCode="0">
                  <c:v>100</c:v>
                </c:pt>
                <c:pt idx="33">
                  <c:v>100</c:v>
                </c:pt>
                <c:pt idx="34">
                  <c:v>100</c:v>
                </c:pt>
                <c:pt idx="35">
                  <c:v>100</c:v>
                </c:pt>
                <c:pt idx="36">
                  <c:v>100</c:v>
                </c:pt>
                <c:pt idx="37">
                  <c:v>100</c:v>
                </c:pt>
                <c:pt idx="38">
                  <c:v>100</c:v>
                </c:pt>
                <c:pt idx="39">
                  <c:v>100</c:v>
                </c:pt>
              </c:numCache>
            </c:numRef>
          </c:val>
          <c:extLst>
            <c:ext xmlns:c16="http://schemas.microsoft.com/office/drawing/2014/chart" uri="{C3380CC4-5D6E-409C-BE32-E72D297353CC}">
              <c16:uniqueId val="{00000002-E273-45FD-8C95-B45CE7025B50}"/>
            </c:ext>
          </c:extLst>
        </c:ser>
        <c:ser>
          <c:idx val="2"/>
          <c:order val="3"/>
          <c:tx>
            <c:v>No service</c:v>
          </c:tx>
          <c:spPr>
            <a:solidFill>
              <a:srgbClr val="FCB316"/>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h_cty!$K$4:$L$43</c:f>
              <c:multiLvlStrCache>
                <c:ptCount val="40"/>
                <c:lvl>
                  <c:pt idx="0">
                    <c:v>World</c:v>
                  </c:pt>
                  <c:pt idx="2">
                    <c:v>East Asia &amp; Pacific</c:v>
                  </c:pt>
                  <c:pt idx="3">
                    <c:v>South Asia</c:v>
                  </c:pt>
                  <c:pt idx="5">
                    <c:v>Cook Islands</c:v>
                  </c:pt>
                  <c:pt idx="6">
                    <c:v>Malaysia</c:v>
                  </c:pt>
                  <c:pt idx="7">
                    <c:v>Niue</c:v>
                  </c:pt>
                  <c:pt idx="8">
                    <c:v>Fiji</c:v>
                  </c:pt>
                  <c:pt idx="9">
                    <c:v>India</c:v>
                  </c:pt>
                  <c:pt idx="10">
                    <c:v>Philippines</c:v>
                  </c:pt>
                  <c:pt idx="11">
                    <c:v>Bangladesh</c:v>
                  </c:pt>
                  <c:pt idx="12">
                    <c:v>Indonesia</c:v>
                  </c:pt>
                  <c:pt idx="13">
                    <c:v>Mongolia</c:v>
                  </c:pt>
                  <c:pt idx="14">
                    <c:v>Cambodia</c:v>
                  </c:pt>
                  <c:pt idx="15">
                    <c:v>Marshall Islands</c:v>
                  </c:pt>
                  <c:pt idx="16">
                    <c:v>Solomon Islands</c:v>
                  </c:pt>
                  <c:pt idx="17">
                    <c:v>Papua New Guinea</c:v>
                  </c:pt>
                  <c:pt idx="18">
                    <c:v>Bhutan</c:v>
                  </c:pt>
                  <c:pt idx="19">
                    <c:v>Afghanistan</c:v>
                  </c:pt>
                  <c:pt idx="20">
                    <c:v>China</c:v>
                  </c:pt>
                  <c:pt idx="21">
                    <c:v>DPR Korea</c:v>
                  </c:pt>
                  <c:pt idx="22">
                    <c:v>Kiribati</c:v>
                  </c:pt>
                  <c:pt idx="23">
                    <c:v>Lao PDR</c:v>
                  </c:pt>
                  <c:pt idx="24">
                    <c:v>Maldives</c:v>
                  </c:pt>
                  <c:pt idx="25">
                    <c:v>Myanmar</c:v>
                  </c:pt>
                  <c:pt idx="26">
                    <c:v>Micronesia</c:v>
                  </c:pt>
                  <c:pt idx="27">
                    <c:v>Nauru</c:v>
                  </c:pt>
                  <c:pt idx="28">
                    <c:v>Nepal</c:v>
                  </c:pt>
                  <c:pt idx="29">
                    <c:v>Pakistan</c:v>
                  </c:pt>
                  <c:pt idx="30">
                    <c:v>Palau</c:v>
                  </c:pt>
                  <c:pt idx="31">
                    <c:v>Samoa</c:v>
                  </c:pt>
                  <c:pt idx="32">
                    <c:v>Sri Lanka</c:v>
                  </c:pt>
                  <c:pt idx="33">
                    <c:v>Thailand</c:v>
                  </c:pt>
                  <c:pt idx="34">
                    <c:v>Timor-Leste</c:v>
                  </c:pt>
                  <c:pt idx="35">
                    <c:v>Tokelau</c:v>
                  </c:pt>
                  <c:pt idx="36">
                    <c:v>Tonga</c:v>
                  </c:pt>
                  <c:pt idx="37">
                    <c:v>Tuvalu</c:v>
                  </c:pt>
                  <c:pt idx="38">
                    <c:v>Vanuatu</c:v>
                  </c:pt>
                  <c:pt idx="39">
                    <c:v>Viet Nam</c:v>
                  </c:pt>
                </c:lvl>
                <c:lvl>
                  <c:pt idx="5">
                    <c:v>≥ 50%</c:v>
                  </c:pt>
                  <c:pt idx="10">
                    <c:v>&lt; 50%</c:v>
                  </c:pt>
                  <c:pt idx="18">
                    <c:v>Insufficient data</c:v>
                  </c:pt>
                </c:lvl>
              </c:multiLvlStrCache>
            </c:multiLvlStrRef>
          </c:cat>
          <c:val>
            <c:numRef>
              <c:f>h_cty!$O$4:$O$43</c:f>
              <c:numCache>
                <c:formatCode>General</c:formatCode>
                <c:ptCount val="40"/>
                <c:pt idx="0" formatCode="0">
                  <c:v>36</c:v>
                </c:pt>
                <c:pt idx="3" formatCode="0">
                  <c:v>37.4</c:v>
                </c:pt>
                <c:pt idx="8">
                  <c:v>12</c:v>
                </c:pt>
                <c:pt idx="9">
                  <c:v>41</c:v>
                </c:pt>
                <c:pt idx="10">
                  <c:v>40</c:v>
                </c:pt>
                <c:pt idx="11" formatCode="0">
                  <c:v>11</c:v>
                </c:pt>
                <c:pt idx="12">
                  <c:v>35</c:v>
                </c:pt>
                <c:pt idx="13">
                  <c:v>23</c:v>
                </c:pt>
                <c:pt idx="14" formatCode="0">
                  <c:v>57</c:v>
                </c:pt>
                <c:pt idx="16">
                  <c:v>66</c:v>
                </c:pt>
                <c:pt idx="17">
                  <c:v>47</c:v>
                </c:pt>
                <c:pt idx="18" formatCode="0">
                  <c:v>16</c:v>
                </c:pt>
              </c:numCache>
            </c:numRef>
          </c:val>
          <c:extLst>
            <c:ext xmlns:c16="http://schemas.microsoft.com/office/drawing/2014/chart" uri="{C3380CC4-5D6E-409C-BE32-E72D297353CC}">
              <c16:uniqueId val="{00000003-E273-45FD-8C95-B45CE7025B50}"/>
            </c:ext>
          </c:extLst>
        </c:ser>
        <c:dLbls>
          <c:dLblPos val="ctr"/>
          <c:showLegendKey val="0"/>
          <c:showVal val="1"/>
          <c:showCatName val="0"/>
          <c:showSerName val="0"/>
          <c:showPercent val="0"/>
          <c:showBubbleSize val="0"/>
        </c:dLbls>
        <c:gapWidth val="25"/>
        <c:overlap val="100"/>
        <c:axId val="182266976"/>
        <c:axId val="182214072"/>
        <c:extLst/>
      </c:barChart>
      <c:catAx>
        <c:axId val="1822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14072"/>
        <c:crosses val="autoZero"/>
        <c:auto val="1"/>
        <c:lblAlgn val="ctr"/>
        <c:lblOffset val="100"/>
        <c:noMultiLvlLbl val="0"/>
      </c:catAx>
      <c:valAx>
        <c:axId val="182214072"/>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22669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500">
          <a:latin typeface="Arial Narrow" panose="020B0606020202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rgbClr val="349045"/>
              </a:solidFill>
              <a:latin typeface="Arial Narrow" panose="020B0606020202030204" pitchFamily="34" charset="0"/>
              <a:ea typeface="+mn-ea"/>
              <a:cs typeface="+mn-cs"/>
            </a:defRPr>
          </a:pPr>
          <a:endParaRPr lang="en-US"/>
        </a:p>
      </c:txPr>
    </c:title>
    <c:autoTitleDeleted val="0"/>
    <c:plotArea>
      <c:layout/>
      <c:scatterChart>
        <c:scatterStyle val="lineMarker"/>
        <c:varyColors val="0"/>
        <c:ser>
          <c:idx val="1"/>
          <c:order val="1"/>
          <c:tx>
            <c:strRef>
              <c:f>Trends!$D$1</c:f>
              <c:strCache>
                <c:ptCount val="1"/>
                <c:pt idx="0">
                  <c:v>Basic Sanitation in Bangladesh</c:v>
                </c:pt>
              </c:strCache>
              <c:extLst xmlns:c15="http://schemas.microsoft.com/office/drawing/2012/chart"/>
            </c:strRef>
          </c:tx>
          <c:spPr>
            <a:ln w="25400" cap="rnd">
              <a:noFill/>
              <a:round/>
            </a:ln>
            <a:effectLst/>
          </c:spPr>
          <c:marker>
            <c:symbol val="circle"/>
            <c:size val="10"/>
            <c:spPr>
              <a:solidFill>
                <a:srgbClr val="68BA6A"/>
              </a:solidFill>
              <a:ln w="9525">
                <a:solidFill>
                  <a:srgbClr val="68BA6A"/>
                </a:solidFill>
              </a:ln>
              <a:effectLst/>
            </c:spPr>
          </c:marker>
          <c:dLbls>
            <c:dLbl>
              <c:idx val="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1-4A97-A888-2F61DA6C368D}"/>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1-4A97-A888-2F61DA6C368D}"/>
                </c:ext>
              </c:extLst>
            </c:dLbl>
            <c:dLbl>
              <c:idx val="2"/>
              <c:layout>
                <c:manualLayout>
                  <c:x val="-4.1604442000350357E-2"/>
                  <c:y val="4.552617504133203E-2"/>
                </c:manualLayout>
              </c:layout>
              <c:tx>
                <c:rich>
                  <a:bodyPr/>
                  <a:lstStyle/>
                  <a:p>
                    <a:fld id="{8C559323-234A-4881-A43D-07CA2ABE539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671-4A97-A888-2F61DA6C368D}"/>
                </c:ext>
              </c:extLst>
            </c:dLbl>
            <c:dLbl>
              <c:idx val="3"/>
              <c:layout>
                <c:manualLayout>
                  <c:x val="-5.8246218800490433E-2"/>
                  <c:y val="5.0078792545465149E-2"/>
                </c:manualLayout>
              </c:layout>
              <c:tx>
                <c:rich>
                  <a:bodyPr/>
                  <a:lstStyle/>
                  <a:p>
                    <a:fld id="{55062719-BA69-4E65-AAF8-CB108786F9D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671-4A97-A888-2F61DA6C368D}"/>
                </c:ext>
              </c:extLst>
            </c:dLbl>
            <c:dLbl>
              <c:idx val="4"/>
              <c:layout>
                <c:manualLayout>
                  <c:x val="-0.11649243760098091"/>
                  <c:y val="3.1868322528932423E-2"/>
                </c:manualLayout>
              </c:layout>
              <c:tx>
                <c:rich>
                  <a:bodyPr/>
                  <a:lstStyle/>
                  <a:p>
                    <a:fld id="{8E386A16-4088-43E6-85E7-5C2F24CAB4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671-4A97-A888-2F61DA6C368D}"/>
                </c:ext>
              </c:extLst>
            </c:dLbl>
            <c:dLbl>
              <c:idx val="5"/>
              <c:layout>
                <c:manualLayout>
                  <c:x val="-3.6031009238588436E-2"/>
                  <c:y val="-4.5225768361920264E-2"/>
                </c:manualLayout>
              </c:layout>
              <c:tx>
                <c:rich>
                  <a:bodyPr/>
                  <a:lstStyle/>
                  <a:p>
                    <a:fld id="{E4E8AF82-747B-4DB4-A5C9-29BDEFD67EB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5821346754847762"/>
                      <c:h val="9.3754843346106689E-2"/>
                    </c:manualLayout>
                  </c15:layout>
                  <c15:dlblFieldTable/>
                  <c15:showDataLabelsRange val="1"/>
                </c:ext>
                <c:ext xmlns:c16="http://schemas.microsoft.com/office/drawing/2014/chart" uri="{C3380CC4-5D6E-409C-BE32-E72D297353CC}">
                  <c16:uniqueId val="{00000005-9671-4A97-A888-2F61DA6C368D}"/>
                </c:ext>
              </c:extLst>
            </c:dLbl>
            <c:dLbl>
              <c:idx val="6"/>
              <c:layout>
                <c:manualLayout>
                  <c:x val="-7.2114366133940538E-2"/>
                  <c:y val="3.6420940033065542E-2"/>
                </c:manualLayout>
              </c:layout>
              <c:tx>
                <c:rich>
                  <a:bodyPr/>
                  <a:lstStyle/>
                  <a:p>
                    <a:fld id="{89512095-B9FC-479B-B158-7DDCFC4742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671-4A97-A888-2F61DA6C368D}"/>
                </c:ext>
              </c:extLst>
            </c:dLbl>
            <c:dLbl>
              <c:idx val="7"/>
              <c:layout>
                <c:manualLayout>
                  <c:x val="-5.2698959867110443E-2"/>
                  <c:y val="-4.0973557537198828E-2"/>
                </c:manualLayout>
              </c:layout>
              <c:tx>
                <c:rich>
                  <a:bodyPr/>
                  <a:lstStyle/>
                  <a:p>
                    <a:fld id="{8A3EE982-61A9-4242-9E1E-6B700B61C6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671-4A97-A888-2F61DA6C368D}"/>
                </c:ext>
              </c:extLst>
            </c:dLbl>
            <c:dLbl>
              <c:idx val="8"/>
              <c:tx>
                <c:rich>
                  <a:bodyPr/>
                  <a:lstStyle/>
                  <a:p>
                    <a:fld id="{971B3FAC-7982-48BC-BC19-9FDAF15446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671-4A97-A888-2F61DA6C368D}"/>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71-4A97-A888-2F61DA6C368D}"/>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71-4A97-A888-2F61DA6C368D}"/>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671-4A97-A888-2F61DA6C368D}"/>
                </c:ext>
              </c:extLst>
            </c:dLbl>
            <c:dLbl>
              <c:idx val="1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671-4A97-A888-2F61DA6C368D}"/>
                </c:ext>
              </c:extLst>
            </c:dLbl>
            <c:dLbl>
              <c:idx val="1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671-4A97-A888-2F61DA6C368D}"/>
                </c:ext>
              </c:extLst>
            </c:dLbl>
            <c:dLbl>
              <c:idx val="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71-4A97-A888-2F61DA6C368D}"/>
                </c:ext>
              </c:extLst>
            </c:dLbl>
            <c:dLbl>
              <c:idx val="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671-4A97-A888-2F61DA6C368D}"/>
                </c:ext>
              </c:extLst>
            </c:dLbl>
            <c:dLbl>
              <c:idx val="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671-4A97-A888-2F61DA6C368D}"/>
                </c:ext>
              </c:extLst>
            </c:dLbl>
            <c:dLbl>
              <c:idx val="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671-4A97-A888-2F61DA6C368D}"/>
                </c:ext>
              </c:extLst>
            </c:dLbl>
            <c:dLbl>
              <c:idx val="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671-4A97-A888-2F61DA6C368D}"/>
                </c:ext>
              </c:extLst>
            </c:dLbl>
            <c:dLbl>
              <c:idx val="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671-4A97-A888-2F61DA6C368D}"/>
                </c:ext>
              </c:extLst>
            </c:dLbl>
            <c:dLbl>
              <c:idx val="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671-4A97-A888-2F61DA6C368D}"/>
                </c:ext>
              </c:extLst>
            </c:dLbl>
            <c:dLbl>
              <c:idx val="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671-4A97-A888-2F61DA6C368D}"/>
                </c:ext>
              </c:extLst>
            </c:dLbl>
            <c:dLbl>
              <c:idx val="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671-4A97-A888-2F61DA6C368D}"/>
                </c:ext>
              </c:extLst>
            </c:dLbl>
            <c:dLbl>
              <c:idx val="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671-4A97-A888-2F61DA6C368D}"/>
                </c:ext>
              </c:extLst>
            </c:dLbl>
            <c:spPr>
              <a:noFill/>
              <a:ln>
                <a:noFill/>
              </a:ln>
              <a:effectLst/>
            </c:spPr>
            <c:txPr>
              <a:bodyPr rot="0" spcFirstLastPara="1" vertOverflow="clip" horzOverflow="clip" vert="horz" wrap="square" lIns="36576" tIns="18288" rIns="36576" bIns="18288" anchor="ctr" anchorCtr="1">
                <a:spAutoFit/>
              </a:bodyPr>
              <a:lstStyle/>
              <a:p>
                <a:pPr>
                  <a:defRPr sz="1500" b="0" i="0" u="none" strike="noStrike" kern="1200" baseline="0">
                    <a:solidFill>
                      <a:schemeClr val="dk1">
                        <a:lumMod val="65000"/>
                        <a:lumOff val="35000"/>
                      </a:schemeClr>
                    </a:solidFill>
                    <a:latin typeface="Arial Narrow" panose="020B060602020203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trendline>
            <c:spPr>
              <a:ln w="19050" cap="rnd">
                <a:solidFill>
                  <a:srgbClr val="68BA6A"/>
                </a:solidFill>
                <a:prstDash val="sysDot"/>
              </a:ln>
              <a:effectLst/>
            </c:spPr>
            <c:trendlineType val="linear"/>
            <c:dispRSqr val="0"/>
            <c:dispEq val="0"/>
          </c:trendline>
          <c:xVal>
            <c:numRef>
              <c:f>Trends!$A$2:$A$25</c:f>
              <c:numCache>
                <c:formatCode>General</c:formatCode>
                <c:ptCount val="2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numCache>
            </c:numRef>
          </c:xVal>
          <c:yVal>
            <c:numRef>
              <c:f>Trends!$D$2:$D$25</c:f>
              <c:numCache>
                <c:formatCode>General</c:formatCode>
                <c:ptCount val="24"/>
                <c:pt idx="2">
                  <c:v>31</c:v>
                </c:pt>
                <c:pt idx="3">
                  <c:v>48</c:v>
                </c:pt>
                <c:pt idx="4">
                  <c:v>63</c:v>
                </c:pt>
                <c:pt idx="5">
                  <c:v>64</c:v>
                </c:pt>
                <c:pt idx="6">
                  <c:v>52</c:v>
                </c:pt>
                <c:pt idx="7">
                  <c:v>53</c:v>
                </c:pt>
                <c:pt idx="8">
                  <c:v>53</c:v>
                </c:pt>
              </c:numCache>
            </c:numRef>
          </c:yVal>
          <c:smooth val="0"/>
          <c:extLst>
            <c:ext xmlns:c15="http://schemas.microsoft.com/office/drawing/2012/chart" uri="{02D57815-91ED-43cb-92C2-25804820EDAC}">
              <c15:datalabelsRange>
                <c15:f>Trends!$E$2:$E$25</c15:f>
                <c15:dlblRangeCache>
                  <c:ptCount val="24"/>
                  <c:pt idx="2">
                    <c:v>ASPR10</c:v>
                  </c:pt>
                  <c:pt idx="3">
                    <c:v>ASPR11</c:v>
                  </c:pt>
                  <c:pt idx="4">
                    <c:v>ASPR12</c:v>
                  </c:pt>
                  <c:pt idx="5">
                    <c:v>ASPR13</c:v>
                  </c:pt>
                  <c:pt idx="6">
                    <c:v>SUR14</c:v>
                  </c:pt>
                  <c:pt idx="7">
                    <c:v>ASPR15</c:v>
                  </c:pt>
                  <c:pt idx="8">
                    <c:v>ASPR16</c:v>
                  </c:pt>
                </c15:dlblRangeCache>
              </c15:datalabelsRange>
            </c:ext>
            <c:ext xmlns:c16="http://schemas.microsoft.com/office/drawing/2014/chart" uri="{C3380CC4-5D6E-409C-BE32-E72D297353CC}">
              <c16:uniqueId val="{00000019-9671-4A97-A888-2F61DA6C368D}"/>
            </c:ext>
          </c:extLst>
        </c:ser>
        <c:dLbls>
          <c:showLegendKey val="0"/>
          <c:showVal val="0"/>
          <c:showCatName val="0"/>
          <c:showSerName val="0"/>
          <c:showPercent val="0"/>
          <c:showBubbleSize val="0"/>
        </c:dLbls>
        <c:axId val="742118296"/>
        <c:axId val="742110752"/>
        <c:extLst>
          <c:ext xmlns:c15="http://schemas.microsoft.com/office/drawing/2012/chart" uri="{02D57815-91ED-43cb-92C2-25804820EDAC}">
            <c15:filteredScatterSeries>
              <c15:ser>
                <c:idx val="0"/>
                <c:order val="0"/>
                <c:tx>
                  <c:strRef>
                    <c:extLst>
                      <c:ext uri="{02D57815-91ED-43cb-92C2-25804820EDAC}">
                        <c15:formulaRef>
                          <c15:sqref>Trends!$B$1</c15:sqref>
                        </c15:formulaRef>
                      </c:ext>
                    </c:extLst>
                    <c:strCache>
                      <c:ptCount val="1"/>
                      <c:pt idx="0">
                        <c:v>Basic Water in Bangladesh</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extLst>
                      <c:ext uri="{02D57815-91ED-43cb-92C2-25804820EDAC}">
                        <c15:formulaRef>
                          <c15:sqref>Trends!$A$2:$A$24</c15:sqref>
                        </c15:formulaRef>
                      </c:ext>
                    </c:extLst>
                    <c:numCache>
                      <c:formatCode>General</c:formatCode>
                      <c:ptCount val="2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numCache>
                  </c:numRef>
                </c:xVal>
                <c:yVal>
                  <c:numRef>
                    <c:extLst>
                      <c:ext uri="{02D57815-91ED-43cb-92C2-25804820EDAC}">
                        <c15:formulaRef>
                          <c15:sqref>Trends!$B$2:$B$24</c15:sqref>
                        </c15:formulaRef>
                      </c:ext>
                    </c:extLst>
                    <c:numCache>
                      <c:formatCode>General</c:formatCode>
                      <c:ptCount val="23"/>
                      <c:pt idx="3" formatCode="0.0">
                        <c:v>72</c:v>
                      </c:pt>
                      <c:pt idx="4" formatCode="0.0">
                        <c:v>76</c:v>
                      </c:pt>
                      <c:pt idx="6" formatCode="0.0">
                        <c:v>85</c:v>
                      </c:pt>
                      <c:pt idx="7" formatCode="0.0">
                        <c:v>61</c:v>
                      </c:pt>
                      <c:pt idx="8" formatCode="0.0">
                        <c:v>77</c:v>
                      </c:pt>
                    </c:numCache>
                  </c:numRef>
                </c:yVal>
                <c:smooth val="0"/>
                <c:extLst>
                  <c:ext xmlns:c16="http://schemas.microsoft.com/office/drawing/2014/chart" uri="{C3380CC4-5D6E-409C-BE32-E72D297353CC}">
                    <c16:uniqueId val="{0000001B-9671-4A97-A888-2F61DA6C368D}"/>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Trends!$F$1</c15:sqref>
                        </c15:formulaRef>
                      </c:ext>
                    </c:extLst>
                    <c:strCache>
                      <c:ptCount val="1"/>
                      <c:pt idx="0">
                        <c:v>Basic Water in Bhutan</c:v>
                      </c:pt>
                    </c:strCache>
                  </c:strRef>
                </c:tx>
                <c:spPr>
                  <a:ln w="2540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Trends!$A$2:$A$11</c15:sqref>
                        </c15:formulaRef>
                      </c:ext>
                    </c:extLst>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extLst xmlns:c15="http://schemas.microsoft.com/office/drawing/2012/chart">
                      <c:ext xmlns:c15="http://schemas.microsoft.com/office/drawing/2012/chart" uri="{02D57815-91ED-43cb-92C2-25804820EDAC}">
                        <c15:formulaRef>
                          <c15:sqref>Trends!$F$2:$F$11</c15:sqref>
                        </c15:formulaRef>
                      </c:ext>
                    </c:extLst>
                    <c:numCache>
                      <c:formatCode>General</c:formatCode>
                      <c:ptCount val="10"/>
                      <c:pt idx="0">
                        <c:v>59</c:v>
                      </c:pt>
                      <c:pt idx="1">
                        <c:v>46</c:v>
                      </c:pt>
                      <c:pt idx="6">
                        <c:v>59</c:v>
                      </c:pt>
                      <c:pt idx="8">
                        <c:v>60</c:v>
                      </c:pt>
                    </c:numCache>
                  </c:numRef>
                </c:yVal>
                <c:smooth val="0"/>
                <c:extLst xmlns:c15="http://schemas.microsoft.com/office/drawing/2012/chart">
                  <c:ext xmlns:c16="http://schemas.microsoft.com/office/drawing/2014/chart" uri="{C3380CC4-5D6E-409C-BE32-E72D297353CC}">
                    <c16:uniqueId val="{0000001C-9671-4A97-A888-2F61DA6C368D}"/>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Trends!$H$1</c15:sqref>
                        </c15:formulaRef>
                      </c:ext>
                    </c:extLst>
                    <c:strCache>
                      <c:ptCount val="1"/>
                      <c:pt idx="0">
                        <c:v>Basic Sanitation in India</c:v>
                      </c:pt>
                    </c:strCache>
                  </c:strRef>
                </c:tx>
                <c:spPr>
                  <a:ln w="2540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Trends!$A$2:$A$11</c15:sqref>
                        </c15:formulaRef>
                      </c:ext>
                    </c:extLst>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extLst xmlns:c15="http://schemas.microsoft.com/office/drawing/2012/chart">
                      <c:ext xmlns:c15="http://schemas.microsoft.com/office/drawing/2012/chart" uri="{02D57815-91ED-43cb-92C2-25804820EDAC}">
                        <c15:formulaRef>
                          <c15:sqref>Trends!$H$2:$H$11</c15:sqref>
                        </c15:formulaRef>
                      </c:ext>
                    </c:extLst>
                    <c:numCache>
                      <c:formatCode>General</c:formatCode>
                      <c:ptCount val="10"/>
                      <c:pt idx="4">
                        <c:v>49</c:v>
                      </c:pt>
                      <c:pt idx="9">
                        <c:v>78</c:v>
                      </c:pt>
                    </c:numCache>
                  </c:numRef>
                </c:yVal>
                <c:smooth val="0"/>
                <c:extLst xmlns:c15="http://schemas.microsoft.com/office/drawing/2012/chart">
                  <c:ext xmlns:c16="http://schemas.microsoft.com/office/drawing/2014/chart" uri="{C3380CC4-5D6E-409C-BE32-E72D297353CC}">
                    <c16:uniqueId val="{0000001D-9671-4A97-A888-2F61DA6C368D}"/>
                  </c:ext>
                </c:extLst>
              </c15:ser>
            </c15:filteredScatterSeries>
          </c:ext>
        </c:extLst>
      </c:scatterChart>
      <c:valAx>
        <c:axId val="742118296"/>
        <c:scaling>
          <c:orientation val="minMax"/>
          <c:max val="203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42110752"/>
        <c:crosses val="autoZero"/>
        <c:crossBetween val="midCat"/>
      </c:valAx>
      <c:valAx>
        <c:axId val="742110752"/>
        <c:scaling>
          <c:orientation val="minMax"/>
          <c:max val="100"/>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r>
                  <a:rPr lang="en-US"/>
                  <a:t>Proportion of schools (%)</a:t>
                </a:r>
              </a:p>
            </c:rich>
          </c:tx>
          <c:layout>
            <c:manualLayout>
              <c:xMode val="edge"/>
              <c:yMode val="edge"/>
              <c:x val="2.2189035733520164E-2"/>
              <c:y val="0.2708022357295157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42118296"/>
        <c:crosses val="autoZero"/>
        <c:crossBetween val="midCat"/>
        <c:majorUnit val="20"/>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rgbClr val="167FAE"/>
              </a:solidFill>
              <a:latin typeface="Arial Narrow" panose="020B0606020202030204" pitchFamily="34" charset="0"/>
              <a:ea typeface="+mn-ea"/>
              <a:cs typeface="+mn-cs"/>
            </a:defRPr>
          </a:pPr>
          <a:endParaRPr lang="en-US"/>
        </a:p>
      </c:txPr>
    </c:title>
    <c:autoTitleDeleted val="0"/>
    <c:plotArea>
      <c:layout/>
      <c:scatterChart>
        <c:scatterStyle val="lineMarker"/>
        <c:varyColors val="0"/>
        <c:ser>
          <c:idx val="2"/>
          <c:order val="2"/>
          <c:tx>
            <c:strRef>
              <c:f>Trends!$F$1</c:f>
              <c:strCache>
                <c:ptCount val="1"/>
                <c:pt idx="0">
                  <c:v>Basic Water in Bhutan</c:v>
                </c:pt>
              </c:strCache>
              <c:extLst xmlns:c15="http://schemas.microsoft.com/office/drawing/2012/chart"/>
            </c:strRef>
          </c:tx>
          <c:spPr>
            <a:ln w="25400" cap="rnd">
              <a:noFill/>
              <a:round/>
            </a:ln>
            <a:effectLst/>
          </c:spPr>
          <c:marker>
            <c:symbol val="circle"/>
            <c:size val="10"/>
            <c:spPr>
              <a:solidFill>
                <a:srgbClr val="43B3E7"/>
              </a:solidFill>
              <a:ln w="9525">
                <a:solidFill>
                  <a:srgbClr val="43B3E7"/>
                </a:solidFill>
              </a:ln>
              <a:effectLst/>
            </c:spPr>
          </c:marker>
          <c:dLbls>
            <c:dLbl>
              <c:idx val="0"/>
              <c:layout>
                <c:manualLayout>
                  <c:x val="-6.9340736667250519E-2"/>
                  <c:y val="-6.8289262561998132E-2"/>
                </c:manualLayout>
              </c:layout>
              <c:tx>
                <c:rich>
                  <a:bodyPr/>
                  <a:lstStyle/>
                  <a:p>
                    <a:fld id="{9D093EDD-CF6F-4BBC-90A4-5E2AD22C57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9BE-4C64-991F-220CF6515D84}"/>
                </c:ext>
              </c:extLst>
            </c:dLbl>
            <c:dLbl>
              <c:idx val="1"/>
              <c:layout>
                <c:manualLayout>
                  <c:x val="-2.4962665200210184E-2"/>
                  <c:y val="5.9184027553731644E-2"/>
                </c:manualLayout>
              </c:layout>
              <c:tx>
                <c:rich>
                  <a:bodyPr/>
                  <a:lstStyle/>
                  <a:p>
                    <a:fld id="{0FE7119A-DA20-4EBC-B2E4-AB5F7723DFF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9BE-4C64-991F-220CF6515D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BE-4C64-991F-220CF6515D8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BE-4C64-991F-220CF6515D84}"/>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BE-4C64-991F-220CF6515D84}"/>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BE-4C64-991F-220CF6515D84}"/>
                </c:ext>
              </c:extLst>
            </c:dLbl>
            <c:dLbl>
              <c:idx val="6"/>
              <c:layout>
                <c:manualLayout>
                  <c:x val="-8.8756142934080712E-2"/>
                  <c:y val="7.2841880066131168E-2"/>
                </c:manualLayout>
              </c:layout>
              <c:tx>
                <c:rich>
                  <a:bodyPr/>
                  <a:lstStyle/>
                  <a:p>
                    <a:fld id="{AAB72848-0E62-471F-8631-235ABC312F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9BE-4C64-991F-220CF6515D84}"/>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BE-4C64-991F-220CF6515D84}"/>
                </c:ext>
              </c:extLst>
            </c:dLbl>
            <c:dLbl>
              <c:idx val="8"/>
              <c:layout>
                <c:manualLayout>
                  <c:x val="-1.3868147333450102E-2"/>
                  <c:y val="-6.828926256199809E-2"/>
                </c:manualLayout>
              </c:layout>
              <c:tx>
                <c:rich>
                  <a:bodyPr/>
                  <a:lstStyle/>
                  <a:p>
                    <a:fld id="{51565EC8-B5E0-4D0B-AF7D-D654770862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9BE-4C64-991F-220CF6515D84}"/>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BE-4C64-991F-220CF6515D84}"/>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BE-4C64-991F-220CF6515D84}"/>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BE-4C64-991F-220CF6515D84}"/>
                </c:ext>
              </c:extLst>
            </c:dLbl>
            <c:dLbl>
              <c:idx val="1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BE-4C64-991F-220CF6515D84}"/>
                </c:ext>
              </c:extLst>
            </c:dLbl>
            <c:dLbl>
              <c:idx val="1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BE-4C64-991F-220CF6515D84}"/>
                </c:ext>
              </c:extLst>
            </c:dLbl>
            <c:dLbl>
              <c:idx val="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9BE-4C64-991F-220CF6515D84}"/>
                </c:ext>
              </c:extLst>
            </c:dLbl>
            <c:dLbl>
              <c:idx val="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9BE-4C64-991F-220CF6515D84}"/>
                </c:ext>
              </c:extLst>
            </c:dLbl>
            <c:dLbl>
              <c:idx val="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BE-4C64-991F-220CF6515D84}"/>
                </c:ext>
              </c:extLst>
            </c:dLbl>
            <c:dLbl>
              <c:idx val="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9BE-4C64-991F-220CF6515D84}"/>
                </c:ext>
              </c:extLst>
            </c:dLbl>
            <c:dLbl>
              <c:idx val="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9BE-4C64-991F-220CF6515D84}"/>
                </c:ext>
              </c:extLst>
            </c:dLbl>
            <c:dLbl>
              <c:idx val="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9BE-4C64-991F-220CF6515D84}"/>
                </c:ext>
              </c:extLst>
            </c:dLbl>
            <c:dLbl>
              <c:idx val="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BE-4C64-991F-220CF6515D84}"/>
                </c:ext>
              </c:extLst>
            </c:dLbl>
            <c:dLbl>
              <c:idx val="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9BE-4C64-991F-220CF6515D84}"/>
                </c:ext>
              </c:extLst>
            </c:dLbl>
            <c:dLbl>
              <c:idx val="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9BE-4C64-991F-220CF6515D84}"/>
                </c:ext>
              </c:extLst>
            </c:dLbl>
            <c:dLbl>
              <c:idx val="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9BE-4C64-991F-220CF6515D84}"/>
                </c:ext>
              </c:extLst>
            </c:dLbl>
            <c:spPr>
              <a:noFill/>
              <a:ln>
                <a:noFill/>
              </a:ln>
              <a:effectLst/>
            </c:spPr>
            <c:txPr>
              <a:bodyPr rot="0" spcFirstLastPara="1" vertOverflow="clip" horzOverflow="clip" vert="horz" wrap="square" lIns="36576" tIns="18288" rIns="36576" bIns="18288" anchor="ctr" anchorCtr="1">
                <a:spAutoFit/>
              </a:bodyPr>
              <a:lstStyle/>
              <a:p>
                <a:pPr>
                  <a:defRPr sz="1500" b="0" i="0" u="none" strike="noStrike" kern="1200" baseline="0">
                    <a:solidFill>
                      <a:schemeClr val="dk1">
                        <a:lumMod val="65000"/>
                        <a:lumOff val="35000"/>
                      </a:schemeClr>
                    </a:solidFill>
                    <a:latin typeface="Arial Narrow" panose="020B060602020203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trendline>
            <c:spPr>
              <a:ln w="19050" cap="rnd">
                <a:solidFill>
                  <a:srgbClr val="43B3E7"/>
                </a:solidFill>
                <a:prstDash val="sysDot"/>
              </a:ln>
              <a:effectLst/>
            </c:spPr>
            <c:trendlineType val="linear"/>
            <c:dispRSqr val="0"/>
            <c:dispEq val="0"/>
          </c:trendline>
          <c:xVal>
            <c:numRef>
              <c:f>Trends!$A$2:$A$25</c:f>
              <c:numCache>
                <c:formatCode>General</c:formatCode>
                <c:ptCount val="2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numCache>
            </c:numRef>
          </c:xVal>
          <c:yVal>
            <c:numRef>
              <c:f>Trends!$F$2:$F$25</c:f>
              <c:numCache>
                <c:formatCode>General</c:formatCode>
                <c:ptCount val="24"/>
                <c:pt idx="0">
                  <c:v>59</c:v>
                </c:pt>
                <c:pt idx="1">
                  <c:v>46</c:v>
                </c:pt>
                <c:pt idx="6">
                  <c:v>59</c:v>
                </c:pt>
                <c:pt idx="8">
                  <c:v>60</c:v>
                </c:pt>
              </c:numCache>
            </c:numRef>
          </c:yVal>
          <c:smooth val="0"/>
          <c:extLst>
            <c:ext xmlns:c15="http://schemas.microsoft.com/office/drawing/2012/chart" uri="{02D57815-91ED-43cb-92C2-25804820EDAC}">
              <c15:datalabelsRange>
                <c15:f>Trends!$G$2:$G$25</c15:f>
                <c15:dlblRangeCache>
                  <c:ptCount val="24"/>
                  <c:pt idx="0">
                    <c:v>EMIS08</c:v>
                  </c:pt>
                  <c:pt idx="1">
                    <c:v>EMIS09</c:v>
                  </c:pt>
                  <c:pt idx="6">
                    <c:v>EMIS14</c:v>
                  </c:pt>
                  <c:pt idx="8">
                    <c:v>EMIS16</c:v>
                  </c:pt>
                </c15:dlblRangeCache>
              </c15:datalabelsRange>
            </c:ext>
            <c:ext xmlns:c16="http://schemas.microsoft.com/office/drawing/2014/chart" uri="{C3380CC4-5D6E-409C-BE32-E72D297353CC}">
              <c16:uniqueId val="{00000019-D9BE-4C64-991F-220CF6515D84}"/>
            </c:ext>
          </c:extLst>
        </c:ser>
        <c:dLbls>
          <c:showLegendKey val="0"/>
          <c:showVal val="0"/>
          <c:showCatName val="0"/>
          <c:showSerName val="0"/>
          <c:showPercent val="0"/>
          <c:showBubbleSize val="0"/>
        </c:dLbls>
        <c:axId val="742118296"/>
        <c:axId val="742110752"/>
        <c:extLst>
          <c:ext xmlns:c15="http://schemas.microsoft.com/office/drawing/2012/chart" uri="{02D57815-91ED-43cb-92C2-25804820EDAC}">
            <c15:filteredScatterSeries>
              <c15:ser>
                <c:idx val="0"/>
                <c:order val="0"/>
                <c:tx>
                  <c:strRef>
                    <c:extLst>
                      <c:ext uri="{02D57815-91ED-43cb-92C2-25804820EDAC}">
                        <c15:formulaRef>
                          <c15:sqref>Trends!$B$1</c15:sqref>
                        </c15:formulaRef>
                      </c:ext>
                    </c:extLst>
                    <c:strCache>
                      <c:ptCount val="1"/>
                      <c:pt idx="0">
                        <c:v>Basic Water in Bangladesh</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extLst>
                      <c:ext uri="{02D57815-91ED-43cb-92C2-25804820EDAC}">
                        <c15:formulaRef>
                          <c15:sqref>Trends!$A$2:$A$24</c15:sqref>
                        </c15:formulaRef>
                      </c:ext>
                    </c:extLst>
                    <c:numCache>
                      <c:formatCode>General</c:formatCode>
                      <c:ptCount val="2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numCache>
                  </c:numRef>
                </c:xVal>
                <c:yVal>
                  <c:numRef>
                    <c:extLst>
                      <c:ext uri="{02D57815-91ED-43cb-92C2-25804820EDAC}">
                        <c15:formulaRef>
                          <c15:sqref>Trends!$B$2:$B$24</c15:sqref>
                        </c15:formulaRef>
                      </c:ext>
                    </c:extLst>
                    <c:numCache>
                      <c:formatCode>General</c:formatCode>
                      <c:ptCount val="23"/>
                      <c:pt idx="3" formatCode="0.0">
                        <c:v>72</c:v>
                      </c:pt>
                      <c:pt idx="4" formatCode="0.0">
                        <c:v>76</c:v>
                      </c:pt>
                      <c:pt idx="6" formatCode="0.0">
                        <c:v>85</c:v>
                      </c:pt>
                      <c:pt idx="7" formatCode="0.0">
                        <c:v>61</c:v>
                      </c:pt>
                      <c:pt idx="8" formatCode="0.0">
                        <c:v>77</c:v>
                      </c:pt>
                    </c:numCache>
                  </c:numRef>
                </c:yVal>
                <c:smooth val="0"/>
                <c:extLst>
                  <c:ext xmlns:c16="http://schemas.microsoft.com/office/drawing/2014/chart" uri="{C3380CC4-5D6E-409C-BE32-E72D297353CC}">
                    <c16:uniqueId val="{0000001B-D9BE-4C64-991F-220CF6515D84}"/>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Trends!$D$1</c15:sqref>
                        </c15:formulaRef>
                      </c:ext>
                    </c:extLst>
                    <c:strCache>
                      <c:ptCount val="1"/>
                      <c:pt idx="0">
                        <c:v>Basic Sanitation in Bangladesh</c:v>
                      </c:pt>
                    </c:strCache>
                  </c:strRef>
                </c:tx>
                <c:spPr>
                  <a:ln w="25400" cap="rnd">
                    <a:noFill/>
                    <a:round/>
                  </a:ln>
                  <a:effectLst/>
                </c:spPr>
                <c:marker>
                  <c:symbol val="circle"/>
                  <c:size val="5"/>
                  <c:spPr>
                    <a:solidFill>
                      <a:srgbClr val="68BA6A"/>
                    </a:solidFill>
                    <a:ln w="9525">
                      <a:solidFill>
                        <a:srgbClr val="68BA6A"/>
                      </a:solidFill>
                    </a:ln>
                    <a:effectLst/>
                  </c:spPr>
                </c:marker>
                <c:dLbls>
                  <c:dLbl>
                    <c:idx val="0"/>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D9BE-4C64-991F-220CF6515D84}"/>
                      </c:ext>
                    </c:extLst>
                  </c:dLbl>
                  <c:dLbl>
                    <c:idx val="1"/>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D9BE-4C64-991F-220CF6515D84}"/>
                      </c:ext>
                    </c:extLst>
                  </c:dLbl>
                  <c:dLbl>
                    <c:idx val="2"/>
                    <c:layout>
                      <c:manualLayout>
                        <c:x val="-4.1604442000350357E-2"/>
                        <c:y val="4.552617504133203E-2"/>
                      </c:manualLayout>
                    </c:layout>
                    <c:tx>
                      <c:rich>
                        <a:bodyPr/>
                        <a:lstStyle/>
                        <a:p>
                          <a:fld id="{9DF8929C-FBE3-4CBD-830B-14C546F54E6F}" type="CELLRANGE">
                            <a:rPr lang="en-US"/>
                            <a:pPr/>
                            <a:t>[CELLRANGE]</a:t>
                          </a:fld>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1E-D9BE-4C64-991F-220CF6515D84}"/>
                      </c:ext>
                    </c:extLst>
                  </c:dLbl>
                  <c:dLbl>
                    <c:idx val="3"/>
                    <c:layout>
                      <c:manualLayout>
                        <c:x val="-5.8246218800490433E-2"/>
                        <c:y val="5.0078792545465149E-2"/>
                      </c:manualLayout>
                    </c:layout>
                    <c:tx>
                      <c:rich>
                        <a:bodyPr/>
                        <a:lstStyle/>
                        <a:p>
                          <a:fld id="{D8F59525-248C-46D8-A08D-E20B5823335D}" type="CELLRANGE">
                            <a:rPr lang="en-US"/>
                            <a:pPr/>
                            <a:t>[CELLRANGE]</a:t>
                          </a:fld>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1F-D9BE-4C64-991F-220CF6515D84}"/>
                      </c:ext>
                    </c:extLst>
                  </c:dLbl>
                  <c:dLbl>
                    <c:idx val="4"/>
                    <c:layout>
                      <c:manualLayout>
                        <c:x val="-0.11649243760098091"/>
                        <c:y val="3.1868322528932423E-2"/>
                      </c:manualLayout>
                    </c:layout>
                    <c:tx>
                      <c:rich>
                        <a:bodyPr/>
                        <a:lstStyle/>
                        <a:p>
                          <a:fld id="{52FDB9B3-6AC7-4E1D-9A05-63E724607A74}" type="CELLRANGE">
                            <a:rPr lang="en-US"/>
                            <a:pPr/>
                            <a:t>[CELLRANGE]</a:t>
                          </a:fld>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20-D9BE-4C64-991F-220CF6515D84}"/>
                      </c:ext>
                    </c:extLst>
                  </c:dLbl>
                  <c:dLbl>
                    <c:idx val="5"/>
                    <c:layout>
                      <c:manualLayout>
                        <c:x val="-1.3868147333450102E-2"/>
                        <c:y val="-3.8697248785132227E-2"/>
                      </c:manualLayout>
                    </c:layout>
                    <c:tx>
                      <c:rich>
                        <a:bodyPr rot="0" spcFirstLastPara="1" vertOverflow="clip" horzOverflow="clip" vert="horz" wrap="square" lIns="38100" tIns="19050" rIns="38100" bIns="19050" anchor="ctr" anchorCtr="1">
                          <a:noAutofit/>
                        </a:bodyPr>
                        <a:lstStyle/>
                        <a:p>
                          <a:pPr>
                            <a:defRPr sz="1500" b="0" i="0" u="none" strike="noStrike" kern="1200" baseline="0">
                              <a:solidFill>
                                <a:schemeClr val="dk1">
                                  <a:lumMod val="65000"/>
                                  <a:lumOff val="35000"/>
                                </a:schemeClr>
                              </a:solidFill>
                              <a:latin typeface="Arial Narrow" panose="020B0606020202030204" pitchFamily="34" charset="0"/>
                              <a:ea typeface="+mn-ea"/>
                              <a:cs typeface="+mn-cs"/>
                            </a:defRPr>
                          </a:pPr>
                          <a:fld id="{C7030089-5625-49C6-8BEE-1A63D4848137}" type="CELLRANGE">
                            <a:rPr lang="en-US"/>
                            <a:pPr>
                              <a:defRPr/>
                            </a:pPr>
                            <a:t>[CELLRANGE]</a:t>
                          </a:fld>
                          <a:endParaRPr lang="en-US"/>
                        </a:p>
                      </c:rich>
                    </c:tx>
                    <c:spPr>
                      <a:noFill/>
                      <a:ln>
                        <a:noFill/>
                      </a:ln>
                      <a:effectLst/>
                    </c:spPr>
                    <c:txPr>
                      <a:bodyPr rot="0" spcFirstLastPara="1" vertOverflow="clip" horzOverflow="clip" vert="horz" wrap="square" lIns="38100" tIns="19050" rIns="38100" bIns="19050" anchor="ctr" anchorCtr="1">
                        <a:noAutofit/>
                      </a:bodyPr>
                      <a:lstStyle/>
                      <a:p>
                        <a:pPr>
                          <a:defRPr sz="1500" b="0" i="0" u="none" strike="noStrike" kern="1200" baseline="0">
                            <a:solidFill>
                              <a:schemeClr val="dk1">
                                <a:lumMod val="65000"/>
                                <a:lumOff val="35000"/>
                              </a:schemeClr>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layout>
                          <c:manualLayout>
                            <c:w val="9.5224377888014383E-2"/>
                            <c:h val="4.1527041114079281E-2"/>
                          </c:manualLayout>
                        </c15:layout>
                        <c15:dlblFieldTable/>
                        <c15:showDataLabelsRange val="1"/>
                      </c:ext>
                      <c:ext xmlns:c16="http://schemas.microsoft.com/office/drawing/2014/chart" uri="{C3380CC4-5D6E-409C-BE32-E72D297353CC}">
                        <c16:uniqueId val="{00000021-D9BE-4C64-991F-220CF6515D84}"/>
                      </c:ext>
                    </c:extLst>
                  </c:dLbl>
                  <c:dLbl>
                    <c:idx val="6"/>
                    <c:layout>
                      <c:manualLayout>
                        <c:x val="-7.2114366133940538E-2"/>
                        <c:y val="3.6420940033065542E-2"/>
                      </c:manualLayout>
                    </c:layout>
                    <c:tx>
                      <c:rich>
                        <a:bodyPr/>
                        <a:lstStyle/>
                        <a:p>
                          <a:fld id="{89D00A90-6D7D-4DB4-8848-65C1829111F4}" type="CELLRANGE">
                            <a:rPr lang="en-US"/>
                            <a:pPr/>
                            <a:t>[CELLRANGE]</a:t>
                          </a:fld>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22-D9BE-4C64-991F-220CF6515D84}"/>
                      </c:ext>
                    </c:extLst>
                  </c:dLbl>
                  <c:dLbl>
                    <c:idx val="7"/>
                    <c:layout>
                      <c:manualLayout>
                        <c:x val="-5.2698959867110443E-2"/>
                        <c:y val="-4.0973557537198828E-2"/>
                      </c:manualLayout>
                    </c:layout>
                    <c:tx>
                      <c:rich>
                        <a:bodyPr/>
                        <a:lstStyle/>
                        <a:p>
                          <a:fld id="{FF819CD6-27A4-47CC-9760-8046376861C8}" type="CELLRANGE">
                            <a:rPr lang="en-US"/>
                            <a:pPr/>
                            <a:t>[CELLRANGE]</a:t>
                          </a:fld>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23-D9BE-4C64-991F-220CF6515D84}"/>
                      </c:ext>
                    </c:extLst>
                  </c:dLbl>
                  <c:dLbl>
                    <c:idx val="8"/>
                    <c:tx>
                      <c:rich>
                        <a:bodyPr/>
                        <a:lstStyle/>
                        <a:p>
                          <a:fld id="{865B6092-DED5-4459-ADD9-6CA2E59C9B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D9BE-4C64-991F-220CF6515D84}"/>
                      </c:ext>
                    </c:extLst>
                  </c:dLbl>
                  <c:dLbl>
                    <c:idx val="9"/>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D9BE-4C64-991F-220CF6515D84}"/>
                      </c:ext>
                    </c:extLst>
                  </c:dLbl>
                  <c:dLbl>
                    <c:idx val="10"/>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6-D9BE-4C64-991F-220CF6515D84}"/>
                      </c:ext>
                    </c:extLst>
                  </c:dLbl>
                  <c:dLbl>
                    <c:idx val="11"/>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7-D9BE-4C64-991F-220CF6515D84}"/>
                      </c:ext>
                    </c:extLst>
                  </c:dLbl>
                  <c:dLbl>
                    <c:idx val="12"/>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8-D9BE-4C64-991F-220CF6515D84}"/>
                      </c:ext>
                    </c:extLst>
                  </c:dLbl>
                  <c:dLbl>
                    <c:idx val="13"/>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9-D9BE-4C64-991F-220CF6515D84}"/>
                      </c:ext>
                    </c:extLst>
                  </c:dLbl>
                  <c:dLbl>
                    <c:idx val="14"/>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D9BE-4C64-991F-220CF6515D84}"/>
                      </c:ext>
                    </c:extLst>
                  </c:dLbl>
                  <c:dLbl>
                    <c:idx val="15"/>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B-D9BE-4C64-991F-220CF6515D84}"/>
                      </c:ext>
                    </c:extLst>
                  </c:dLbl>
                  <c:dLbl>
                    <c:idx val="16"/>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C-D9BE-4C64-991F-220CF6515D84}"/>
                      </c:ext>
                    </c:extLst>
                  </c:dLbl>
                  <c:dLbl>
                    <c:idx val="17"/>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D-D9BE-4C64-991F-220CF6515D84}"/>
                      </c:ext>
                    </c:extLst>
                  </c:dLbl>
                  <c:dLbl>
                    <c:idx val="18"/>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E-D9BE-4C64-991F-220CF6515D84}"/>
                      </c:ext>
                    </c:extLst>
                  </c:dLbl>
                  <c:dLbl>
                    <c:idx val="19"/>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F-D9BE-4C64-991F-220CF6515D84}"/>
                      </c:ext>
                    </c:extLst>
                  </c:dLbl>
                  <c:dLbl>
                    <c:idx val="20"/>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0-D9BE-4C64-991F-220CF6515D84}"/>
                      </c:ext>
                    </c:extLst>
                  </c:dLbl>
                  <c:dLbl>
                    <c:idx val="21"/>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1-D9BE-4C64-991F-220CF6515D84}"/>
                      </c:ext>
                    </c:extLst>
                  </c:dLbl>
                  <c:dLbl>
                    <c:idx val="22"/>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2-D9BE-4C64-991F-220CF6515D84}"/>
                      </c:ext>
                    </c:extLst>
                  </c:dLbl>
                  <c:dLbl>
                    <c:idx val="23"/>
                    <c:tx>
                      <c:rich>
                        <a:bodyPr/>
                        <a:lstStyle/>
                        <a:p>
                          <a:endParaRPr lang="en-US"/>
                        </a:p>
                      </c:rich>
                    </c:tx>
                    <c:showLegendKey val="0"/>
                    <c:showVal val="0"/>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3-D9BE-4C64-991F-220CF6515D84}"/>
                      </c:ext>
                    </c:extLst>
                  </c:dLbl>
                  <c:spPr>
                    <a:noFill/>
                    <a:ln>
                      <a:noFill/>
                    </a:ln>
                    <a:effectLst/>
                  </c:spPr>
                  <c:txPr>
                    <a:bodyPr rot="0" spcFirstLastPara="1" vertOverflow="clip" horzOverflow="clip" vert="horz" wrap="square" lIns="38100" tIns="19050" rIns="38100" bIns="19050" anchor="ctr" anchorCtr="1">
                      <a:spAutoFit/>
                    </a:bodyPr>
                    <a:lstStyle/>
                    <a:p>
                      <a:pPr>
                        <a:defRPr sz="1500" b="0" i="0" u="none" strike="noStrike" kern="1200" baseline="0">
                          <a:solidFill>
                            <a:schemeClr val="dk1">
                              <a:lumMod val="65000"/>
                              <a:lumOff val="35000"/>
                            </a:schemeClr>
                          </a:solidFill>
                          <a:latin typeface="Arial Narrow" panose="020B0606020202030204" pitchFamily="34" charset="0"/>
                          <a:ea typeface="+mn-ea"/>
                          <a:cs typeface="+mn-cs"/>
                        </a:defRPr>
                      </a:pPr>
                      <a:endParaRPr lang="en-US"/>
                    </a:p>
                  </c:txPr>
                  <c:showLegendKey val="0"/>
                  <c:showVal val="0"/>
                  <c:showCatName val="0"/>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trendline>
                  <c:spPr>
                    <a:ln w="19050" cap="rnd">
                      <a:solidFill>
                        <a:srgbClr val="68BA6A"/>
                      </a:solidFill>
                      <a:prstDash val="sysDot"/>
                    </a:ln>
                    <a:effectLst/>
                  </c:spPr>
                  <c:trendlineType val="linear"/>
                  <c:dispRSqr val="0"/>
                  <c:dispEq val="0"/>
                </c:trendline>
                <c:xVal>
                  <c:numRef>
                    <c:extLst xmlns:c15="http://schemas.microsoft.com/office/drawing/2012/chart">
                      <c:ext xmlns:c15="http://schemas.microsoft.com/office/drawing/2012/chart" uri="{02D57815-91ED-43cb-92C2-25804820EDAC}">
                        <c15:formulaRef>
                          <c15:sqref>Trends!$A$2:$A$25</c15:sqref>
                        </c15:formulaRef>
                      </c:ext>
                    </c:extLst>
                    <c:numCache>
                      <c:formatCode>General</c:formatCode>
                      <c:ptCount val="2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numCache>
                  </c:numRef>
                </c:xVal>
                <c:yVal>
                  <c:numRef>
                    <c:extLst xmlns:c15="http://schemas.microsoft.com/office/drawing/2012/chart">
                      <c:ext xmlns:c15="http://schemas.microsoft.com/office/drawing/2012/chart" uri="{02D57815-91ED-43cb-92C2-25804820EDAC}">
                        <c15:formulaRef>
                          <c15:sqref>Trends!$D$2:$D$25</c15:sqref>
                        </c15:formulaRef>
                      </c:ext>
                    </c:extLst>
                    <c:numCache>
                      <c:formatCode>General</c:formatCode>
                      <c:ptCount val="24"/>
                      <c:pt idx="2">
                        <c:v>31</c:v>
                      </c:pt>
                      <c:pt idx="3">
                        <c:v>48</c:v>
                      </c:pt>
                      <c:pt idx="4">
                        <c:v>63</c:v>
                      </c:pt>
                      <c:pt idx="5">
                        <c:v>64</c:v>
                      </c:pt>
                      <c:pt idx="6">
                        <c:v>52</c:v>
                      </c:pt>
                      <c:pt idx="7">
                        <c:v>53</c:v>
                      </c:pt>
                      <c:pt idx="8">
                        <c:v>53</c:v>
                      </c:pt>
                    </c:numCache>
                  </c:numRef>
                </c:yVal>
                <c:smooth val="0"/>
                <c:extLst xmlns:c15="http://schemas.microsoft.com/office/drawing/2012/chart">
                  <c:ext xmlns:c15="http://schemas.microsoft.com/office/drawing/2012/chart" uri="{02D57815-91ED-43cb-92C2-25804820EDAC}">
                    <c15:datalabelsRange>
                      <c15:f>Trends!$E$2:$E$25</c15:f>
                      <c15:dlblRangeCache>
                        <c:ptCount val="24"/>
                        <c:pt idx="2">
                          <c:v>ASPR10</c:v>
                        </c:pt>
                        <c:pt idx="3">
                          <c:v>ASPR11</c:v>
                        </c:pt>
                        <c:pt idx="4">
                          <c:v>ASPR12</c:v>
                        </c:pt>
                        <c:pt idx="5">
                          <c:v>ASPR13</c:v>
                        </c:pt>
                        <c:pt idx="6">
                          <c:v>SUR14</c:v>
                        </c:pt>
                        <c:pt idx="7">
                          <c:v>ASPR15</c:v>
                        </c:pt>
                        <c:pt idx="8">
                          <c:v>ASPR16</c:v>
                        </c:pt>
                      </c15:dlblRangeCache>
                    </c15:datalabelsRange>
                  </c:ext>
                  <c:ext xmlns:c16="http://schemas.microsoft.com/office/drawing/2014/chart" uri="{C3380CC4-5D6E-409C-BE32-E72D297353CC}">
                    <c16:uniqueId val="{00000035-D9BE-4C64-991F-220CF6515D84}"/>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Trends!$H$1</c15:sqref>
                        </c15:formulaRef>
                      </c:ext>
                    </c:extLst>
                    <c:strCache>
                      <c:ptCount val="1"/>
                      <c:pt idx="0">
                        <c:v>Basic Sanitation in India</c:v>
                      </c:pt>
                    </c:strCache>
                  </c:strRef>
                </c:tx>
                <c:spPr>
                  <a:ln w="2540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Trends!$A$2:$A$11</c15:sqref>
                        </c15:formulaRef>
                      </c:ext>
                    </c:extLst>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extLst xmlns:c15="http://schemas.microsoft.com/office/drawing/2012/chart">
                      <c:ext xmlns:c15="http://schemas.microsoft.com/office/drawing/2012/chart" uri="{02D57815-91ED-43cb-92C2-25804820EDAC}">
                        <c15:formulaRef>
                          <c15:sqref>Trends!$H$2:$H$11</c15:sqref>
                        </c15:formulaRef>
                      </c:ext>
                    </c:extLst>
                    <c:numCache>
                      <c:formatCode>General</c:formatCode>
                      <c:ptCount val="10"/>
                      <c:pt idx="4">
                        <c:v>49</c:v>
                      </c:pt>
                      <c:pt idx="9">
                        <c:v>78</c:v>
                      </c:pt>
                    </c:numCache>
                  </c:numRef>
                </c:yVal>
                <c:smooth val="0"/>
                <c:extLst xmlns:c15="http://schemas.microsoft.com/office/drawing/2012/chart">
                  <c:ext xmlns:c16="http://schemas.microsoft.com/office/drawing/2014/chart" uri="{C3380CC4-5D6E-409C-BE32-E72D297353CC}">
                    <c16:uniqueId val="{00000036-D9BE-4C64-991F-220CF6515D84}"/>
                  </c:ext>
                </c:extLst>
              </c15:ser>
            </c15:filteredScatterSeries>
          </c:ext>
        </c:extLst>
      </c:scatterChart>
      <c:valAx>
        <c:axId val="742118296"/>
        <c:scaling>
          <c:orientation val="minMax"/>
          <c:max val="203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42110752"/>
        <c:crosses val="autoZero"/>
        <c:crossBetween val="midCat"/>
      </c:valAx>
      <c:valAx>
        <c:axId val="742110752"/>
        <c:scaling>
          <c:orientation val="minMax"/>
          <c:max val="100"/>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r>
                  <a:rPr lang="en-US"/>
                  <a:t>Proportion of schools (%)</a:t>
                </a:r>
              </a:p>
            </c:rich>
          </c:tx>
          <c:layout>
            <c:manualLayout>
              <c:xMode val="edge"/>
              <c:yMode val="edge"/>
              <c:x val="2.2189035733520164E-2"/>
              <c:y val="0.2708022357295157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42118296"/>
        <c:crosses val="autoZero"/>
        <c:crossBetween val="midCat"/>
        <c:majorUnit val="20"/>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b="1" dirty="0"/>
              <a:t>Disability accessible toilets in Fiji</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Improved sanitation facilities</c:v>
                </c:pt>
              </c:strCache>
            </c:strRef>
          </c:tx>
          <c:spPr>
            <a:solidFill>
              <a:srgbClr val="68BA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Improved sanitation facilities</c:v>
                </c:pt>
                <c:pt idx="1">
                  <c:v>Facilities accessible to those with limited mobility</c:v>
                </c:pt>
              </c:strCache>
            </c:strRef>
          </c:cat>
          <c:val>
            <c:numRef>
              <c:f>Sheet1!$B$2:$B$3</c:f>
              <c:numCache>
                <c:formatCode>General</c:formatCode>
                <c:ptCount val="2"/>
                <c:pt idx="0">
                  <c:v>90</c:v>
                </c:pt>
                <c:pt idx="1">
                  <c:v>3</c:v>
                </c:pt>
              </c:numCache>
            </c:numRef>
          </c:val>
          <c:extLst>
            <c:ext xmlns:c16="http://schemas.microsoft.com/office/drawing/2014/chart" uri="{C3380CC4-5D6E-409C-BE32-E72D297353CC}">
              <c16:uniqueId val="{00000000-AD34-4758-BA22-7B637B7A7115}"/>
            </c:ext>
          </c:extLst>
        </c:ser>
        <c:dLbls>
          <c:dLblPos val="outEnd"/>
          <c:showLegendKey val="0"/>
          <c:showVal val="1"/>
          <c:showCatName val="0"/>
          <c:showSerName val="0"/>
          <c:showPercent val="0"/>
          <c:showBubbleSize val="0"/>
        </c:dLbls>
        <c:gapWidth val="100"/>
        <c:overlap val="-27"/>
        <c:axId val="884498768"/>
        <c:axId val="884495488"/>
      </c:barChart>
      <c:catAx>
        <c:axId val="8844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884495488"/>
        <c:crosses val="autoZero"/>
        <c:auto val="1"/>
        <c:lblAlgn val="ctr"/>
        <c:lblOffset val="100"/>
        <c:noMultiLvlLbl val="0"/>
      </c:catAx>
      <c:valAx>
        <c:axId val="884495488"/>
        <c:scaling>
          <c:orientation val="minMax"/>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r>
                  <a:rPr lang="en-US" sz="1500"/>
                  <a:t>Proportion of schools (%)</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88449876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Narrow" panose="020B0606020202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b="1" dirty="0"/>
              <a:t>Pupils per toilet in Indonesia, India, Solomon Islands and Papua New Guinea</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21896896222278336"/>
          <c:y val="0.28102879252954294"/>
          <c:w val="0.74648059053812388"/>
          <c:h val="0.47508896568117215"/>
        </c:manualLayout>
      </c:layout>
      <c:barChart>
        <c:barDir val="col"/>
        <c:grouping val="clustered"/>
        <c:varyColors val="0"/>
        <c:ser>
          <c:idx val="0"/>
          <c:order val="0"/>
          <c:tx>
            <c:strRef>
              <c:f>Sheet1!$B$1</c:f>
              <c:strCache>
                <c:ptCount val="1"/>
                <c:pt idx="0">
                  <c:v>Girls</c:v>
                </c:pt>
              </c:strCache>
            </c:strRef>
          </c:tx>
          <c:spPr>
            <a:solidFill>
              <a:srgbClr val="3490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Indonesia (2017)</c:v>
                </c:pt>
                <c:pt idx="1">
                  <c:v>India 
(2016)</c:v>
                </c:pt>
                <c:pt idx="2">
                  <c:v>Solomon Islands (2016)</c:v>
                </c:pt>
                <c:pt idx="3">
                  <c:v>Papua New Guinea (2017)</c:v>
                </c:pt>
              </c:strCache>
            </c:strRef>
          </c:cat>
          <c:val>
            <c:numRef>
              <c:f>Sheet1!$B$2:$B$5</c:f>
              <c:numCache>
                <c:formatCode>General</c:formatCode>
                <c:ptCount val="4"/>
                <c:pt idx="0">
                  <c:v>153</c:v>
                </c:pt>
                <c:pt idx="1">
                  <c:v>54</c:v>
                </c:pt>
                <c:pt idx="2">
                  <c:v>48</c:v>
                </c:pt>
                <c:pt idx="3">
                  <c:v>48</c:v>
                </c:pt>
              </c:numCache>
            </c:numRef>
          </c:val>
          <c:extLst>
            <c:ext xmlns:c16="http://schemas.microsoft.com/office/drawing/2014/chart" uri="{C3380CC4-5D6E-409C-BE32-E72D297353CC}">
              <c16:uniqueId val="{00000000-F4E5-4072-B31A-1C45E03E9A49}"/>
            </c:ext>
          </c:extLst>
        </c:ser>
        <c:ser>
          <c:idx val="1"/>
          <c:order val="1"/>
          <c:tx>
            <c:strRef>
              <c:f>Sheet1!$C$1</c:f>
              <c:strCache>
                <c:ptCount val="1"/>
                <c:pt idx="0">
                  <c:v>Boys</c:v>
                </c:pt>
              </c:strCache>
            </c:strRef>
          </c:tx>
          <c:spPr>
            <a:solidFill>
              <a:srgbClr val="67BC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Indonesia (2017)</c:v>
                </c:pt>
                <c:pt idx="1">
                  <c:v>India 
(2016)</c:v>
                </c:pt>
                <c:pt idx="2">
                  <c:v>Solomon Islands (2016)</c:v>
                </c:pt>
                <c:pt idx="3">
                  <c:v>Papua New Guinea (2017)</c:v>
                </c:pt>
              </c:strCache>
            </c:strRef>
          </c:cat>
          <c:val>
            <c:numRef>
              <c:f>Sheet1!$C$2:$C$5</c:f>
              <c:numCache>
                <c:formatCode>General</c:formatCode>
                <c:ptCount val="4"/>
                <c:pt idx="0">
                  <c:v>136</c:v>
                </c:pt>
                <c:pt idx="1">
                  <c:v>63</c:v>
                </c:pt>
                <c:pt idx="2">
                  <c:v>64</c:v>
                </c:pt>
                <c:pt idx="3">
                  <c:v>54</c:v>
                </c:pt>
              </c:numCache>
            </c:numRef>
          </c:val>
          <c:extLst>
            <c:ext xmlns:c16="http://schemas.microsoft.com/office/drawing/2014/chart" uri="{C3380CC4-5D6E-409C-BE32-E72D297353CC}">
              <c16:uniqueId val="{00000001-F4E5-4072-B31A-1C45E03E9A49}"/>
            </c:ext>
          </c:extLst>
        </c:ser>
        <c:dLbls>
          <c:dLblPos val="outEnd"/>
          <c:showLegendKey val="0"/>
          <c:showVal val="1"/>
          <c:showCatName val="0"/>
          <c:showSerName val="0"/>
          <c:showPercent val="0"/>
          <c:showBubbleSize val="0"/>
        </c:dLbls>
        <c:gapWidth val="100"/>
        <c:overlap val="-27"/>
        <c:axId val="884498768"/>
        <c:axId val="884495488"/>
      </c:barChart>
      <c:catAx>
        <c:axId val="88449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884495488"/>
        <c:crosses val="autoZero"/>
        <c:auto val="1"/>
        <c:lblAlgn val="ctr"/>
        <c:lblOffset val="100"/>
        <c:noMultiLvlLbl val="0"/>
      </c:catAx>
      <c:valAx>
        <c:axId val="884495488"/>
        <c:scaling>
          <c:orientation val="minMax"/>
          <c:max val="160"/>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r>
                  <a:rPr lang="en-US" sz="1500" dirty="0"/>
                  <a:t>Pupils per toilet</a:t>
                </a:r>
              </a:p>
            </c:rich>
          </c:tx>
          <c:layout>
            <c:manualLayout>
              <c:xMode val="edge"/>
              <c:yMode val="edge"/>
              <c:x val="5.8942850833415064E-2"/>
              <c:y val="0.38274164469162142"/>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884498768"/>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Narrow" panose="020B0606020202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920" b="1"/>
              <a:t>MHM in India</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7721312767821681"/>
          <c:y val="0.13611627332705131"/>
          <c:w val="0.80025018312167062"/>
          <c:h val="0.62878159986186366"/>
        </c:manualLayout>
      </c:layout>
      <c:barChart>
        <c:barDir val="col"/>
        <c:grouping val="clustered"/>
        <c:varyColors val="0"/>
        <c:ser>
          <c:idx val="36"/>
          <c:order val="36"/>
          <c:tx>
            <c:strRef>
              <c:f>'[2018 WinS data for advanced and inequities.xlsx]MHM India'!$A$38</c:f>
              <c:strCache>
                <c:ptCount val="1"/>
                <c:pt idx="0">
                  <c:v>INDIA</c:v>
                </c:pt>
              </c:strCache>
            </c:strRef>
          </c:tx>
          <c:spPr>
            <a:solidFill>
              <a:srgbClr val="CC0099"/>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 WinS data for advanced and inequities.xlsx]MHM India'!$B$1:$D$1</c:f>
              <c:strCache>
                <c:ptCount val="3"/>
                <c:pt idx="0">
                  <c:v>Menstrual Hygiene Education</c:v>
                </c:pt>
                <c:pt idx="1">
                  <c:v>Dustbin with lid for sanitary waste</c:v>
                </c:pt>
                <c:pt idx="2">
                  <c:v>Functional incinerator for disposal of sanitary waste</c:v>
                </c:pt>
              </c:strCache>
            </c:strRef>
          </c:cat>
          <c:val>
            <c:numRef>
              <c:f>'[2018 WinS data for advanced and inequities.xlsx]MHM India'!$B$38:$D$38</c:f>
              <c:numCache>
                <c:formatCode>0</c:formatCode>
                <c:ptCount val="3"/>
                <c:pt idx="0">
                  <c:v>64.371702046363595</c:v>
                </c:pt>
                <c:pt idx="1">
                  <c:v>62</c:v>
                </c:pt>
                <c:pt idx="2">
                  <c:v>35.799999999999997</c:v>
                </c:pt>
              </c:numCache>
            </c:numRef>
          </c:val>
          <c:extLst>
            <c:ext xmlns:c16="http://schemas.microsoft.com/office/drawing/2014/chart" uri="{C3380CC4-5D6E-409C-BE32-E72D297353CC}">
              <c16:uniqueId val="{00000000-B652-4081-A0AC-B5FF2F87D21D}"/>
            </c:ext>
          </c:extLst>
        </c:ser>
        <c:dLbls>
          <c:dLblPos val="outEnd"/>
          <c:showLegendKey val="0"/>
          <c:showVal val="1"/>
          <c:showCatName val="0"/>
          <c:showSerName val="0"/>
          <c:showPercent val="0"/>
          <c:showBubbleSize val="0"/>
        </c:dLbls>
        <c:gapWidth val="85"/>
        <c:overlap val="-27"/>
        <c:axId val="474608848"/>
        <c:axId val="474608432"/>
        <c:extLst>
          <c:ext xmlns:c15="http://schemas.microsoft.com/office/drawing/2012/chart" uri="{02D57815-91ED-43cb-92C2-25804820EDAC}">
            <c15:filteredBarSeries>
              <c15:ser>
                <c:idx val="0"/>
                <c:order val="0"/>
                <c:tx>
                  <c:strRef>
                    <c:extLst>
                      <c:ext uri="{02D57815-91ED-43cb-92C2-25804820EDAC}">
                        <c15:formulaRef>
                          <c15:sqref>'[2018 WinS data for advanced and inequities.xlsx]MHM India'!$A$2</c15:sqref>
                        </c15:formulaRef>
                      </c:ext>
                    </c:extLst>
                    <c:strCache>
                      <c:ptCount val="1"/>
                      <c:pt idx="0">
                        <c:v>Chandigarh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c:ext uri="{02D57815-91ED-43cb-92C2-25804820EDAC}">
                        <c15:formulaRef>
                          <c15:sqref>'[2018 WinS data for advanced and inequities.xlsx]MHM India'!$B$2:$D$2</c15:sqref>
                        </c15:formulaRef>
                      </c:ext>
                    </c:extLst>
                    <c:numCache>
                      <c:formatCode>0.0</c:formatCode>
                      <c:ptCount val="3"/>
                      <c:pt idx="0">
                        <c:v>100</c:v>
                      </c:pt>
                      <c:pt idx="1">
                        <c:v>98.05825242718447</c:v>
                      </c:pt>
                      <c:pt idx="2">
                        <c:v>15.53398058252427</c:v>
                      </c:pt>
                    </c:numCache>
                  </c:numRef>
                </c:val>
                <c:extLst>
                  <c:ext xmlns:c16="http://schemas.microsoft.com/office/drawing/2014/chart" uri="{C3380CC4-5D6E-409C-BE32-E72D297353CC}">
                    <c16:uniqueId val="{00000001-B652-4081-A0AC-B5FF2F87D21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'[2018 WinS data for advanced and inequities.xlsx]MHM India'!$A$3</c15:sqref>
                        </c15:formulaRef>
                      </c:ext>
                    </c:extLst>
                    <c:strCache>
                      <c:ptCount val="1"/>
                      <c:pt idx="0">
                        <c:v>Jammu &amp; Kashmir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India'!$B$3:$D$3</c15:sqref>
                        </c15:formulaRef>
                      </c:ext>
                    </c:extLst>
                    <c:numCache>
                      <c:formatCode>0.0</c:formatCode>
                      <c:ptCount val="3"/>
                      <c:pt idx="0">
                        <c:v>100</c:v>
                      </c:pt>
                      <c:pt idx="1">
                        <c:v>100</c:v>
                      </c:pt>
                      <c:pt idx="2">
                        <c:v>0</c:v>
                      </c:pt>
                    </c:numCache>
                  </c:numRef>
                </c:val>
                <c:extLst xmlns:c15="http://schemas.microsoft.com/office/drawing/2012/chart">
                  <c:ext xmlns:c16="http://schemas.microsoft.com/office/drawing/2014/chart" uri="{C3380CC4-5D6E-409C-BE32-E72D297353CC}">
                    <c16:uniqueId val="{00000002-B652-4081-A0AC-B5FF2F87D21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'[2018 WinS data for advanced and inequities.xlsx]MHM India'!$A$4</c15:sqref>
                        </c15:formulaRef>
                      </c:ext>
                    </c:extLst>
                    <c:strCache>
                      <c:ptCount val="1"/>
                      <c:pt idx="0">
                        <c:v>Delhi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India'!$B$4:$D$4</c15:sqref>
                        </c15:formulaRef>
                      </c:ext>
                    </c:extLst>
                    <c:numCache>
                      <c:formatCode>0.0</c:formatCode>
                      <c:ptCount val="3"/>
                      <c:pt idx="0">
                        <c:v>99.230769230769226</c:v>
                      </c:pt>
                      <c:pt idx="1">
                        <c:v>97.093023255813947</c:v>
                      </c:pt>
                      <c:pt idx="2">
                        <c:v>31.395348837209301</c:v>
                      </c:pt>
                    </c:numCache>
                  </c:numRef>
                </c:val>
                <c:extLst xmlns:c15="http://schemas.microsoft.com/office/drawing/2012/chart">
                  <c:ext xmlns:c16="http://schemas.microsoft.com/office/drawing/2014/chart" uri="{C3380CC4-5D6E-409C-BE32-E72D297353CC}">
                    <c16:uniqueId val="{00000003-B652-4081-A0AC-B5FF2F87D21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'[2018 WinS data for advanced and inequities.xlsx]MHM India'!$A$5</c15:sqref>
                        </c15:formulaRef>
                      </c:ext>
                    </c:extLst>
                    <c:strCache>
                      <c:ptCount val="1"/>
                      <c:pt idx="0">
                        <c:v>Karnataka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India'!$B$5:$D$5</c15:sqref>
                        </c15:formulaRef>
                      </c:ext>
                    </c:extLst>
                    <c:numCache>
                      <c:formatCode>0.0</c:formatCode>
                      <c:ptCount val="3"/>
                      <c:pt idx="0">
                        <c:v>85.277907519850544</c:v>
                      </c:pt>
                      <c:pt idx="1">
                        <c:v>75.707017806374381</c:v>
                      </c:pt>
                      <c:pt idx="2">
                        <c:v>45.421218015861143</c:v>
                      </c:pt>
                    </c:numCache>
                  </c:numRef>
                </c:val>
                <c:extLst xmlns:c15="http://schemas.microsoft.com/office/drawing/2012/chart">
                  <c:ext xmlns:c16="http://schemas.microsoft.com/office/drawing/2014/chart" uri="{C3380CC4-5D6E-409C-BE32-E72D297353CC}">
                    <c16:uniqueId val="{00000004-B652-4081-A0AC-B5FF2F87D21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'[2018 WinS data for advanced and inequities.xlsx]MHM India'!$A$6</c15:sqref>
                        </c15:formulaRef>
                      </c:ext>
                    </c:extLst>
                    <c:strCache>
                      <c:ptCount val="1"/>
                      <c:pt idx="0">
                        <c:v>Andaman &amp; Nicobar Islands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India'!$B$6:$D$6</c15:sqref>
                        </c15:formulaRef>
                      </c:ext>
                    </c:extLst>
                    <c:numCache>
                      <c:formatCode>0.0</c:formatCode>
                      <c:ptCount val="3"/>
                      <c:pt idx="0">
                        <c:v>85</c:v>
                      </c:pt>
                      <c:pt idx="1">
                        <c:v>86.36363636363636</c:v>
                      </c:pt>
                      <c:pt idx="2">
                        <c:v>31.818181818181817</c:v>
                      </c:pt>
                    </c:numCache>
                  </c:numRef>
                </c:val>
                <c:extLst xmlns:c15="http://schemas.microsoft.com/office/drawing/2012/chart">
                  <c:ext xmlns:c16="http://schemas.microsoft.com/office/drawing/2014/chart" uri="{C3380CC4-5D6E-409C-BE32-E72D297353CC}">
                    <c16:uniqueId val="{00000005-B652-4081-A0AC-B5FF2F87D21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'[2018 WinS data for advanced and inequities.xlsx]MHM India'!$A$7</c15:sqref>
                        </c15:formulaRef>
                      </c:ext>
                    </c:extLst>
                    <c:strCache>
                      <c:ptCount val="1"/>
                      <c:pt idx="0">
                        <c:v>Gujarat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India'!$B$7:$D$7</c15:sqref>
                        </c15:formulaRef>
                      </c:ext>
                    </c:extLst>
                    <c:numCache>
                      <c:formatCode>0.0</c:formatCode>
                      <c:ptCount val="3"/>
                      <c:pt idx="0">
                        <c:v>84.956465656239928</c:v>
                      </c:pt>
                      <c:pt idx="1">
                        <c:v>56.983639351289561</c:v>
                      </c:pt>
                      <c:pt idx="2">
                        <c:v>29.284846752875616</c:v>
                      </c:pt>
                    </c:numCache>
                  </c:numRef>
                </c:val>
                <c:extLst xmlns:c15="http://schemas.microsoft.com/office/drawing/2012/chart">
                  <c:ext xmlns:c16="http://schemas.microsoft.com/office/drawing/2014/chart" uri="{C3380CC4-5D6E-409C-BE32-E72D297353CC}">
                    <c16:uniqueId val="{00000006-B652-4081-A0AC-B5FF2F87D21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'[2018 WinS data for advanced and inequities.xlsx]MHM India'!$A$8</c15:sqref>
                        </c15:formulaRef>
                      </c:ext>
                    </c:extLst>
                    <c:strCache>
                      <c:ptCount val="1"/>
                      <c:pt idx="0">
                        <c:v>Dadra &amp; Nagar Haveli</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India'!$B$8:$D$8</c15:sqref>
                        </c15:formulaRef>
                      </c:ext>
                    </c:extLst>
                    <c:numCache>
                      <c:formatCode>0.0</c:formatCode>
                      <c:ptCount val="3"/>
                      <c:pt idx="0">
                        <c:v>84.615384615384613</c:v>
                      </c:pt>
                      <c:pt idx="1">
                        <c:v>57.446808510638306</c:v>
                      </c:pt>
                      <c:pt idx="2">
                        <c:v>18.439716312056735</c:v>
                      </c:pt>
                    </c:numCache>
                  </c:numRef>
                </c:val>
                <c:extLst xmlns:c15="http://schemas.microsoft.com/office/drawing/2012/chart">
                  <c:ext xmlns:c16="http://schemas.microsoft.com/office/drawing/2014/chart" uri="{C3380CC4-5D6E-409C-BE32-E72D297353CC}">
                    <c16:uniqueId val="{00000007-B652-4081-A0AC-B5FF2F87D21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'[2018 WinS data for advanced and inequities.xlsx]MHM India'!$A$9</c15:sqref>
                        </c15:formulaRef>
                      </c:ext>
                    </c:extLst>
                    <c:strCache>
                      <c:ptCount val="1"/>
                      <c:pt idx="0">
                        <c:v>Kerala</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India'!$B$9:$D$9</c15:sqref>
                        </c15:formulaRef>
                      </c:ext>
                    </c:extLst>
                    <c:numCache>
                      <c:formatCode>0.0</c:formatCode>
                      <c:ptCount val="3"/>
                      <c:pt idx="0">
                        <c:v>82.022471910112358</c:v>
                      </c:pt>
                      <c:pt idx="1">
                        <c:v>69.827586206896555</c:v>
                      </c:pt>
                      <c:pt idx="2">
                        <c:v>43.53448275862069</c:v>
                      </c:pt>
                    </c:numCache>
                  </c:numRef>
                </c:val>
                <c:extLst xmlns:c15="http://schemas.microsoft.com/office/drawing/2012/chart">
                  <c:ext xmlns:c16="http://schemas.microsoft.com/office/drawing/2014/chart" uri="{C3380CC4-5D6E-409C-BE32-E72D297353CC}">
                    <c16:uniqueId val="{00000008-B652-4081-A0AC-B5FF2F87D21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'[2018 WinS data for advanced and inequities.xlsx]MHM India'!$A$10</c15:sqref>
                        </c15:formulaRef>
                      </c:ext>
                    </c:extLst>
                    <c:strCache>
                      <c:ptCount val="1"/>
                      <c:pt idx="0">
                        <c:v>Rajasthan</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India'!$B$10:$D$10</c15:sqref>
                        </c15:formulaRef>
                      </c:ext>
                    </c:extLst>
                    <c:numCache>
                      <c:formatCode>0.0</c:formatCode>
                      <c:ptCount val="3"/>
                      <c:pt idx="0">
                        <c:v>72.140350877192986</c:v>
                      </c:pt>
                      <c:pt idx="1">
                        <c:v>72.334468407113121</c:v>
                      </c:pt>
                      <c:pt idx="2">
                        <c:v>43.011729095724554</c:v>
                      </c:pt>
                    </c:numCache>
                  </c:numRef>
                </c:val>
                <c:extLst xmlns:c15="http://schemas.microsoft.com/office/drawing/2012/chart">
                  <c:ext xmlns:c16="http://schemas.microsoft.com/office/drawing/2014/chart" uri="{C3380CC4-5D6E-409C-BE32-E72D297353CC}">
                    <c16:uniqueId val="{00000009-B652-4081-A0AC-B5FF2F87D21D}"/>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'[2018 WinS data for advanced and inequities.xlsx]MHM India'!$A$11</c15:sqref>
                        </c15:formulaRef>
                      </c:ext>
                    </c:extLst>
                    <c:strCache>
                      <c:ptCount val="1"/>
                      <c:pt idx="0">
                        <c:v>Daman &amp; Diu</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India'!$B$11:$D$11</c15:sqref>
                        </c15:formulaRef>
                      </c:ext>
                    </c:extLst>
                    <c:numCache>
                      <c:formatCode>0.0</c:formatCode>
                      <c:ptCount val="3"/>
                      <c:pt idx="0">
                        <c:v>70.833333333333329</c:v>
                      </c:pt>
                      <c:pt idx="1">
                        <c:v>55.696202531645568</c:v>
                      </c:pt>
                      <c:pt idx="2">
                        <c:v>8.8607594936708853</c:v>
                      </c:pt>
                    </c:numCache>
                  </c:numRef>
                </c:val>
                <c:extLst xmlns:c15="http://schemas.microsoft.com/office/drawing/2012/chart">
                  <c:ext xmlns:c16="http://schemas.microsoft.com/office/drawing/2014/chart" uri="{C3380CC4-5D6E-409C-BE32-E72D297353CC}">
                    <c16:uniqueId val="{0000000A-B652-4081-A0AC-B5FF2F87D21D}"/>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'[2018 WinS data for advanced and inequities.xlsx]MHM India'!$A$12</c15:sqref>
                        </c15:formulaRef>
                      </c:ext>
                    </c:extLst>
                    <c:strCache>
                      <c:ptCount val="1"/>
                      <c:pt idx="0">
                        <c:v>Maharashtra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India'!$B$12:$D$12</c15:sqref>
                        </c15:formulaRef>
                      </c:ext>
                    </c:extLst>
                    <c:numCache>
                      <c:formatCode>0.0</c:formatCode>
                      <c:ptCount val="3"/>
                      <c:pt idx="0">
                        <c:v>70.58100558659217</c:v>
                      </c:pt>
                      <c:pt idx="1">
                        <c:v>72.192156076702076</c:v>
                      </c:pt>
                      <c:pt idx="2">
                        <c:v>49.615821473909264</c:v>
                      </c:pt>
                    </c:numCache>
                  </c:numRef>
                </c:val>
                <c:extLst xmlns:c15="http://schemas.microsoft.com/office/drawing/2012/chart">
                  <c:ext xmlns:c16="http://schemas.microsoft.com/office/drawing/2014/chart" uri="{C3380CC4-5D6E-409C-BE32-E72D297353CC}">
                    <c16:uniqueId val="{0000000B-B652-4081-A0AC-B5FF2F87D21D}"/>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'[2018 WinS data for advanced and inequities.xlsx]MHM India'!$A$13</c15:sqref>
                        </c15:formulaRef>
                      </c:ext>
                    </c:extLst>
                    <c:strCache>
                      <c:ptCount val="1"/>
                      <c:pt idx="0">
                        <c:v>Tamil Nadu</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India'!$B$13:$D$13</c15:sqref>
                        </c15:formulaRef>
                      </c:ext>
                    </c:extLst>
                    <c:numCache>
                      <c:formatCode>0.0</c:formatCode>
                      <c:ptCount val="3"/>
                      <c:pt idx="0">
                        <c:v>69.015388175402052</c:v>
                      </c:pt>
                      <c:pt idx="1">
                        <c:v>66.018423746161716</c:v>
                      </c:pt>
                      <c:pt idx="2">
                        <c:v>31.368852017454074</c:v>
                      </c:pt>
                    </c:numCache>
                  </c:numRef>
                </c:val>
                <c:extLst xmlns:c15="http://schemas.microsoft.com/office/drawing/2012/chart">
                  <c:ext xmlns:c16="http://schemas.microsoft.com/office/drawing/2014/chart" uri="{C3380CC4-5D6E-409C-BE32-E72D297353CC}">
                    <c16:uniqueId val="{0000000C-B652-4081-A0AC-B5FF2F87D21D}"/>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'[2018 WinS data for advanced and inequities.xlsx]MHM India'!$A$14</c15:sqref>
                        </c15:formulaRef>
                      </c:ext>
                    </c:extLst>
                    <c:strCache>
                      <c:ptCount val="1"/>
                      <c:pt idx="0">
                        <c:v>Sikkim</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India'!$B$14:$D$14</c15:sqref>
                        </c15:formulaRef>
                      </c:ext>
                    </c:extLst>
                    <c:numCache>
                      <c:formatCode>0.0</c:formatCode>
                      <c:ptCount val="3"/>
                      <c:pt idx="0">
                        <c:v>68.978102189781026</c:v>
                      </c:pt>
                      <c:pt idx="1">
                        <c:v>77.926421404682273</c:v>
                      </c:pt>
                      <c:pt idx="2">
                        <c:v>38.461538461538467</c:v>
                      </c:pt>
                    </c:numCache>
                  </c:numRef>
                </c:val>
                <c:extLst xmlns:c15="http://schemas.microsoft.com/office/drawing/2012/chart">
                  <c:ext xmlns:c16="http://schemas.microsoft.com/office/drawing/2014/chart" uri="{C3380CC4-5D6E-409C-BE32-E72D297353CC}">
                    <c16:uniqueId val="{0000000D-B652-4081-A0AC-B5FF2F87D21D}"/>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'[2018 WinS data for advanced and inequities.xlsx]MHM India'!$A$15</c15:sqref>
                        </c15:formulaRef>
                      </c:ext>
                    </c:extLst>
                    <c:strCache>
                      <c:ptCount val="1"/>
                      <c:pt idx="0">
                        <c:v>Punjab</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India'!$B$15:$D$15</c15:sqref>
                        </c15:formulaRef>
                      </c:ext>
                    </c:extLst>
                    <c:numCache>
                      <c:formatCode>0.0</c:formatCode>
                      <c:ptCount val="3"/>
                      <c:pt idx="0">
                        <c:v>67.88990825688073</c:v>
                      </c:pt>
                      <c:pt idx="1">
                        <c:v>77.198102882159787</c:v>
                      </c:pt>
                      <c:pt idx="2">
                        <c:v>40.386720175118569</c:v>
                      </c:pt>
                    </c:numCache>
                  </c:numRef>
                </c:val>
                <c:extLst xmlns:c15="http://schemas.microsoft.com/office/drawing/2012/chart">
                  <c:ext xmlns:c16="http://schemas.microsoft.com/office/drawing/2014/chart" uri="{C3380CC4-5D6E-409C-BE32-E72D297353CC}">
                    <c16:uniqueId val="{0000000E-B652-4081-A0AC-B5FF2F87D21D}"/>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'[2018 WinS data for advanced and inequities.xlsx]MHM India'!$A$16</c15:sqref>
                        </c15:formulaRef>
                      </c:ext>
                    </c:extLst>
                    <c:strCache>
                      <c:ptCount val="1"/>
                      <c:pt idx="0">
                        <c:v>Orissa</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India'!$B$16:$D$16</c15:sqref>
                        </c15:formulaRef>
                      </c:ext>
                    </c:extLst>
                    <c:numCache>
                      <c:formatCode>0.0</c:formatCode>
                      <c:ptCount val="3"/>
                      <c:pt idx="0">
                        <c:v>67.009966777408636</c:v>
                      </c:pt>
                      <c:pt idx="1">
                        <c:v>84.972116231288524</c:v>
                      </c:pt>
                      <c:pt idx="2">
                        <c:v>46.844731435280309</c:v>
                      </c:pt>
                    </c:numCache>
                  </c:numRef>
                </c:val>
                <c:extLst xmlns:c15="http://schemas.microsoft.com/office/drawing/2012/chart">
                  <c:ext xmlns:c16="http://schemas.microsoft.com/office/drawing/2014/chart" uri="{C3380CC4-5D6E-409C-BE32-E72D297353CC}">
                    <c16:uniqueId val="{0000000F-B652-4081-A0AC-B5FF2F87D21D}"/>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'[2018 WinS data for advanced and inequities.xlsx]MHM India'!$A$17</c15:sqref>
                        </c15:formulaRef>
                      </c:ext>
                    </c:extLst>
                    <c:strCache>
                      <c:ptCount val="1"/>
                      <c:pt idx="0">
                        <c:v>Arunachal Pradesh</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India'!$B$17:$D$17</c15:sqref>
                        </c15:formulaRef>
                      </c:ext>
                    </c:extLst>
                    <c:numCache>
                      <c:formatCode>0.0</c:formatCode>
                      <c:ptCount val="3"/>
                      <c:pt idx="0">
                        <c:v>66.666666666666671</c:v>
                      </c:pt>
                      <c:pt idx="1">
                        <c:v>0</c:v>
                      </c:pt>
                      <c:pt idx="2">
                        <c:v>0</c:v>
                      </c:pt>
                    </c:numCache>
                  </c:numRef>
                </c:val>
                <c:extLst xmlns:c15="http://schemas.microsoft.com/office/drawing/2012/chart">
                  <c:ext xmlns:c16="http://schemas.microsoft.com/office/drawing/2014/chart" uri="{C3380CC4-5D6E-409C-BE32-E72D297353CC}">
                    <c16:uniqueId val="{00000010-B652-4081-A0AC-B5FF2F87D21D}"/>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'[2018 WinS data for advanced and inequities.xlsx]MHM India'!$A$18</c15:sqref>
                        </c15:formulaRef>
                      </c:ext>
                    </c:extLst>
                    <c:strCache>
                      <c:ptCount val="1"/>
                      <c:pt idx="0">
                        <c:v>Manipur</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India'!$B$18:$D$18</c15:sqref>
                        </c15:formulaRef>
                      </c:ext>
                    </c:extLst>
                    <c:numCache>
                      <c:formatCode>0.0</c:formatCode>
                      <c:ptCount val="3"/>
                      <c:pt idx="0">
                        <c:v>66.666666666666671</c:v>
                      </c:pt>
                      <c:pt idx="1">
                        <c:v>75</c:v>
                      </c:pt>
                      <c:pt idx="2">
                        <c:v>50</c:v>
                      </c:pt>
                    </c:numCache>
                  </c:numRef>
                </c:val>
                <c:extLst xmlns:c15="http://schemas.microsoft.com/office/drawing/2012/chart">
                  <c:ext xmlns:c16="http://schemas.microsoft.com/office/drawing/2014/chart" uri="{C3380CC4-5D6E-409C-BE32-E72D297353CC}">
                    <c16:uniqueId val="{00000011-B652-4081-A0AC-B5FF2F87D21D}"/>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'[2018 WinS data for advanced and inequities.xlsx]MHM India'!$A$19</c15:sqref>
                        </c15:formulaRef>
                      </c:ext>
                    </c:extLst>
                    <c:strCache>
                      <c:ptCount val="1"/>
                      <c:pt idx="0">
                        <c:v>Andhra Pradesh</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India'!$B$19:$D$19</c15:sqref>
                        </c15:formulaRef>
                      </c:ext>
                    </c:extLst>
                    <c:numCache>
                      <c:formatCode>0.0</c:formatCode>
                      <c:ptCount val="3"/>
                      <c:pt idx="0">
                        <c:v>66.013628620102224</c:v>
                      </c:pt>
                      <c:pt idx="1">
                        <c:v>78.552698791077816</c:v>
                      </c:pt>
                      <c:pt idx="2">
                        <c:v>50.308190022135193</c:v>
                      </c:pt>
                    </c:numCache>
                  </c:numRef>
                </c:val>
                <c:extLst xmlns:c15="http://schemas.microsoft.com/office/drawing/2012/chart">
                  <c:ext xmlns:c16="http://schemas.microsoft.com/office/drawing/2014/chart" uri="{C3380CC4-5D6E-409C-BE32-E72D297353CC}">
                    <c16:uniqueId val="{00000012-B652-4081-A0AC-B5FF2F87D21D}"/>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'[2018 WinS data for advanced and inequities.xlsx]MHM India'!$A$20</c15:sqref>
                        </c15:formulaRef>
                      </c:ext>
                    </c:extLst>
                    <c:strCache>
                      <c:ptCount val="1"/>
                      <c:pt idx="0">
                        <c:v>Madhya Pradesh</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India'!$B$20:$D$20</c15:sqref>
                        </c15:formulaRef>
                      </c:ext>
                    </c:extLst>
                    <c:numCache>
                      <c:formatCode>0.0</c:formatCode>
                      <c:ptCount val="3"/>
                      <c:pt idx="0">
                        <c:v>64.869096285987652</c:v>
                      </c:pt>
                      <c:pt idx="1">
                        <c:v>70.39198731805736</c:v>
                      </c:pt>
                      <c:pt idx="2">
                        <c:v>43.269923620118171</c:v>
                      </c:pt>
                    </c:numCache>
                  </c:numRef>
                </c:val>
                <c:extLst xmlns:c15="http://schemas.microsoft.com/office/drawing/2012/chart">
                  <c:ext xmlns:c16="http://schemas.microsoft.com/office/drawing/2014/chart" uri="{C3380CC4-5D6E-409C-BE32-E72D297353CC}">
                    <c16:uniqueId val="{00000013-B652-4081-A0AC-B5FF2F87D21D}"/>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'[2018 WinS data for advanced and inequities.xlsx]MHM India'!$A$21</c15:sqref>
                        </c15:formulaRef>
                      </c:ext>
                    </c:extLst>
                    <c:strCache>
                      <c:ptCount val="1"/>
                      <c:pt idx="0">
                        <c:v>Himachal Pradesh</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India'!$B$21:$D$21</c15:sqref>
                        </c15:formulaRef>
                      </c:ext>
                    </c:extLst>
                    <c:numCache>
                      <c:formatCode>0.0</c:formatCode>
                      <c:ptCount val="3"/>
                      <c:pt idx="0">
                        <c:v>64.08450704225352</c:v>
                      </c:pt>
                      <c:pt idx="1">
                        <c:v>85.620915032679733</c:v>
                      </c:pt>
                      <c:pt idx="2">
                        <c:v>49.019607843137251</c:v>
                      </c:pt>
                    </c:numCache>
                  </c:numRef>
                </c:val>
                <c:extLst xmlns:c15="http://schemas.microsoft.com/office/drawing/2012/chart">
                  <c:ext xmlns:c16="http://schemas.microsoft.com/office/drawing/2014/chart" uri="{C3380CC4-5D6E-409C-BE32-E72D297353CC}">
                    <c16:uniqueId val="{00000014-B652-4081-A0AC-B5FF2F87D21D}"/>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'[2018 WinS data for advanced and inequities.xlsx]MHM India'!$A$22</c15:sqref>
                        </c15:formulaRef>
                      </c:ext>
                    </c:extLst>
                    <c:strCache>
                      <c:ptCount val="1"/>
                      <c:pt idx="0">
                        <c:v>Bihar</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India'!$B$22:$D$22</c15:sqref>
                        </c15:formulaRef>
                      </c:ext>
                    </c:extLst>
                    <c:numCache>
                      <c:formatCode>0.0</c:formatCode>
                      <c:ptCount val="3"/>
                      <c:pt idx="0">
                        <c:v>63.271253008995309</c:v>
                      </c:pt>
                      <c:pt idx="1">
                        <c:v>42.136373232003379</c:v>
                      </c:pt>
                      <c:pt idx="2">
                        <c:v>26.240236436563226</c:v>
                      </c:pt>
                    </c:numCache>
                  </c:numRef>
                </c:val>
                <c:extLst xmlns:c15="http://schemas.microsoft.com/office/drawing/2012/chart">
                  <c:ext xmlns:c16="http://schemas.microsoft.com/office/drawing/2014/chart" uri="{C3380CC4-5D6E-409C-BE32-E72D297353CC}">
                    <c16:uniqueId val="{00000015-B652-4081-A0AC-B5FF2F87D21D}"/>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'[2018 WinS data for advanced and inequities.xlsx]MHM India'!$A$23</c15:sqref>
                        </c15:formulaRef>
                      </c:ext>
                    </c:extLst>
                    <c:strCache>
                      <c:ptCount val="1"/>
                      <c:pt idx="0">
                        <c:v>Tripura</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India'!$B$23:$D$23</c15:sqref>
                        </c15:formulaRef>
                      </c:ext>
                    </c:extLst>
                    <c:numCache>
                      <c:formatCode>0.0</c:formatCode>
                      <c:ptCount val="3"/>
                      <c:pt idx="0">
                        <c:v>62.416107382550337</c:v>
                      </c:pt>
                      <c:pt idx="1">
                        <c:v>59.615384615384613</c:v>
                      </c:pt>
                      <c:pt idx="2">
                        <c:v>35.897435897435898</c:v>
                      </c:pt>
                    </c:numCache>
                  </c:numRef>
                </c:val>
                <c:extLst xmlns:c15="http://schemas.microsoft.com/office/drawing/2012/chart">
                  <c:ext xmlns:c16="http://schemas.microsoft.com/office/drawing/2014/chart" uri="{C3380CC4-5D6E-409C-BE32-E72D297353CC}">
                    <c16:uniqueId val="{00000016-B652-4081-A0AC-B5FF2F87D21D}"/>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'[2018 WinS data for advanced and inequities.xlsx]MHM India'!$A$24</c15:sqref>
                        </c15:formulaRef>
                      </c:ext>
                    </c:extLst>
                    <c:strCache>
                      <c:ptCount val="1"/>
                      <c:pt idx="0">
                        <c:v>Mizoram</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India'!$B$24:$D$24</c15:sqref>
                        </c15:formulaRef>
                      </c:ext>
                    </c:extLst>
                    <c:numCache>
                      <c:formatCode>0.0</c:formatCode>
                      <c:ptCount val="3"/>
                      <c:pt idx="0">
                        <c:v>60.546875</c:v>
                      </c:pt>
                      <c:pt idx="1">
                        <c:v>72.452830188679243</c:v>
                      </c:pt>
                      <c:pt idx="2">
                        <c:v>51.320754716981135</c:v>
                      </c:pt>
                    </c:numCache>
                  </c:numRef>
                </c:val>
                <c:extLst xmlns:c15="http://schemas.microsoft.com/office/drawing/2012/chart">
                  <c:ext xmlns:c16="http://schemas.microsoft.com/office/drawing/2014/chart" uri="{C3380CC4-5D6E-409C-BE32-E72D297353CC}">
                    <c16:uniqueId val="{00000017-B652-4081-A0AC-B5FF2F87D21D}"/>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'[2018 WinS data for advanced and inequities.xlsx]MHM India'!$A$25</c15:sqref>
                        </c15:formulaRef>
                      </c:ext>
                    </c:extLst>
                    <c:strCache>
                      <c:ptCount val="1"/>
                      <c:pt idx="0">
                        <c:v>Uttar Pradesh</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India'!$B$25:$D$25</c15:sqref>
                        </c15:formulaRef>
                      </c:ext>
                    </c:extLst>
                    <c:numCache>
                      <c:formatCode>0.0</c:formatCode>
                      <c:ptCount val="3"/>
                      <c:pt idx="0">
                        <c:v>60.177777777777777</c:v>
                      </c:pt>
                      <c:pt idx="1">
                        <c:v>65.169769989047097</c:v>
                      </c:pt>
                      <c:pt idx="2">
                        <c:v>34.100036509675064</c:v>
                      </c:pt>
                    </c:numCache>
                  </c:numRef>
                </c:val>
                <c:extLst xmlns:c15="http://schemas.microsoft.com/office/drawing/2012/chart">
                  <c:ext xmlns:c16="http://schemas.microsoft.com/office/drawing/2014/chart" uri="{C3380CC4-5D6E-409C-BE32-E72D297353CC}">
                    <c16:uniqueId val="{00000018-B652-4081-A0AC-B5FF2F87D21D}"/>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'[2018 WinS data for advanced and inequities.xlsx]MHM India'!$A$26</c15:sqref>
                        </c15:formulaRef>
                      </c:ext>
                    </c:extLst>
                    <c:strCache>
                      <c:ptCount val="1"/>
                      <c:pt idx="0">
                        <c:v>Telangana</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India'!$B$26:$D$26</c15:sqref>
                        </c15:formulaRef>
                      </c:ext>
                    </c:extLst>
                    <c:numCache>
                      <c:formatCode>0.0</c:formatCode>
                      <c:ptCount val="3"/>
                      <c:pt idx="0">
                        <c:v>59.650225752986223</c:v>
                      </c:pt>
                      <c:pt idx="1">
                        <c:v>52.338068662269578</c:v>
                      </c:pt>
                      <c:pt idx="2">
                        <c:v>26.018941315744971</c:v>
                      </c:pt>
                    </c:numCache>
                  </c:numRef>
                </c:val>
                <c:extLst xmlns:c15="http://schemas.microsoft.com/office/drawing/2012/chart">
                  <c:ext xmlns:c16="http://schemas.microsoft.com/office/drawing/2014/chart" uri="{C3380CC4-5D6E-409C-BE32-E72D297353CC}">
                    <c16:uniqueId val="{00000019-B652-4081-A0AC-B5FF2F87D21D}"/>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'[2018 WinS data for advanced and inequities.xlsx]MHM India'!$A$27</c15:sqref>
                        </c15:formulaRef>
                      </c:ext>
                    </c:extLst>
                    <c:strCache>
                      <c:ptCount val="1"/>
                      <c:pt idx="0">
                        <c:v>Pondicherry</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India'!$B$27:$D$27</c15:sqref>
                        </c15:formulaRef>
                      </c:ext>
                    </c:extLst>
                    <c:numCache>
                      <c:formatCode>0.0</c:formatCode>
                      <c:ptCount val="3"/>
                      <c:pt idx="0">
                        <c:v>57.751937984496124</c:v>
                      </c:pt>
                      <c:pt idx="1">
                        <c:v>52.538071065989847</c:v>
                      </c:pt>
                      <c:pt idx="2">
                        <c:v>10.406091370558377</c:v>
                      </c:pt>
                    </c:numCache>
                  </c:numRef>
                </c:val>
                <c:extLst xmlns:c15="http://schemas.microsoft.com/office/drawing/2012/chart">
                  <c:ext xmlns:c16="http://schemas.microsoft.com/office/drawing/2014/chart" uri="{C3380CC4-5D6E-409C-BE32-E72D297353CC}">
                    <c16:uniqueId val="{0000001A-B652-4081-A0AC-B5FF2F87D21D}"/>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'[2018 WinS data for advanced and inequities.xlsx]MHM India'!$A$28</c15:sqref>
                        </c15:formulaRef>
                      </c:ext>
                    </c:extLst>
                    <c:strCache>
                      <c:ptCount val="1"/>
                      <c:pt idx="0">
                        <c:v>Haryana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India'!$B$28:$D$28</c15:sqref>
                        </c15:formulaRef>
                      </c:ext>
                    </c:extLst>
                    <c:numCache>
                      <c:formatCode>0.0</c:formatCode>
                      <c:ptCount val="3"/>
                      <c:pt idx="0">
                        <c:v>57.180644157460712</c:v>
                      </c:pt>
                      <c:pt idx="1">
                        <c:v>56.381002918546031</c:v>
                      </c:pt>
                      <c:pt idx="2">
                        <c:v>19.915085577816107</c:v>
                      </c:pt>
                    </c:numCache>
                  </c:numRef>
                </c:val>
                <c:extLst xmlns:c15="http://schemas.microsoft.com/office/drawing/2012/chart">
                  <c:ext xmlns:c16="http://schemas.microsoft.com/office/drawing/2014/chart" uri="{C3380CC4-5D6E-409C-BE32-E72D297353CC}">
                    <c16:uniqueId val="{0000001B-B652-4081-A0AC-B5FF2F87D21D}"/>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'[2018 WinS data for advanced and inequities.xlsx]MHM India'!$A$29</c15:sqref>
                        </c15:formulaRef>
                      </c:ext>
                    </c:extLst>
                    <c:strCache>
                      <c:ptCount val="1"/>
                      <c:pt idx="0">
                        <c:v>Chattisgarh</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India'!$B$29:$D$29</c15:sqref>
                        </c15:formulaRef>
                      </c:ext>
                    </c:extLst>
                    <c:numCache>
                      <c:formatCode>0.0</c:formatCode>
                      <c:ptCount val="3"/>
                      <c:pt idx="0">
                        <c:v>54.063240613695896</c:v>
                      </c:pt>
                      <c:pt idx="1">
                        <c:v>36.115516447536706</c:v>
                      </c:pt>
                      <c:pt idx="2">
                        <c:v>20.847188826929962</c:v>
                      </c:pt>
                    </c:numCache>
                  </c:numRef>
                </c:val>
                <c:extLst xmlns:c15="http://schemas.microsoft.com/office/drawing/2012/chart">
                  <c:ext xmlns:c16="http://schemas.microsoft.com/office/drawing/2014/chart" uri="{C3380CC4-5D6E-409C-BE32-E72D297353CC}">
                    <c16:uniqueId val="{0000001C-B652-4081-A0AC-B5FF2F87D21D}"/>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'[2018 WinS data for advanced and inequities.xlsx]MHM India'!$A$30</c15:sqref>
                        </c15:formulaRef>
                      </c:ext>
                    </c:extLst>
                    <c:strCache>
                      <c:ptCount val="1"/>
                      <c:pt idx="0">
                        <c:v>West Bengal</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India'!$B$30:$D$30</c15:sqref>
                        </c15:formulaRef>
                      </c:ext>
                    </c:extLst>
                    <c:numCache>
                      <c:formatCode>0.0</c:formatCode>
                      <c:ptCount val="3"/>
                      <c:pt idx="0">
                        <c:v>51.247165532879819</c:v>
                      </c:pt>
                      <c:pt idx="1">
                        <c:v>69.81450252951096</c:v>
                      </c:pt>
                      <c:pt idx="2">
                        <c:v>49.578414839797638</c:v>
                      </c:pt>
                    </c:numCache>
                  </c:numRef>
                </c:val>
                <c:extLst xmlns:c15="http://schemas.microsoft.com/office/drawing/2012/chart">
                  <c:ext xmlns:c16="http://schemas.microsoft.com/office/drawing/2014/chart" uri="{C3380CC4-5D6E-409C-BE32-E72D297353CC}">
                    <c16:uniqueId val="{0000001D-B652-4081-A0AC-B5FF2F87D21D}"/>
                  </c:ext>
                </c:extLst>
              </c15:ser>
            </c15:filteredBarSeries>
            <c15:filteredBarSeries>
              <c15:ser>
                <c:idx val="29"/>
                <c:order val="29"/>
                <c:tx>
                  <c:strRef>
                    <c:extLst xmlns:c15="http://schemas.microsoft.com/office/drawing/2012/chart">
                      <c:ext xmlns:c15="http://schemas.microsoft.com/office/drawing/2012/chart" uri="{02D57815-91ED-43cb-92C2-25804820EDAC}">
                        <c15:formulaRef>
                          <c15:sqref>'[2018 WinS data for advanced and inequities.xlsx]MHM India'!$A$31</c15:sqref>
                        </c15:formulaRef>
                      </c:ext>
                    </c:extLst>
                    <c:strCache>
                      <c:ptCount val="1"/>
                      <c:pt idx="0">
                        <c:v>Uttaranchal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India'!$B$31:$D$31</c15:sqref>
                        </c15:formulaRef>
                      </c:ext>
                    </c:extLst>
                    <c:numCache>
                      <c:formatCode>0.0</c:formatCode>
                      <c:ptCount val="3"/>
                      <c:pt idx="0">
                        <c:v>49.003056323679232</c:v>
                      </c:pt>
                      <c:pt idx="1">
                        <c:v>74.794107412133158</c:v>
                      </c:pt>
                      <c:pt idx="2">
                        <c:v>46.885512121563622</c:v>
                      </c:pt>
                    </c:numCache>
                  </c:numRef>
                </c:val>
                <c:extLst xmlns:c15="http://schemas.microsoft.com/office/drawing/2012/chart">
                  <c:ext xmlns:c16="http://schemas.microsoft.com/office/drawing/2014/chart" uri="{C3380CC4-5D6E-409C-BE32-E72D297353CC}">
                    <c16:uniqueId val="{0000001E-B652-4081-A0AC-B5FF2F87D21D}"/>
                  </c:ext>
                </c:extLst>
              </c15:ser>
            </c15:filteredBarSeries>
            <c15:filteredBarSeries>
              <c15:ser>
                <c:idx val="30"/>
                <c:order val="30"/>
                <c:tx>
                  <c:strRef>
                    <c:extLst xmlns:c15="http://schemas.microsoft.com/office/drawing/2012/chart">
                      <c:ext xmlns:c15="http://schemas.microsoft.com/office/drawing/2012/chart" uri="{02D57815-91ED-43cb-92C2-25804820EDAC}">
                        <c15:formulaRef>
                          <c15:sqref>'[2018 WinS data for advanced and inequities.xlsx]MHM India'!$A$32</c15:sqref>
                        </c15:formulaRef>
                      </c:ext>
                    </c:extLst>
                    <c:strCache>
                      <c:ptCount val="1"/>
                      <c:pt idx="0">
                        <c:v>Jharkhand</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India'!$B$32:$D$32</c15:sqref>
                        </c15:formulaRef>
                      </c:ext>
                    </c:extLst>
                    <c:numCache>
                      <c:formatCode>0.0</c:formatCode>
                      <c:ptCount val="3"/>
                      <c:pt idx="0">
                        <c:v>48.875038005472796</c:v>
                      </c:pt>
                      <c:pt idx="1">
                        <c:v>53.975757575757576</c:v>
                      </c:pt>
                      <c:pt idx="2">
                        <c:v>34.56969696969697</c:v>
                      </c:pt>
                    </c:numCache>
                  </c:numRef>
                </c:val>
                <c:extLst xmlns:c15="http://schemas.microsoft.com/office/drawing/2012/chart">
                  <c:ext xmlns:c16="http://schemas.microsoft.com/office/drawing/2014/chart" uri="{C3380CC4-5D6E-409C-BE32-E72D297353CC}">
                    <c16:uniqueId val="{0000001F-B652-4081-A0AC-B5FF2F87D21D}"/>
                  </c:ext>
                </c:extLst>
              </c15:ser>
            </c15:filteredBarSeries>
            <c15:filteredBarSeries>
              <c15:ser>
                <c:idx val="31"/>
                <c:order val="31"/>
                <c:tx>
                  <c:strRef>
                    <c:extLst xmlns:c15="http://schemas.microsoft.com/office/drawing/2012/chart">
                      <c:ext xmlns:c15="http://schemas.microsoft.com/office/drawing/2012/chart" uri="{02D57815-91ED-43cb-92C2-25804820EDAC}">
                        <c15:formulaRef>
                          <c15:sqref>'[2018 WinS data for advanced and inequities.xlsx]MHM India'!$A$33</c15:sqref>
                        </c15:formulaRef>
                      </c:ext>
                    </c:extLst>
                    <c:strCache>
                      <c:ptCount val="1"/>
                      <c:pt idx="0">
                        <c:v>Nagaland</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India'!$B$33:$D$33</c15:sqref>
                        </c15:formulaRef>
                      </c:ext>
                    </c:extLst>
                    <c:numCache>
                      <c:formatCode>0.0</c:formatCode>
                      <c:ptCount val="3"/>
                      <c:pt idx="0">
                        <c:v>47.752808988764038</c:v>
                      </c:pt>
                      <c:pt idx="1">
                        <c:v>62.694300518134717</c:v>
                      </c:pt>
                      <c:pt idx="2">
                        <c:v>48.704663212435236</c:v>
                      </c:pt>
                    </c:numCache>
                  </c:numRef>
                </c:val>
                <c:extLst xmlns:c15="http://schemas.microsoft.com/office/drawing/2012/chart">
                  <c:ext xmlns:c16="http://schemas.microsoft.com/office/drawing/2014/chart" uri="{C3380CC4-5D6E-409C-BE32-E72D297353CC}">
                    <c16:uniqueId val="{00000020-B652-4081-A0AC-B5FF2F87D21D}"/>
                  </c:ext>
                </c:extLst>
              </c15:ser>
            </c15:filteredBarSeries>
            <c15:filteredBarSeries>
              <c15:ser>
                <c:idx val="32"/>
                <c:order val="32"/>
                <c:tx>
                  <c:strRef>
                    <c:extLst xmlns:c15="http://schemas.microsoft.com/office/drawing/2012/chart">
                      <c:ext xmlns:c15="http://schemas.microsoft.com/office/drawing/2012/chart" uri="{02D57815-91ED-43cb-92C2-25804820EDAC}">
                        <c15:formulaRef>
                          <c15:sqref>'[2018 WinS data for advanced and inequities.xlsx]MHM India'!$A$34</c15:sqref>
                        </c15:formulaRef>
                      </c:ext>
                    </c:extLst>
                    <c:strCache>
                      <c:ptCount val="1"/>
                      <c:pt idx="0">
                        <c:v>Assam</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India'!$B$34:$D$34</c15:sqref>
                        </c15:formulaRef>
                      </c:ext>
                    </c:extLst>
                    <c:numCache>
                      <c:formatCode>0.0</c:formatCode>
                      <c:ptCount val="3"/>
                      <c:pt idx="0">
                        <c:v>40.607273940607271</c:v>
                      </c:pt>
                      <c:pt idx="1">
                        <c:v>58.890881500896676</c:v>
                      </c:pt>
                      <c:pt idx="2">
                        <c:v>36.30845633880535</c:v>
                      </c:pt>
                    </c:numCache>
                  </c:numRef>
                </c:val>
                <c:extLst xmlns:c15="http://schemas.microsoft.com/office/drawing/2012/chart">
                  <c:ext xmlns:c16="http://schemas.microsoft.com/office/drawing/2014/chart" uri="{C3380CC4-5D6E-409C-BE32-E72D297353CC}">
                    <c16:uniqueId val="{00000021-B652-4081-A0AC-B5FF2F87D21D}"/>
                  </c:ext>
                </c:extLst>
              </c15:ser>
            </c15:filteredBarSeries>
            <c15:filteredBarSeries>
              <c15:ser>
                <c:idx val="33"/>
                <c:order val="33"/>
                <c:tx>
                  <c:strRef>
                    <c:extLst xmlns:c15="http://schemas.microsoft.com/office/drawing/2012/chart">
                      <c:ext xmlns:c15="http://schemas.microsoft.com/office/drawing/2012/chart" uri="{02D57815-91ED-43cb-92C2-25804820EDAC}">
                        <c15:formulaRef>
                          <c15:sqref>'[2018 WinS data for advanced and inequities.xlsx]MHM India'!$A$35</c15:sqref>
                        </c15:formulaRef>
                      </c:ext>
                    </c:extLst>
                    <c:strCache>
                      <c:ptCount val="1"/>
                      <c:pt idx="0">
                        <c:v>Meghalaya</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India'!$B$35:$D$35</c15:sqref>
                        </c15:formulaRef>
                      </c:ext>
                    </c:extLst>
                    <c:numCache>
                      <c:formatCode>0.0</c:formatCode>
                      <c:ptCount val="3"/>
                      <c:pt idx="0">
                        <c:v>40.432098765432102</c:v>
                      </c:pt>
                      <c:pt idx="1">
                        <c:v>52.472527472527474</c:v>
                      </c:pt>
                      <c:pt idx="2">
                        <c:v>39.010989010989015</c:v>
                      </c:pt>
                    </c:numCache>
                  </c:numRef>
                </c:val>
                <c:extLst xmlns:c15="http://schemas.microsoft.com/office/drawing/2012/chart">
                  <c:ext xmlns:c16="http://schemas.microsoft.com/office/drawing/2014/chart" uri="{C3380CC4-5D6E-409C-BE32-E72D297353CC}">
                    <c16:uniqueId val="{00000022-B652-4081-A0AC-B5FF2F87D21D}"/>
                  </c:ext>
                </c:extLst>
              </c15:ser>
            </c15:filteredBarSeries>
            <c15:filteredBarSeries>
              <c15:ser>
                <c:idx val="34"/>
                <c:order val="34"/>
                <c:tx>
                  <c:strRef>
                    <c:extLst xmlns:c15="http://schemas.microsoft.com/office/drawing/2012/chart">
                      <c:ext xmlns:c15="http://schemas.microsoft.com/office/drawing/2012/chart" uri="{02D57815-91ED-43cb-92C2-25804820EDAC}">
                        <c15:formulaRef>
                          <c15:sqref>'[2018 WinS data for advanced and inequities.xlsx]MHM India'!$A$36</c15:sqref>
                        </c15:formulaRef>
                      </c:ext>
                    </c:extLst>
                    <c:strCache>
                      <c:ptCount val="1"/>
                      <c:pt idx="0">
                        <c:v>Goa</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India'!$B$36:$D$36</c15:sqref>
                        </c15:formulaRef>
                      </c:ext>
                    </c:extLst>
                    <c:numCache>
                      <c:formatCode>0.0</c:formatCode>
                      <c:ptCount val="3"/>
                      <c:pt idx="0">
                        <c:v>28.111888111888121</c:v>
                      </c:pt>
                      <c:pt idx="1">
                        <c:v>50.412249705535928</c:v>
                      </c:pt>
                      <c:pt idx="2">
                        <c:v>10.365135453474677</c:v>
                      </c:pt>
                    </c:numCache>
                  </c:numRef>
                </c:val>
                <c:extLst xmlns:c15="http://schemas.microsoft.com/office/drawing/2012/chart">
                  <c:ext xmlns:c16="http://schemas.microsoft.com/office/drawing/2014/chart" uri="{C3380CC4-5D6E-409C-BE32-E72D297353CC}">
                    <c16:uniqueId val="{00000023-B652-4081-A0AC-B5FF2F87D21D}"/>
                  </c:ext>
                </c:extLst>
              </c15:ser>
            </c15:filteredBarSeries>
            <c15:filteredBarSeries>
              <c15:ser>
                <c:idx val="35"/>
                <c:order val="35"/>
                <c:tx>
                  <c:strRef>
                    <c:extLst xmlns:c15="http://schemas.microsoft.com/office/drawing/2012/chart">
                      <c:ext xmlns:c15="http://schemas.microsoft.com/office/drawing/2012/chart" uri="{02D57815-91ED-43cb-92C2-25804820EDAC}">
                        <c15:formulaRef>
                          <c15:sqref>'[2018 WinS data for advanced and inequities.xlsx]MHM India'!$A$37</c15:sqref>
                        </c15:formulaRef>
                      </c:ext>
                    </c:extLst>
                    <c:strCache>
                      <c:ptCount val="1"/>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'[2018 WinS data for advanced and inequities.xlsx]MHM India'!$B$1:$D$1</c15:sqref>
                        </c15:formulaRef>
                      </c:ext>
                    </c:extLst>
                    <c:strCache>
                      <c:ptCount val="3"/>
                      <c:pt idx="0">
                        <c:v>Menstrual Hygiene Education</c:v>
                      </c:pt>
                      <c:pt idx="1">
                        <c:v>Dustbin with lid for sanitary waste</c:v>
                      </c:pt>
                      <c:pt idx="2">
                        <c:v>Functional incinerator for disposal of sanitary waste</c:v>
                      </c:pt>
                    </c:strCache>
                  </c:strRef>
                </c:cat>
                <c:val>
                  <c:numRef>
                    <c:extLst xmlns:c15="http://schemas.microsoft.com/office/drawing/2012/chart">
                      <c:ext xmlns:c15="http://schemas.microsoft.com/office/drawing/2012/chart" uri="{02D57815-91ED-43cb-92C2-25804820EDAC}">
                        <c15:formulaRef>
                          <c15:sqref>'[2018 WinS data for advanced and inequities.xlsx]MHM India'!$B$37:$D$37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24-B652-4081-A0AC-B5FF2F87D21D}"/>
                  </c:ext>
                </c:extLst>
              </c15:ser>
            </c15:filteredBarSeries>
          </c:ext>
        </c:extLst>
      </c:barChart>
      <c:catAx>
        <c:axId val="47460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74608432"/>
        <c:crosses val="autoZero"/>
        <c:auto val="1"/>
        <c:lblAlgn val="ctr"/>
        <c:lblOffset val="100"/>
        <c:noMultiLvlLbl val="0"/>
      </c:catAx>
      <c:valAx>
        <c:axId val="47460843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r>
                  <a:rPr lang="en-US" sz="1500"/>
                  <a:t>Proportion of schools (%)</a:t>
                </a:r>
              </a:p>
            </c:rich>
          </c:tx>
          <c:layout>
            <c:manualLayout>
              <c:xMode val="edge"/>
              <c:yMode val="edge"/>
              <c:x val="4.4762757385854966E-3"/>
              <c:y val="0.17931578551267277"/>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7460884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v>Basic</c:v>
          </c:tx>
          <c:spPr>
            <a:solidFill>
              <a:srgbClr val="43B3E7"/>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A4B-4252-B904-3C38226F146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'w_r&amp;g'!$K$4:$K$7</c:f>
              <c:strCache>
                <c:ptCount val="3"/>
                <c:pt idx="0">
                  <c:v>World</c:v>
                </c:pt>
                <c:pt idx="1">
                  <c:v>East Asia &amp; Pacific 
(UNICEF EAPRO)</c:v>
                </c:pt>
                <c:pt idx="2">
                  <c:v>South Asia 
(UNICEF ROSA)</c:v>
                </c:pt>
              </c:strCache>
            </c:strRef>
          </c:cat>
          <c:val>
            <c:numRef>
              <c:f>'w_r&amp;g'!$L$4:$L$7</c:f>
              <c:numCache>
                <c:formatCode>0</c:formatCode>
                <c:ptCount val="3"/>
                <c:pt idx="0">
                  <c:v>68.969009399414063</c:v>
                </c:pt>
                <c:pt idx="1">
                  <c:v>0</c:v>
                </c:pt>
                <c:pt idx="2">
                  <c:v>68</c:v>
                </c:pt>
              </c:numCache>
            </c:numRef>
          </c:val>
          <c:extLst>
            <c:ext xmlns:c16="http://schemas.microsoft.com/office/drawing/2014/chart" uri="{C3380CC4-5D6E-409C-BE32-E72D297353CC}">
              <c16:uniqueId val="{00000001-4A4B-4252-B904-3C38226F1469}"/>
            </c:ext>
          </c:extLst>
        </c:ser>
        <c:ser>
          <c:idx val="0"/>
          <c:order val="1"/>
          <c:tx>
            <c:v>Limited</c:v>
          </c:tx>
          <c:spPr>
            <a:solidFill>
              <a:srgbClr val="FEF37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4B-4252-B904-3C38226F1469}"/>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4B-4252-B904-3C38226F146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'w_r&amp;g'!$K$4:$K$7</c:f>
              <c:strCache>
                <c:ptCount val="3"/>
                <c:pt idx="0">
                  <c:v>World</c:v>
                </c:pt>
                <c:pt idx="1">
                  <c:v>East Asia &amp; Pacific 
(UNICEF EAPRO)</c:v>
                </c:pt>
                <c:pt idx="2">
                  <c:v>South Asia 
(UNICEF ROSA)</c:v>
                </c:pt>
              </c:strCache>
            </c:strRef>
          </c:cat>
          <c:val>
            <c:numRef>
              <c:f>'w_r&amp;g'!$M$4:$M$7</c:f>
              <c:numCache>
                <c:formatCode>0</c:formatCode>
                <c:ptCount val="3"/>
                <c:pt idx="0">
                  <c:v>12.193260192871094</c:v>
                </c:pt>
                <c:pt idx="1">
                  <c:v>0</c:v>
                </c:pt>
                <c:pt idx="2">
                  <c:v>19</c:v>
                </c:pt>
              </c:numCache>
            </c:numRef>
          </c:val>
          <c:extLst>
            <c:ext xmlns:c16="http://schemas.microsoft.com/office/drawing/2014/chart" uri="{C3380CC4-5D6E-409C-BE32-E72D297353CC}">
              <c16:uniqueId val="{00000004-4A4B-4252-B904-3C38226F1469}"/>
            </c:ext>
          </c:extLst>
        </c:ser>
        <c:ser>
          <c:idx val="3"/>
          <c:order val="2"/>
          <c:tx>
            <c:strRef>
              <c:f>'w_r&amp;g'!$O$3</c:f>
              <c:strCache>
                <c:ptCount val="1"/>
                <c:pt idx="0">
                  <c:v>Insufficient data</c:v>
                </c:pt>
              </c:strCache>
            </c:strRef>
          </c:tx>
          <c:spPr>
            <a:solidFill>
              <a:sysClr val="window" lastClr="FFFFFF">
                <a:lumMod val="85000"/>
              </a:sysClr>
            </a:solidFill>
            <a:ln>
              <a:noFill/>
            </a:ln>
            <a:effectLst/>
          </c:spPr>
          <c:invertIfNegative val="0"/>
          <c:dLbls>
            <c:delete val="1"/>
          </c:dLbls>
          <c:cat>
            <c:strRef>
              <c:f>'w_r&amp;g'!$K$4:$K$7</c:f>
              <c:strCache>
                <c:ptCount val="3"/>
                <c:pt idx="0">
                  <c:v>World</c:v>
                </c:pt>
                <c:pt idx="1">
                  <c:v>East Asia &amp; Pacific 
(UNICEF EAPRO)</c:v>
                </c:pt>
                <c:pt idx="2">
                  <c:v>South Asia 
(UNICEF ROSA)</c:v>
                </c:pt>
              </c:strCache>
            </c:strRef>
          </c:cat>
          <c:val>
            <c:numRef>
              <c:f>'w_r&amp;g'!$O$4:$O$7</c:f>
              <c:numCache>
                <c:formatCode>0</c:formatCode>
                <c:ptCount val="3"/>
                <c:pt idx="1">
                  <c:v>88</c:v>
                </c:pt>
              </c:numCache>
            </c:numRef>
          </c:val>
          <c:extLst>
            <c:ext xmlns:c16="http://schemas.microsoft.com/office/drawing/2014/chart" uri="{C3380CC4-5D6E-409C-BE32-E72D297353CC}">
              <c16:uniqueId val="{00000005-4A4B-4252-B904-3C38226F1469}"/>
            </c:ext>
          </c:extLst>
        </c:ser>
        <c:ser>
          <c:idx val="2"/>
          <c:order val="3"/>
          <c:tx>
            <c:v>No service</c:v>
          </c:tx>
          <c:spPr>
            <a:solidFill>
              <a:srgbClr val="FCB31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'w_r&amp;g'!$K$4:$K$7</c:f>
              <c:strCache>
                <c:ptCount val="3"/>
                <c:pt idx="0">
                  <c:v>World</c:v>
                </c:pt>
                <c:pt idx="1">
                  <c:v>East Asia &amp; Pacific 
(UNICEF EAPRO)</c:v>
                </c:pt>
                <c:pt idx="2">
                  <c:v>South Asia 
(UNICEF ROSA)</c:v>
                </c:pt>
              </c:strCache>
            </c:strRef>
          </c:cat>
          <c:val>
            <c:numRef>
              <c:f>'w_r&amp;g'!$N$4:$N$7</c:f>
              <c:numCache>
                <c:formatCode>0</c:formatCode>
                <c:ptCount val="3"/>
                <c:pt idx="0">
                  <c:v>18.837728500366211</c:v>
                </c:pt>
                <c:pt idx="1">
                  <c:v>12</c:v>
                </c:pt>
                <c:pt idx="2">
                  <c:v>13</c:v>
                </c:pt>
              </c:numCache>
            </c:numRef>
          </c:val>
          <c:extLst>
            <c:ext xmlns:c16="http://schemas.microsoft.com/office/drawing/2014/chart" uri="{C3380CC4-5D6E-409C-BE32-E72D297353CC}">
              <c16:uniqueId val="{00000006-4A4B-4252-B904-3C38226F1469}"/>
            </c:ext>
          </c:extLst>
        </c:ser>
        <c:dLbls>
          <c:dLblPos val="ctr"/>
          <c:showLegendKey val="0"/>
          <c:showVal val="1"/>
          <c:showCatName val="0"/>
          <c:showSerName val="0"/>
          <c:showPercent val="0"/>
          <c:showBubbleSize val="0"/>
        </c:dLbls>
        <c:gapWidth val="100"/>
        <c:overlap val="100"/>
        <c:axId val="182266976"/>
        <c:axId val="182214072"/>
        <c:extLst/>
      </c:barChart>
      <c:catAx>
        <c:axId val="1822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214072"/>
        <c:crosses val="autoZero"/>
        <c:auto val="1"/>
        <c:lblAlgn val="ctr"/>
        <c:lblOffset val="100"/>
        <c:noMultiLvlLbl val="0"/>
      </c:catAx>
      <c:valAx>
        <c:axId val="182214072"/>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2669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6560-45CA-4F4B-8D80-1EAC7B95C824}" type="datetimeFigureOut">
              <a:rPr lang="en-US" smtClean="0"/>
              <a:t>11/10/2019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24919-068E-49F4-A398-979F7784A2F4}" type="slidenum">
              <a:rPr lang="en-US" smtClean="0"/>
              <a:t>‹#›</a:t>
            </a:fld>
            <a:endParaRPr lang="en-US"/>
          </a:p>
        </p:txBody>
      </p:sp>
    </p:spTree>
    <p:extLst>
      <p:ext uri="{BB962C8B-B14F-4D97-AF65-F5344CB8AC3E}">
        <p14:creationId xmlns:p14="http://schemas.microsoft.com/office/powerpoint/2010/main" val="422759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0" dirty="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E67C9A-1597-43EA-B33D-17813EAD7341}" type="slidenum">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6166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37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0" baseline="0" dirty="0"/>
              <a:t>Only 15 countries in EAP and SA had sufficient data to estimate coverage of basic services in 2016. 8 of which are &lt;50% and below the global average.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389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graphs shows</a:t>
            </a:r>
            <a:r>
              <a:rPr lang="en-US" baseline="0" dirty="0"/>
              <a:t> that while many schools have infrastructure, not all of them meet the criteria for basic services</a:t>
            </a:r>
          </a:p>
          <a:p>
            <a:pPr marL="171450" indent="-171450">
              <a:buFont typeface="Arial" panose="020B0604020202020204" pitchFamily="34" charset="0"/>
              <a:buChar char="•"/>
            </a:pPr>
            <a:r>
              <a:rPr lang="en-US" baseline="0" dirty="0"/>
              <a:t>In countries which fall below the line, the proportion of schools with improved water and sanitation and handwashing facilities is higher than the proportion of schools with water, sanitation and hygiene basic services</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12</a:t>
            </a:fld>
            <a:endParaRPr lang="en-GB"/>
          </a:p>
        </p:txBody>
      </p:sp>
    </p:spTree>
    <p:extLst>
      <p:ext uri="{BB962C8B-B14F-4D97-AF65-F5344CB8AC3E}">
        <p14:creationId xmlns:p14="http://schemas.microsoft.com/office/powerpoint/2010/main" val="82226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Very few countries have data disaggregated by primary / secondary</a:t>
            </a:r>
            <a:endParaRPr lang="en-US" baseline="0" dirty="0"/>
          </a:p>
          <a:p>
            <a:pPr marL="171450" indent="-171450">
              <a:buFont typeface="Arial" panose="020B0604020202020204" pitchFamily="34" charset="0"/>
              <a:buChar char="•"/>
            </a:pPr>
            <a:r>
              <a:rPr lang="en-US" baseline="0" dirty="0"/>
              <a:t>For some countries difference is small, for some big difference, such as Papua New Guinea for water and sanitation, but not hygiene, whereas in Indonesia there is a fairly consistent gap for all 3 indicators. In the Philippines primary schools have higher coverage for hygiene than secondary schools.</a:t>
            </a:r>
          </a:p>
          <a:p>
            <a:pPr marL="171450" indent="-171450">
              <a:buFont typeface="Arial" panose="020B0604020202020204" pitchFamily="34" charset="0"/>
              <a:buChar char="•"/>
            </a:pPr>
            <a:r>
              <a:rPr lang="en-US" baseline="0" dirty="0"/>
              <a:t>Where we do have data on pre-primary it’s often even lower than primary schools</a:t>
            </a:r>
            <a:endParaRPr lang="en-US"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13</a:t>
            </a:fld>
            <a:endParaRPr lang="en-GB"/>
          </a:p>
        </p:txBody>
      </p:sp>
    </p:spTree>
    <p:extLst>
      <p:ext uri="{BB962C8B-B14F-4D97-AF65-F5344CB8AC3E}">
        <p14:creationId xmlns:p14="http://schemas.microsoft.com/office/powerpoint/2010/main" val="357469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fewer countries have data disaggregated by urban/rural</a:t>
            </a:r>
          </a:p>
          <a:p>
            <a:pPr marL="171450" indent="-171450">
              <a:buFont typeface="Arial" panose="020B0604020202020204" pitchFamily="34" charset="0"/>
              <a:buChar char="•"/>
            </a:pPr>
            <a:r>
              <a:rPr lang="en-US" dirty="0"/>
              <a:t>Coverage is typically lower in rural areas</a:t>
            </a:r>
          </a:p>
          <a:p>
            <a:pPr marL="171450" indent="-171450">
              <a:buFont typeface="Arial" panose="020B0604020202020204" pitchFamily="34" charset="0"/>
              <a:buChar char="•"/>
            </a:pPr>
            <a:r>
              <a:rPr lang="en-US" baseline="0" dirty="0"/>
              <a:t>For some countries difference is small (e.g. India), for some big difference, such as Mongolia. </a:t>
            </a:r>
            <a:endParaRPr lang="en-US"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14</a:t>
            </a:fld>
            <a:endParaRPr lang="en-GB"/>
          </a:p>
        </p:txBody>
      </p:sp>
    </p:spTree>
    <p:extLst>
      <p:ext uri="{BB962C8B-B14F-4D97-AF65-F5344CB8AC3E}">
        <p14:creationId xmlns:p14="http://schemas.microsoft.com/office/powerpoint/2010/main" val="259252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JMP can now combine data for WASH services at home and WASH in institutions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Slide shows relative</a:t>
            </a:r>
            <a:r>
              <a:rPr lang="en-GB" sz="1200" kern="1200" baseline="0" dirty="0">
                <a:solidFill>
                  <a:schemeClr val="tx1"/>
                </a:solidFill>
                <a:effectLst/>
                <a:latin typeface="+mn-lt"/>
                <a:ea typeface="+mn-ea"/>
                <a:cs typeface="+mn-cs"/>
              </a:rPr>
              <a:t> rates of reduction in open defecation (no household facility) and reduction in the number of schools with no sanitation facility in India since 2000</a:t>
            </a:r>
            <a:r>
              <a:rPr lang="en-GB"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Based on these trends, the JMP estimates that almost all schools in India had some type of sanitation facility in 2016, while 10 years earlier half the schools in India reported having no sanitation facility at all.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15</a:t>
            </a:fld>
            <a:endParaRPr lang="en-GB"/>
          </a:p>
        </p:txBody>
      </p:sp>
    </p:spTree>
    <p:extLst>
      <p:ext uri="{BB962C8B-B14F-4D97-AF65-F5344CB8AC3E}">
        <p14:creationId xmlns:p14="http://schemas.microsoft.com/office/powerpoint/2010/main" val="2292633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16</a:t>
            </a:fld>
            <a:endParaRPr lang="en-GB"/>
          </a:p>
        </p:txBody>
      </p:sp>
    </p:spTree>
    <p:extLst>
      <p:ext uri="{BB962C8B-B14F-4D97-AF65-F5344CB8AC3E}">
        <p14:creationId xmlns:p14="http://schemas.microsoft.com/office/powerpoint/2010/main" val="501819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It is </a:t>
            </a:r>
            <a:r>
              <a:rPr lang="en-US" baseline="0" dirty="0" err="1"/>
              <a:t>recognised</a:t>
            </a:r>
            <a:r>
              <a:rPr lang="en-US" baseline="0" dirty="0"/>
              <a:t> that this basic minimum level of service is not sufficient for full realization of the human rights to education, safe water and sanitation and that additional rungs may be needed in future to monitor advanced service levels</a:t>
            </a:r>
          </a:p>
          <a:p>
            <a:pPr marL="171450" indent="-171450">
              <a:buFont typeface="Arial" panose="020B0604020202020204" pitchFamily="34" charset="0"/>
              <a:buChar char="•"/>
            </a:pPr>
            <a:r>
              <a:rPr lang="en-US" baseline="0" dirty="0"/>
              <a:t>The JMP 2018 global report on WASH in schools includes a section on emerging data for enhanced monitoring of advanced service levels.</a:t>
            </a:r>
          </a:p>
          <a:p>
            <a:pPr marL="171450" indent="-171450">
              <a:buFont typeface="Arial" panose="020B0604020202020204" pitchFamily="34" charset="0"/>
              <a:buChar char="•"/>
            </a:pPr>
            <a:r>
              <a:rPr lang="en-US" baseline="0" dirty="0"/>
              <a:t>The following provides just a few examples following the normative criteria of the human rights to safe water and sanitation i.e. accessibility, availability, quality and acceptability</a:t>
            </a:r>
            <a:endParaRPr lang="en-US" dirty="0"/>
          </a:p>
        </p:txBody>
      </p:sp>
      <p:sp>
        <p:nvSpPr>
          <p:cNvPr id="4" name="Slide Number Placeholder 3"/>
          <p:cNvSpPr>
            <a:spLocks noGrp="1"/>
          </p:cNvSpPr>
          <p:nvPr>
            <p:ph type="sldNum" sz="quarter" idx="10"/>
          </p:nvPr>
        </p:nvSpPr>
        <p:spPr/>
        <p:txBody>
          <a:bodyPr/>
          <a:lstStyle/>
          <a:p>
            <a:fld id="{F8024919-068E-49F4-A398-979F7784A2F4}" type="slidenum">
              <a:rPr lang="en-US" smtClean="0"/>
              <a:t>17</a:t>
            </a:fld>
            <a:endParaRPr lang="en-US"/>
          </a:p>
        </p:txBody>
      </p:sp>
    </p:spTree>
    <p:extLst>
      <p:ext uri="{BB962C8B-B14F-4D97-AF65-F5344CB8AC3E}">
        <p14:creationId xmlns:p14="http://schemas.microsoft.com/office/powerpoint/2010/main" val="358043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Examples </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18</a:t>
            </a:fld>
            <a:endParaRPr lang="en-GB"/>
          </a:p>
        </p:txBody>
      </p:sp>
    </p:spTree>
    <p:extLst>
      <p:ext uri="{BB962C8B-B14F-4D97-AF65-F5344CB8AC3E}">
        <p14:creationId xmlns:p14="http://schemas.microsoft.com/office/powerpoint/2010/main" val="1217846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countries</a:t>
            </a:r>
            <a:r>
              <a:rPr lang="en-US" baseline="0" dirty="0"/>
              <a:t> have very few data points available making it difficult to estimate trends</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19</a:t>
            </a:fld>
            <a:endParaRPr lang="en-GB"/>
          </a:p>
        </p:txBody>
      </p:sp>
    </p:spTree>
    <p:extLst>
      <p:ext uri="{BB962C8B-B14F-4D97-AF65-F5344CB8AC3E}">
        <p14:creationId xmlns:p14="http://schemas.microsoft.com/office/powerpoint/2010/main" val="318058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F8024919-068E-49F4-A398-979F7784A2F4}" type="slidenum">
              <a:rPr lang="en-US" smtClean="0"/>
              <a:t>2</a:t>
            </a:fld>
            <a:endParaRPr lang="en-US"/>
          </a:p>
        </p:txBody>
      </p:sp>
    </p:spTree>
    <p:extLst>
      <p:ext uri="{BB962C8B-B14F-4D97-AF65-F5344CB8AC3E}">
        <p14:creationId xmlns:p14="http://schemas.microsoft.com/office/powerpoint/2010/main" val="3613756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Country files are available online for 152 countries including detailed data and sources that were used and assumptions made</a:t>
            </a:r>
          </a:p>
          <a:p>
            <a:pPr marL="171450" indent="-171450">
              <a:buFont typeface="Arial" panose="020B0604020202020204" pitchFamily="34" charset="0"/>
              <a:buChar char="•"/>
            </a:pPr>
            <a:r>
              <a:rPr lang="en-US" dirty="0"/>
              <a:t>Some countries</a:t>
            </a:r>
            <a:r>
              <a:rPr lang="en-US" baseline="0" dirty="0"/>
              <a:t> have very few data points available making it difficult to estimate trends</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20</a:t>
            </a:fld>
            <a:endParaRPr lang="en-GB"/>
          </a:p>
        </p:txBody>
      </p:sp>
    </p:spTree>
    <p:extLst>
      <p:ext uri="{BB962C8B-B14F-4D97-AF65-F5344CB8AC3E}">
        <p14:creationId xmlns:p14="http://schemas.microsoft.com/office/powerpoint/2010/main" val="418299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Some countries that had baseline data may not be included if the data sources are not recent enough to calculate estimates (2015 or later) – e.g. Bangladesh hygiene</a:t>
            </a:r>
          </a:p>
          <a:p>
            <a:pPr marL="0" indent="0">
              <a:buFont typeface="Arial" panose="020B0604020202020204" pitchFamily="34" charset="0"/>
              <a:buNone/>
            </a:pPr>
            <a:r>
              <a:rPr lang="en-US" baseline="0" dirty="0"/>
              <a:t>Some countries will be able to produce trends toward achieving the SDGs (e.g. Bangladesh, Bhutan, India), but this is insufficient to produce trends for the region.</a:t>
            </a:r>
          </a:p>
          <a:p>
            <a:pPr marL="0" indent="0">
              <a:buFont typeface="Arial" panose="020B0604020202020204" pitchFamily="34" charset="0"/>
              <a:buNone/>
            </a:pPr>
            <a:r>
              <a:rPr lang="en-US" baseline="0" dirty="0"/>
              <a:t>Additional data ware identified for some countries since the 2018 report (such as SABER17 for Lao PDR)</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21</a:t>
            </a:fld>
            <a:endParaRPr lang="en-GB"/>
          </a:p>
        </p:txBody>
      </p:sp>
    </p:spTree>
    <p:extLst>
      <p:ext uri="{BB962C8B-B14F-4D97-AF65-F5344CB8AC3E}">
        <p14:creationId xmlns:p14="http://schemas.microsoft.com/office/powerpoint/2010/main" val="2090452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22</a:t>
            </a:fld>
            <a:endParaRPr lang="en-GB"/>
          </a:p>
        </p:txBody>
      </p:sp>
    </p:spTree>
    <p:extLst>
      <p:ext uri="{BB962C8B-B14F-4D97-AF65-F5344CB8AC3E}">
        <p14:creationId xmlns:p14="http://schemas.microsoft.com/office/powerpoint/2010/main" val="2273787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23</a:t>
            </a:fld>
            <a:endParaRPr lang="en-GB"/>
          </a:p>
        </p:txBody>
      </p:sp>
    </p:spTree>
    <p:extLst>
      <p:ext uri="{BB962C8B-B14F-4D97-AF65-F5344CB8AC3E}">
        <p14:creationId xmlns:p14="http://schemas.microsoft.com/office/powerpoint/2010/main" val="4199870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a:t>
            </a:r>
            <a:r>
              <a:rPr lang="en-US" baseline="0" dirty="0"/>
              <a:t> JMP ladders focus on progress towards a basic level of drinking water, sanitation and hygiene service in schools which is the indicator used for SDG monitoring</a:t>
            </a:r>
          </a:p>
          <a:p>
            <a:pPr marL="171450" indent="-171450">
              <a:buFont typeface="Arial" panose="020B0604020202020204" pitchFamily="34" charset="0"/>
              <a:buChar char="•"/>
            </a:pPr>
            <a:r>
              <a:rPr lang="en-US" baseline="0" dirty="0"/>
              <a:t>Agreed upon by Expert Group representing multiple regions and organizations, including UNESCO-UIS.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8024919-068E-49F4-A398-979F7784A2F4}" type="slidenum">
              <a:rPr lang="en-US" smtClean="0"/>
              <a:t>27</a:t>
            </a:fld>
            <a:endParaRPr lang="en-US"/>
          </a:p>
        </p:txBody>
      </p:sp>
    </p:spTree>
    <p:extLst>
      <p:ext uri="{BB962C8B-B14F-4D97-AF65-F5344CB8AC3E}">
        <p14:creationId xmlns:p14="http://schemas.microsoft.com/office/powerpoint/2010/main" val="2425783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a:t>
            </a:r>
            <a:r>
              <a:rPr lang="en-US" baseline="0" dirty="0"/>
              <a:t> JMP ladders focus on progress towards a basic level of drinking water, sanitation and hygiene service in schools which is the indicator used for SDG monitoring</a:t>
            </a:r>
          </a:p>
          <a:p>
            <a:pPr marL="171450" indent="-171450">
              <a:buFont typeface="Arial" panose="020B0604020202020204" pitchFamily="34" charset="0"/>
              <a:buChar char="•"/>
            </a:pPr>
            <a:r>
              <a:rPr lang="en-US" baseline="0" dirty="0"/>
              <a:t>Agreed upon by Expert Group representing multiple regions and organizations, including UNESCO-UIS.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8024919-068E-49F4-A398-979F7784A2F4}" type="slidenum">
              <a:rPr lang="en-US" smtClean="0"/>
              <a:t>28</a:t>
            </a:fld>
            <a:endParaRPr lang="en-US"/>
          </a:p>
        </p:txBody>
      </p:sp>
    </p:spTree>
    <p:extLst>
      <p:ext uri="{BB962C8B-B14F-4D97-AF65-F5344CB8AC3E}">
        <p14:creationId xmlns:p14="http://schemas.microsoft.com/office/powerpoint/2010/main" val="3008469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a:t>
            </a:r>
            <a:r>
              <a:rPr lang="en-US" baseline="0" dirty="0"/>
              <a:t> JMP ladders focus on progress towards a basic level of drinking water, sanitation and hygiene service in schools which is the indicator used for SDG monitoring</a:t>
            </a:r>
          </a:p>
          <a:p>
            <a:pPr marL="171450" indent="-171450">
              <a:buFont typeface="Arial" panose="020B0604020202020204" pitchFamily="34" charset="0"/>
              <a:buChar char="•"/>
            </a:pPr>
            <a:r>
              <a:rPr lang="en-US" baseline="0" dirty="0"/>
              <a:t>Agreed upon by Expert Group representing multiple regions and organizations, including UNESCO-UIS.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8024919-068E-49F4-A398-979F7784A2F4}" type="slidenum">
              <a:rPr lang="en-US" smtClean="0"/>
              <a:t>29</a:t>
            </a:fld>
            <a:endParaRPr lang="en-US"/>
          </a:p>
        </p:txBody>
      </p:sp>
    </p:spTree>
    <p:extLst>
      <p:ext uri="{BB962C8B-B14F-4D97-AF65-F5344CB8AC3E}">
        <p14:creationId xmlns:p14="http://schemas.microsoft.com/office/powerpoint/2010/main" val="599066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total of 616 national data sources were used for the</a:t>
            </a:r>
            <a:r>
              <a:rPr lang="en-US" baseline="0" dirty="0"/>
              <a:t> 2018 baseline report</a:t>
            </a:r>
          </a:p>
          <a:p>
            <a:pPr marL="171450" indent="-171450">
              <a:buFont typeface="Arial" panose="020B0604020202020204" pitchFamily="34" charset="0"/>
              <a:buChar char="•"/>
            </a:pPr>
            <a:r>
              <a:rPr lang="en-US" baseline="0" dirty="0"/>
              <a:t>Average of 4 datasets per country</a:t>
            </a:r>
          </a:p>
          <a:p>
            <a:pPr marL="171450" indent="-171450">
              <a:buFont typeface="Arial" panose="020B0604020202020204" pitchFamily="34" charset="0"/>
              <a:buChar char="•"/>
            </a:pPr>
            <a:r>
              <a:rPr lang="en-US" baseline="0" dirty="0"/>
              <a:t>Majority come from EMIS, followed by other secondary sources (e.g. UNESCO UIS), school surveys and censuses</a:t>
            </a:r>
          </a:p>
          <a:p>
            <a:pPr marL="171450" indent="-171450">
              <a:buFont typeface="Arial" panose="020B0604020202020204" pitchFamily="34" charset="0"/>
              <a:buChar char="•"/>
            </a:pPr>
            <a:r>
              <a:rPr lang="en-US" baseline="0" dirty="0"/>
              <a:t>A significant amount of data came from the SA and EAP regions with some countries already able to report on all three elements of basic services (water, sanitation, and hygiene)</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30</a:t>
            </a:fld>
            <a:endParaRPr lang="en-GB"/>
          </a:p>
        </p:txBody>
      </p:sp>
    </p:spTree>
    <p:extLst>
      <p:ext uri="{BB962C8B-B14F-4D97-AF65-F5344CB8AC3E}">
        <p14:creationId xmlns:p14="http://schemas.microsoft.com/office/powerpoint/2010/main" val="4111599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Data were mapped to the indicator elements to standardize results between surveys and countries to the extent possible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31</a:t>
            </a:fld>
            <a:endParaRPr lang="en-GB"/>
          </a:p>
        </p:txBody>
      </p:sp>
    </p:spTree>
    <p:extLst>
      <p:ext uri="{BB962C8B-B14F-4D97-AF65-F5344CB8AC3E}">
        <p14:creationId xmlns:p14="http://schemas.microsoft.com/office/powerpoint/2010/main" val="2816221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WHO/UNICEF JMP published SDG baseline estimates in 2018 (using 2016 as the reference year). </a:t>
            </a:r>
          </a:p>
          <a:p>
            <a:pPr marL="171450" indent="-171450">
              <a:buFont typeface="Arial" panose="020B0604020202020204" pitchFamily="34" charset="0"/>
              <a:buChar char="•"/>
            </a:pPr>
            <a:r>
              <a:rPr lang="en-US" baseline="0" dirty="0"/>
              <a:t>These are included in the UNESCO GEMR</a:t>
            </a:r>
          </a:p>
          <a:p>
            <a:pPr marL="171450" indent="-171450">
              <a:buFont typeface="Arial" panose="020B0604020202020204" pitchFamily="34" charset="0"/>
              <a:buChar char="•"/>
            </a:pPr>
            <a:r>
              <a:rPr lang="en-US" baseline="0" dirty="0"/>
              <a:t>We will discuss the results for the South Asia and Southeastern Asia and Pacific regions, specifically</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8024919-068E-49F4-A398-979F7784A2F4}" type="slidenum">
              <a:rPr lang="en-US" smtClean="0"/>
              <a:t>32</a:t>
            </a:fld>
            <a:endParaRPr lang="en-US"/>
          </a:p>
        </p:txBody>
      </p:sp>
    </p:spTree>
    <p:extLst>
      <p:ext uri="{BB962C8B-B14F-4D97-AF65-F5344CB8AC3E}">
        <p14:creationId xmlns:p14="http://schemas.microsoft.com/office/powerpoint/2010/main" val="381292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SDG6 aims</a:t>
            </a:r>
            <a:r>
              <a:rPr lang="en-US" baseline="0" dirty="0"/>
              <a:t> for universal access which goes beyond households and includes </a:t>
            </a:r>
            <a:r>
              <a:rPr lang="en-US" dirty="0"/>
              <a:t>WASH in institutional</a:t>
            </a:r>
            <a:r>
              <a:rPr lang="en-US" baseline="0" dirty="0"/>
              <a:t> settings</a:t>
            </a:r>
          </a:p>
          <a:p>
            <a:pPr marL="171450" indent="-171450">
              <a:buFont typeface="Arial" panose="020B0604020202020204" pitchFamily="34" charset="0"/>
              <a:buChar char="•"/>
            </a:pPr>
            <a:r>
              <a:rPr lang="en-US" baseline="0" dirty="0"/>
              <a:t>SDG4 has a target on effective learning environments which includes basic drinking water, sanitation and hygiene in schools (WASH definitions are discussed on the next slide)</a:t>
            </a:r>
          </a:p>
          <a:p>
            <a:pPr marL="171450" indent="-171450">
              <a:buFont typeface="Arial" panose="020B0604020202020204" pitchFamily="34" charset="0"/>
              <a:buChar char="•"/>
            </a:pPr>
            <a:r>
              <a:rPr lang="en-US" baseline="0" dirty="0"/>
              <a:t>These targets are </a:t>
            </a:r>
            <a:r>
              <a:rPr lang="en-US" b="1" baseline="0" dirty="0"/>
              <a:t>mutually reinforcing and call for close collaboration between WASH and Education sectors</a:t>
            </a:r>
            <a:endParaRPr lang="en-US" b="1" dirty="0"/>
          </a:p>
        </p:txBody>
      </p:sp>
      <p:sp>
        <p:nvSpPr>
          <p:cNvPr id="4" name="Slide Number Placeholder 3"/>
          <p:cNvSpPr>
            <a:spLocks noGrp="1"/>
          </p:cNvSpPr>
          <p:nvPr>
            <p:ph type="sldNum" sz="quarter" idx="10"/>
          </p:nvPr>
        </p:nvSpPr>
        <p:spPr/>
        <p:txBody>
          <a:bodyPr/>
          <a:lstStyle/>
          <a:p>
            <a:fld id="{F8024919-068E-49F4-A398-979F7784A2F4}" type="slidenum">
              <a:rPr lang="en-US" smtClean="0"/>
              <a:t>3</a:t>
            </a:fld>
            <a:endParaRPr lang="en-US"/>
          </a:p>
        </p:txBody>
      </p:sp>
    </p:spTree>
    <p:extLst>
      <p:ext uri="{BB962C8B-B14F-4D97-AF65-F5344CB8AC3E}">
        <p14:creationId xmlns:p14="http://schemas.microsoft.com/office/powerpoint/2010/main" val="2914327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WHO/UNICEF JMP published SDG baseline estimates in 2018 (using 2016 as the reference year). </a:t>
            </a:r>
          </a:p>
          <a:p>
            <a:pPr marL="171450" indent="-171450">
              <a:buFont typeface="Arial" panose="020B0604020202020204" pitchFamily="34" charset="0"/>
              <a:buChar char="•"/>
            </a:pPr>
            <a:r>
              <a:rPr lang="en-US" baseline="0" dirty="0"/>
              <a:t>These are included in the UNESCO GEMR</a:t>
            </a:r>
          </a:p>
          <a:p>
            <a:pPr marL="171450" indent="-171450">
              <a:buFont typeface="Arial" panose="020B0604020202020204" pitchFamily="34" charset="0"/>
              <a:buChar char="•"/>
            </a:pPr>
            <a:r>
              <a:rPr lang="en-US" baseline="0" dirty="0"/>
              <a:t>We will discuss the results for the South Asia and Southeastern Asia and Pacific regions, specifically</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8024919-068E-49F4-A398-979F7784A2F4}" type="slidenum">
              <a:rPr lang="en-US" smtClean="0"/>
              <a:t>33</a:t>
            </a:fld>
            <a:endParaRPr lang="en-US"/>
          </a:p>
        </p:txBody>
      </p:sp>
    </p:spTree>
    <p:extLst>
      <p:ext uri="{BB962C8B-B14F-4D97-AF65-F5344CB8AC3E}">
        <p14:creationId xmlns:p14="http://schemas.microsoft.com/office/powerpoint/2010/main" val="2128527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b="0" baseline="0" dirty="0"/>
              <a:t>Only 92 countries and 5 out of 8 SDG regions had sufficient data to estimate coverage of basic services in 2016</a:t>
            </a:r>
          </a:p>
          <a:p>
            <a:pPr marL="171450" lvl="0" indent="-171450">
              <a:buFont typeface="Arial" panose="020B0604020202020204" pitchFamily="34" charset="0"/>
              <a:buChar char="•"/>
            </a:pPr>
            <a:r>
              <a:rPr lang="en-US" sz="1000" b="0" baseline="0" dirty="0"/>
              <a:t>69% of schools had a basic drinking water service – 570 million children without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t>&lt;50% of schools in Oceania had a basic service</a:t>
            </a:r>
            <a:endParaRPr lang="en-US" sz="10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4749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solidFill>
                  <a:srgbClr val="FF0000"/>
                </a:solidFill>
              </a:rPr>
              <a:t>Coverage is wide ranging between countries in the regions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661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solidFill>
                  <a:srgbClr val="FF0000"/>
                </a:solidFill>
              </a:rPr>
              <a:t>Oceania: 46, 16, 38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4321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solidFill>
                  <a:srgbClr val="FF0000"/>
                </a:solidFill>
              </a:rPr>
              <a:t>Coverage is wide ranging between countries in the region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69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8862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solidFill>
                  <a:srgbClr val="FF0000"/>
                </a:solidFill>
              </a:rPr>
              <a:t>Coverage is wide ranging between countries in the regions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3342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For example, in this country 9 out of 10 schools have improved sanitation facilities but only 1 in 3 meet the criteria for basic.</a:t>
            </a:r>
          </a:p>
          <a:p>
            <a:pPr marL="171450" indent="-171450">
              <a:buFont typeface="Arial" panose="020B0604020202020204" pitchFamily="34" charset="0"/>
              <a:buChar char="•"/>
            </a:pPr>
            <a:r>
              <a:rPr lang="en-US" baseline="0" dirty="0"/>
              <a:t>Highlights the need to focus beyond infrastructure to service provision</a:t>
            </a:r>
            <a:endParaRPr lang="en-US"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40</a:t>
            </a:fld>
            <a:endParaRPr lang="en-GB"/>
          </a:p>
        </p:txBody>
      </p:sp>
    </p:spTree>
    <p:extLst>
      <p:ext uri="{BB962C8B-B14F-4D97-AF65-F5344CB8AC3E}">
        <p14:creationId xmlns:p14="http://schemas.microsoft.com/office/powerpoint/2010/main" val="2044378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order to monitor</a:t>
            </a:r>
            <a:r>
              <a:rPr lang="en-US" baseline="0" dirty="0"/>
              <a:t> inequalities, a focus of the SDGs, we need d</a:t>
            </a:r>
            <a:r>
              <a:rPr lang="en-US" dirty="0"/>
              <a:t>isaggregated data</a:t>
            </a:r>
          </a:p>
          <a:p>
            <a:pPr marL="171450" indent="-171450">
              <a:buFont typeface="Arial" panose="020B0604020202020204" pitchFamily="34" charset="0"/>
              <a:buChar char="•"/>
            </a:pPr>
            <a:r>
              <a:rPr lang="en-US" dirty="0"/>
              <a:t>This</a:t>
            </a:r>
            <a:r>
              <a:rPr lang="en-US" baseline="0" dirty="0"/>
              <a:t> slide shows the number of countries with data available for each type of school or area</a:t>
            </a:r>
            <a:endParaRPr lang="en-US" dirty="0"/>
          </a:p>
          <a:p>
            <a:pPr marL="171450" indent="-171450">
              <a:buFont typeface="Arial" panose="020B0604020202020204" pitchFamily="34" charset="0"/>
              <a:buChar char="•"/>
            </a:pPr>
            <a:r>
              <a:rPr lang="en-US" dirty="0"/>
              <a:t>Relatively few countries</a:t>
            </a:r>
            <a:r>
              <a:rPr lang="en-US" baseline="0" dirty="0"/>
              <a:t> have disaggregated data for pre-primary and for rural and urban </a:t>
            </a:r>
          </a:p>
          <a:p>
            <a:pPr marL="171450" indent="-171450">
              <a:buFont typeface="Arial" panose="020B0604020202020204" pitchFamily="34" charset="0"/>
              <a:buChar char="•"/>
            </a:pPr>
            <a:r>
              <a:rPr lang="en-US" baseline="0" dirty="0"/>
              <a:t>While there is insufficient data for a global estimate in pre-primary schools, for primary and secondary…</a:t>
            </a:r>
            <a:endParaRPr lang="en-US"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41</a:t>
            </a:fld>
            <a:endParaRPr lang="en-GB"/>
          </a:p>
        </p:txBody>
      </p:sp>
    </p:spTree>
    <p:extLst>
      <p:ext uri="{BB962C8B-B14F-4D97-AF65-F5344CB8AC3E}">
        <p14:creationId xmlns:p14="http://schemas.microsoft.com/office/powerpoint/2010/main" val="1395136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Data for sub-national regions reveal</a:t>
            </a:r>
            <a:r>
              <a:rPr lang="en-US" baseline="0" dirty="0"/>
              <a:t> g</a:t>
            </a:r>
            <a:r>
              <a:rPr lang="en-US" dirty="0"/>
              <a:t>eographic inequalities. PNG provides an example.</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42</a:t>
            </a:fld>
            <a:endParaRPr lang="en-GB"/>
          </a:p>
        </p:txBody>
      </p:sp>
    </p:spTree>
    <p:extLst>
      <p:ext uri="{BB962C8B-B14F-4D97-AF65-F5344CB8AC3E}">
        <p14:creationId xmlns:p14="http://schemas.microsoft.com/office/powerpoint/2010/main" val="188543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a:t>
            </a:r>
            <a:r>
              <a:rPr lang="en-US" baseline="0" dirty="0"/>
              <a:t> JMP ladders focus on progress towards a basic level of drinking water, sanitation and hygiene service in schools which is the indicator used for SDG monitoring</a:t>
            </a:r>
          </a:p>
          <a:p>
            <a:pPr marL="171450" indent="-171450">
              <a:buFont typeface="Arial" panose="020B0604020202020204" pitchFamily="34" charset="0"/>
              <a:buChar char="•"/>
            </a:pPr>
            <a:r>
              <a:rPr lang="en-US" baseline="0" dirty="0"/>
              <a:t>Agreed upon by Expert Group representing multiple regions and organizations, including UNESCO-UIS.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8024919-068E-49F4-A398-979F7784A2F4}" type="slidenum">
              <a:rPr lang="en-US" smtClean="0"/>
              <a:t>4</a:t>
            </a:fld>
            <a:endParaRPr lang="en-US"/>
          </a:p>
        </p:txBody>
      </p:sp>
    </p:spTree>
    <p:extLst>
      <p:ext uri="{BB962C8B-B14F-4D97-AF65-F5344CB8AC3E}">
        <p14:creationId xmlns:p14="http://schemas.microsoft.com/office/powerpoint/2010/main" val="3289714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 clear pattern for public vs private</a:t>
            </a:r>
          </a:p>
          <a:p>
            <a:pPr marL="171450" indent="-171450">
              <a:buFont typeface="Arial" panose="020B0604020202020204" pitchFamily="34" charset="0"/>
              <a:buChar char="•"/>
            </a:pPr>
            <a:r>
              <a:rPr lang="en-US" dirty="0"/>
              <a:t>Private schools may range from large elite metropolitan</a:t>
            </a:r>
            <a:r>
              <a:rPr lang="en-US" baseline="0" dirty="0"/>
              <a:t> academies to small rural schools run by NGOs</a:t>
            </a:r>
            <a:endParaRPr lang="en-US"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43</a:t>
            </a:fld>
            <a:endParaRPr lang="en-GB"/>
          </a:p>
        </p:txBody>
      </p:sp>
    </p:spTree>
    <p:extLst>
      <p:ext uri="{BB962C8B-B14F-4D97-AF65-F5344CB8AC3E}">
        <p14:creationId xmlns:p14="http://schemas.microsoft.com/office/powerpoint/2010/main" val="2576752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Indicator definitions vary widely between countries limiting realistic cross-country comparison</a:t>
            </a:r>
          </a:p>
          <a:p>
            <a:pPr marL="171450" indent="-171450">
              <a:buFont typeface="Arial" panose="020B0604020202020204" pitchFamily="34" charset="0"/>
              <a:buChar char="•"/>
            </a:pPr>
            <a:r>
              <a:rPr lang="en-US" baseline="0" dirty="0"/>
              <a:t>Fiji is the only country from the region</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44</a:t>
            </a:fld>
            <a:endParaRPr lang="en-GB"/>
          </a:p>
        </p:txBody>
      </p:sp>
    </p:spTree>
    <p:extLst>
      <p:ext uri="{BB962C8B-B14F-4D97-AF65-F5344CB8AC3E}">
        <p14:creationId xmlns:p14="http://schemas.microsoft.com/office/powerpoint/2010/main" val="3949488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ratio of students to toilets</a:t>
            </a:r>
            <a:r>
              <a:rPr lang="en-US" baseline="0" dirty="0"/>
              <a:t> varies across countries but so do national guidelines</a:t>
            </a:r>
          </a:p>
          <a:p>
            <a:pPr marL="171450" indent="-171450">
              <a:buFont typeface="Arial" panose="020B0604020202020204" pitchFamily="34" charset="0"/>
              <a:buChar char="•"/>
            </a:pPr>
            <a:r>
              <a:rPr lang="en-US" baseline="0" dirty="0"/>
              <a:t>In some countries the number of students per toilet far exceeds national guidelines for boys and for girls </a:t>
            </a:r>
            <a:endParaRPr lang="en-US"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45</a:t>
            </a:fld>
            <a:endParaRPr lang="en-GB"/>
          </a:p>
        </p:txBody>
      </p:sp>
    </p:spTree>
    <p:extLst>
      <p:ext uri="{BB962C8B-B14F-4D97-AF65-F5344CB8AC3E}">
        <p14:creationId xmlns:p14="http://schemas.microsoft.com/office/powerpoint/2010/main" val="2482793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Aft>
                <a:spcPts val="600"/>
              </a:spcAft>
            </a:pPr>
            <a:r>
              <a:rPr lang="en-GB" sz="1200" dirty="0"/>
              <a:t>Menstrual hygiene management (MHM) is included in India’s </a:t>
            </a:r>
            <a:r>
              <a:rPr lang="en-US" sz="1200" dirty="0"/>
              <a:t>Swachh Vidyalaya </a:t>
            </a:r>
            <a:r>
              <a:rPr lang="en-US" sz="1200" dirty="0" err="1"/>
              <a:t>Puraskar</a:t>
            </a:r>
            <a:r>
              <a:rPr lang="en-US" sz="1200" dirty="0"/>
              <a:t> data collection</a:t>
            </a:r>
            <a:r>
              <a:rPr lang="en-GB" sz="1200" dirty="0"/>
              <a:t>: </a:t>
            </a:r>
          </a:p>
          <a:p>
            <a:pPr marL="342900" indent="-342900">
              <a:spcAft>
                <a:spcPts val="600"/>
              </a:spcAft>
              <a:buFont typeface="Arial" panose="020B0604020202020204" pitchFamily="34" charset="0"/>
              <a:buChar char="•"/>
            </a:pPr>
            <a:r>
              <a:rPr lang="en-GB" sz="1200" dirty="0"/>
              <a:t>Nearly 2 out of 3 schools provide MHM education; </a:t>
            </a:r>
          </a:p>
          <a:p>
            <a:pPr marL="342900" indent="-342900">
              <a:spcAft>
                <a:spcPts val="1800"/>
              </a:spcAft>
              <a:buFont typeface="Arial" panose="020B0604020202020204" pitchFamily="34" charset="0"/>
              <a:buChar char="•"/>
            </a:pPr>
            <a:r>
              <a:rPr lang="en-GB" sz="1200" dirty="0"/>
              <a:t>More than 1 in 3 have a functional incinerator for disposal of sanitary waste</a:t>
            </a:r>
            <a:endParaRPr lang="en-US" sz="1200"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46</a:t>
            </a:fld>
            <a:endParaRPr lang="en-GB"/>
          </a:p>
        </p:txBody>
      </p:sp>
    </p:spTree>
    <p:extLst>
      <p:ext uri="{BB962C8B-B14F-4D97-AF65-F5344CB8AC3E}">
        <p14:creationId xmlns:p14="http://schemas.microsoft.com/office/powerpoint/2010/main" val="832864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Adoption of the core questions by survey programs and national governments can facilitate this process</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47</a:t>
            </a:fld>
            <a:endParaRPr lang="en-GB"/>
          </a:p>
        </p:txBody>
      </p:sp>
    </p:spTree>
    <p:extLst>
      <p:ext uri="{BB962C8B-B14F-4D97-AF65-F5344CB8AC3E}">
        <p14:creationId xmlns:p14="http://schemas.microsoft.com/office/powerpoint/2010/main" val="428523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Adoption of the core questions by survey programs and national governments can facilitate this process</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48</a:t>
            </a:fld>
            <a:endParaRPr lang="en-GB"/>
          </a:p>
        </p:txBody>
      </p:sp>
    </p:spTree>
    <p:extLst>
      <p:ext uri="{BB962C8B-B14F-4D97-AF65-F5344CB8AC3E}">
        <p14:creationId xmlns:p14="http://schemas.microsoft.com/office/powerpoint/2010/main" val="145479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Adoption of the core questions by survey programs and national governments can facilitate this process</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49</a:t>
            </a:fld>
            <a:endParaRPr lang="en-GB"/>
          </a:p>
        </p:txBody>
      </p:sp>
    </p:spTree>
    <p:extLst>
      <p:ext uri="{BB962C8B-B14F-4D97-AF65-F5344CB8AC3E}">
        <p14:creationId xmlns:p14="http://schemas.microsoft.com/office/powerpoint/2010/main" val="161959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Majority come from EMIS, followed by school surveys and censuses</a:t>
            </a:r>
          </a:p>
          <a:p>
            <a:pPr marL="171450" indent="-171450">
              <a:buFont typeface="Arial" panose="020B0604020202020204" pitchFamily="34" charset="0"/>
              <a:buChar char="•"/>
            </a:pPr>
            <a:r>
              <a:rPr lang="en-US" baseline="0" dirty="0"/>
              <a:t>A significant amount of data came from the SA and EAP regions with 12 countries able to report on all three elements of basic services (water, sanitation, and hygiene)</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5</a:t>
            </a:fld>
            <a:endParaRPr lang="en-GB"/>
          </a:p>
        </p:txBody>
      </p:sp>
    </p:spTree>
    <p:extLst>
      <p:ext uri="{BB962C8B-B14F-4D97-AF65-F5344CB8AC3E}">
        <p14:creationId xmlns:p14="http://schemas.microsoft.com/office/powerpoint/2010/main" val="45125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93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b="0" baseline="0" dirty="0"/>
              <a:t>Only 15 countries in EAP and SA had sufficient data to estimate coverage of basic services in 2016. &lt;50% of schools in four of the 15 countries. 7 are below the global average.</a:t>
            </a:r>
            <a:endParaRPr lang="en-US" sz="10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37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28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0" baseline="0" dirty="0"/>
              <a:t>Only 15 countries in EAP and SA had sufficient data to estimate coverage of basic services in 2016. Coverage is less than 50% in 6 of the 15. </a:t>
            </a:r>
          </a:p>
          <a:p>
            <a:pPr marL="0" lvl="0" indent="0">
              <a:buFont typeface="Arial" panose="020B0604020202020204" pitchFamily="34" charset="0"/>
              <a:buNone/>
            </a:pPr>
            <a:r>
              <a:rPr lang="en-US" sz="1000" b="0" baseline="0" dirty="0"/>
              <a:t>8 are below the global average.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437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376929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51841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78758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54139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14312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71203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3130566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84284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307008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12574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64749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A99-B070-467A-90DE-A830AC3C3BF7}" type="datetime1">
              <a:rPr lang="en-US" smtClean="0">
                <a:solidFill>
                  <a:prstClr val="black">
                    <a:tint val="75000"/>
                  </a:prstClr>
                </a:solidFill>
              </a:rPr>
              <a:t>11/10/2019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814231-C564-459E-A527-55508A559AB2}"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33378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20700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22894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84310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34365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025016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463506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630327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372379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userDrawn="1"/>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11/10/2019</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06876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1533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61556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46301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62813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74348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002718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11/10/2019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27384686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11/10/2019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22796850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11/10/2019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118078517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24.jpg"/><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hyperlink" Target="http://www.washdata.org/data/schoo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ashdata.org/monitoring/schools/country-files-201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washdata.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34.png"/><Relationship Id="rId7"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9.xml"/><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9355" b="42879"/>
          <a:stretch/>
        </p:blipFill>
        <p:spPr>
          <a:xfrm>
            <a:off x="0" y="0"/>
            <a:ext cx="12192000" cy="6865255"/>
          </a:xfrm>
          <a:prstGeom prst="rect">
            <a:avLst/>
          </a:prstGeom>
        </p:spPr>
      </p:pic>
      <p:sp>
        <p:nvSpPr>
          <p:cNvPr id="5" name="Subtitle 4"/>
          <p:cNvSpPr>
            <a:spLocks noGrp="1"/>
          </p:cNvSpPr>
          <p:nvPr>
            <p:ph type="subTitle" idx="1"/>
          </p:nvPr>
        </p:nvSpPr>
        <p:spPr>
          <a:xfrm>
            <a:off x="4582952" y="4518831"/>
            <a:ext cx="7215619" cy="1508000"/>
          </a:xfrm>
        </p:spPr>
        <p:txBody>
          <a:bodyPr/>
          <a:lstStyle/>
          <a:p>
            <a:pPr algn="r"/>
            <a:r>
              <a:rPr lang="en-US" sz="2400" b="1" dirty="0">
                <a:solidFill>
                  <a:schemeClr val="bg1"/>
                </a:solidFill>
              </a:rPr>
              <a:t>WHO/UNICEF Joint Monitoring </a:t>
            </a:r>
            <a:r>
              <a:rPr lang="en-US" sz="2400" b="1" dirty="0" err="1">
                <a:solidFill>
                  <a:schemeClr val="bg1"/>
                </a:solidFill>
              </a:rPr>
              <a:t>Programme</a:t>
            </a:r>
            <a:r>
              <a:rPr lang="en-US" sz="2400" b="1" dirty="0">
                <a:solidFill>
                  <a:schemeClr val="bg1"/>
                </a:solidFill>
              </a:rPr>
              <a:t> (JMP)</a:t>
            </a:r>
          </a:p>
          <a:p>
            <a:pPr algn="r"/>
            <a:r>
              <a:rPr lang="en-US" sz="1800" b="1" dirty="0">
                <a:solidFill>
                  <a:schemeClr val="bg1"/>
                </a:solidFill>
              </a:rPr>
              <a:t>Christie Chatterley</a:t>
            </a:r>
          </a:p>
          <a:p>
            <a:pPr algn="r"/>
            <a:r>
              <a:rPr lang="en-US" sz="1800" b="1" dirty="0">
                <a:solidFill>
                  <a:schemeClr val="bg1"/>
                </a:solidFill>
              </a:rPr>
              <a:t>christie.chatterley@gmail.com</a:t>
            </a:r>
          </a:p>
          <a:p>
            <a:pPr algn="r"/>
            <a:r>
              <a:rPr lang="en-US" sz="1800" b="1" dirty="0">
                <a:solidFill>
                  <a:schemeClr val="bg1"/>
                </a:solidFill>
              </a:rPr>
              <a:t>washdata.org  </a:t>
            </a:r>
          </a:p>
        </p:txBody>
      </p:sp>
      <p:sp>
        <p:nvSpPr>
          <p:cNvPr id="3" name="Rectangle 2"/>
          <p:cNvSpPr/>
          <p:nvPr/>
        </p:nvSpPr>
        <p:spPr>
          <a:xfrm>
            <a:off x="1738086" y="5349320"/>
            <a:ext cx="4025153" cy="707886"/>
          </a:xfrm>
          <a:prstGeom prst="rect">
            <a:avLst/>
          </a:prstGeom>
        </p:spPr>
        <p:txBody>
          <a:bodyPr wrap="square">
            <a:spAutoFit/>
          </a:bodyPr>
          <a:lstStyle/>
          <a:p>
            <a:r>
              <a:rPr lang="en-US" sz="2000" dirty="0">
                <a:solidFill>
                  <a:schemeClr val="bg1"/>
                </a:solidFill>
              </a:rPr>
              <a:t>7th WASH in Schools ILE, Manila</a:t>
            </a:r>
            <a:br>
              <a:rPr lang="en-US" sz="2000" dirty="0">
                <a:solidFill>
                  <a:schemeClr val="bg1"/>
                </a:solidFill>
              </a:rPr>
            </a:br>
            <a:r>
              <a:rPr lang="en-US" sz="2000" dirty="0">
                <a:solidFill>
                  <a:schemeClr val="bg1"/>
                </a:solidFill>
              </a:rPr>
              <a:t>11 November 2019</a:t>
            </a:r>
          </a:p>
        </p:txBody>
      </p:sp>
      <p:pic>
        <p:nvPicPr>
          <p:cNvPr id="14" name="Picture 3" descr="D:\Admin\Logo\WHO-EN-W-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759" y="6257424"/>
            <a:ext cx="1539875"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8407" y="6257424"/>
            <a:ext cx="1554480" cy="377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rotWithShape="1">
          <a:blip r:embed="rId6">
            <a:extLst>
              <a:ext uri="{BEBA8EAE-BF5A-486C-A8C5-ECC9F3942E4B}">
                <a14:imgProps xmlns:a14="http://schemas.microsoft.com/office/drawing/2010/main">
                  <a14:imgLayer r:embed="rId7">
                    <a14:imgEffect>
                      <a14:backgroundRemoval t="8889" b="17222" l="677" r="15677">
                        <a14:foregroundMark x1="2760" y1="13056" x2="2760" y2="13056"/>
                        <a14:foregroundMark x1="2969" y1="12685" x2="2969" y2="12685"/>
                        <a14:foregroundMark x1="3177" y1="12593" x2="3177" y2="12593"/>
                        <a14:foregroundMark x1="7135" y1="11759" x2="7135" y2="11759"/>
                        <a14:foregroundMark x1="7240" y1="13981" x2="7240" y2="13981"/>
                        <a14:foregroundMark x1="8958" y1="15000" x2="8958" y2="15000"/>
                        <a14:foregroundMark x1="9063" y1="14167" x2="9063" y2="14167"/>
                        <a14:foregroundMark x1="9063" y1="13333" x2="9063" y2="13333"/>
                        <a14:foregroundMark x1="9115" y1="12685" x2="9115" y2="12685"/>
                        <a14:foregroundMark x1="8385" y1="15093" x2="8385" y2="15093"/>
                        <a14:foregroundMark x1="10469" y1="12963" x2="10469" y2="12963"/>
                        <a14:foregroundMark x1="10469" y1="12407" x2="10469" y2="12407"/>
                        <a14:foregroundMark x1="10365" y1="14259" x2="10365" y2="14259"/>
                        <a14:foregroundMark x1="10365" y1="15000" x2="10365" y2="15000"/>
                        <a14:foregroundMark x1="10938" y1="13611" x2="10938" y2="13611"/>
                        <a14:foregroundMark x1="11146" y1="14074" x2="11146" y2="14074"/>
                        <a14:foregroundMark x1="11146" y1="14444" x2="11146" y2="14444"/>
                        <a14:foregroundMark x1="11510" y1="13611" x2="11510" y2="13611"/>
                        <a14:foregroundMark x1="11667" y1="12963" x2="11667" y2="12963"/>
                        <a14:foregroundMark x1="11927" y1="12407" x2="11927" y2="12407"/>
                        <a14:foregroundMark x1="12083" y1="12037" x2="12083" y2="12037"/>
                        <a14:foregroundMark x1="12031" y1="13519" x2="12031" y2="13519"/>
                        <a14:foregroundMark x1="12031" y1="14537" x2="12031" y2="14537"/>
                        <a14:foregroundMark x1="13385" y1="12315" x2="13385" y2="12315"/>
                        <a14:foregroundMark x1="13333" y1="13148" x2="13333" y2="13148"/>
                        <a14:foregroundMark x1="13646" y1="12037" x2="13646" y2="12037"/>
                        <a14:foregroundMark x1="14167" y1="12130" x2="14167" y2="12130"/>
                        <a14:foregroundMark x1="14323" y1="12870" x2="14323" y2="12870"/>
                        <a14:foregroundMark x1="14323" y1="13426" x2="14323" y2="13426"/>
                        <a14:foregroundMark x1="13802" y1="13889" x2="13802" y2="13889"/>
                        <a14:foregroundMark x1="13385" y1="13796" x2="13385" y2="13796"/>
                        <a14:foregroundMark x1="13385" y1="14537" x2="13385" y2="14537"/>
                        <a14:foregroundMark x1="4271" y1="12778" x2="4271" y2="12778"/>
                        <a14:foregroundMark x1="4323" y1="12500" x2="4323" y2="12500"/>
                        <a14:foregroundMark x1="4531" y1="12315" x2="4531" y2="12315"/>
                        <a14:foregroundMark x1="4635" y1="12500" x2="4635" y2="12500"/>
                        <a14:foregroundMark x1="4635" y1="12963" x2="4635" y2="12963"/>
                        <a14:foregroundMark x1="3906" y1="12778" x2="3906" y2="12778"/>
                        <a14:foregroundMark x1="3594" y1="12870" x2="3594" y2="12870"/>
                        <a14:foregroundMark x1="3906" y1="12500" x2="3906" y2="12500"/>
                        <a14:foregroundMark x1="3906" y1="13148" x2="3906" y2="13148"/>
                        <a14:foregroundMark x1="3958" y1="12315" x2="3958" y2="12315"/>
                        <a14:foregroundMark x1="2604" y1="12315" x2="2604" y2="12315"/>
                        <a14:foregroundMark x1="2708" y1="12685" x2="2708" y2="12685"/>
                        <a14:foregroundMark x1="2865" y1="12870" x2="2865" y2="12870"/>
                        <a14:foregroundMark x1="3281" y1="12407" x2="3281" y2="12407"/>
                        <a14:foregroundMark x1="1667" y1="14537" x2="1667" y2="14537"/>
                        <a14:foregroundMark x1="1667" y1="14074" x2="1667" y2="14074"/>
                        <a14:foregroundMark x1="1354" y1="14074" x2="1354" y2="14074"/>
                        <a14:foregroundMark x1="1302" y1="14444" x2="1302" y2="14444"/>
                        <a14:foregroundMark x1="1406" y1="14722" x2="1406" y2="14722"/>
                        <a14:foregroundMark x1="2031" y1="14167" x2="2031" y2="14167"/>
                        <a14:foregroundMark x1="2031" y1="14722" x2="2031" y2="14722"/>
                        <a14:foregroundMark x1="2344" y1="14722" x2="2344" y2="14722"/>
                        <a14:foregroundMark x1="2760" y1="14444" x2="2760" y2="14444"/>
                        <a14:foregroundMark x1="2813" y1="13981" x2="2813" y2="13981"/>
                        <a14:foregroundMark x1="2708" y1="14722" x2="2708" y2="14722"/>
                        <a14:foregroundMark x1="2344" y1="14074" x2="2344" y2="14074"/>
                        <a14:foregroundMark x1="3125" y1="14167" x2="3125" y2="14167"/>
                        <a14:foregroundMark x1="3333" y1="13889" x2="3333" y2="13889"/>
                        <a14:foregroundMark x1="3490" y1="14074" x2="3490" y2="14074"/>
                        <a14:foregroundMark x1="3125" y1="14630" x2="3125" y2="14630"/>
                        <a14:foregroundMark x1="3333" y1="14815" x2="3333" y2="14815"/>
                        <a14:foregroundMark x1="3438" y1="14722" x2="3438" y2="14722"/>
                        <a14:foregroundMark x1="3906" y1="13981" x2="3906" y2="13981"/>
                        <a14:foregroundMark x1="3802" y1="14444" x2="3802" y2="14444"/>
                        <a14:foregroundMark x1="3958" y1="14444" x2="3958" y2="14444"/>
                        <a14:foregroundMark x1="3854" y1="14815" x2="3854" y2="14815"/>
                        <a14:foregroundMark x1="4479" y1="14074" x2="4479" y2="14074"/>
                        <a14:foregroundMark x1="4375" y1="14352" x2="4375" y2="14352"/>
                        <a14:foregroundMark x1="4375" y1="13148" x2="4375" y2="13148"/>
                        <a14:foregroundMark x1="5729" y1="11204" x2="5729" y2="11204"/>
                        <a14:foregroundMark x1="6406" y1="11481" x2="6406" y2="11481"/>
                        <a14:foregroundMark x1="6302" y1="16296" x2="6302" y2="16296"/>
                        <a14:foregroundMark x1="7135" y1="16204" x2="7135" y2="16204"/>
                        <a14:foregroundMark x1="7396" y1="16296" x2="7396" y2="16296"/>
                        <a14:backgroundMark x1="3333" y1="13333" x2="3333" y2="13333"/>
                        <a14:backgroundMark x1="1458" y1="14352" x2="1458" y2="14352"/>
                        <a14:backgroundMark x1="1875" y1="14444" x2="1875" y2="14444"/>
                        <a14:backgroundMark x1="4479" y1="12778" x2="4479" y2="12778"/>
                        <a14:backgroundMark x1="6146" y1="13611" x2="6146" y2="13611"/>
                      </a14:backgroundRemoval>
                    </a14:imgEffect>
                  </a14:imgLayer>
                </a14:imgProps>
              </a:ext>
            </a:extLst>
          </a:blip>
          <a:srcRect l="766" t="9048" r="84333" b="82799"/>
          <a:stretch/>
        </p:blipFill>
        <p:spPr>
          <a:xfrm>
            <a:off x="8223805" y="6148387"/>
            <a:ext cx="1934272" cy="595312"/>
          </a:xfrm>
          <a:prstGeom prst="rect">
            <a:avLst/>
          </a:prstGeom>
        </p:spPr>
      </p:pic>
      <p:pic>
        <p:nvPicPr>
          <p:cNvPr id="11" name="Picture 10" descr="A drawing of a person&#10;&#10;Description generated with high confidence">
            <a:extLst>
              <a:ext uri="{FF2B5EF4-FFF2-40B4-BE49-F238E27FC236}">
                <a16:creationId xmlns:a16="http://schemas.microsoft.com/office/drawing/2014/main" id="{D6B31F06-EA86-4307-9B43-38AC012B9065}"/>
              </a:ext>
            </a:extLst>
          </p:cNvPr>
          <p:cNvPicPr/>
          <p:nvPr/>
        </p:nvPicPr>
        <p:blipFill>
          <a:blip r:embed="rId8" cstate="print">
            <a:extLst>
              <a:ext uri="{BEBA8EAE-BF5A-486C-A8C5-ECC9F3942E4B}">
                <a14:imgProps xmlns:a14="http://schemas.microsoft.com/office/drawing/2010/main">
                  <a14:imgLayer r:embed="rId9">
                    <a14:imgEffect>
                      <a14:backgroundRemoval t="4971" b="95906" l="1609" r="94370">
                        <a14:foregroundMark x1="51743" y1="4971" x2="51743" y2="4971"/>
                        <a14:foregroundMark x1="89544" y1="45614" x2="89544" y2="45614"/>
                        <a14:foregroundMark x1="94370" y1="45906" x2="94370" y2="45906"/>
                        <a14:foregroundMark x1="95710" y1="45906" x2="95710" y2="45906"/>
                        <a14:foregroundMark x1="33244" y1="41228" x2="33244" y2="41228"/>
                        <a14:foregroundMark x1="49866" y1="46199" x2="49866" y2="46199"/>
                        <a14:foregroundMark x1="53887" y1="45906" x2="53887" y2="45906"/>
                        <a14:foregroundMark x1="49330" y1="40351" x2="49330" y2="40351"/>
                        <a14:foregroundMark x1="49598" y1="38304" x2="49598" y2="38304"/>
                        <a14:foregroundMark x1="54155" y1="39766" x2="54155" y2="39766"/>
                        <a14:foregroundMark x1="5362" y1="39474" x2="5362" y2="39474"/>
                        <a14:foregroundMark x1="1609" y1="43860" x2="1609" y2="43860"/>
                        <a14:foregroundMark x1="29759" y1="83333" x2="29759" y2="83333"/>
                        <a14:foregroundMark x1="35657" y1="90936" x2="35657" y2="90936"/>
                        <a14:foregroundMark x1="40751" y1="89181" x2="40751" y2="89181"/>
                        <a14:foregroundMark x1="35657" y1="95322" x2="35657" y2="95322"/>
                        <a14:foregroundMark x1="63539" y1="95906" x2="63539" y2="95906"/>
                        <a14:foregroundMark x1="62466" y1="75146" x2="62466" y2="75146"/>
                        <a14:foregroundMark x1="63807" y1="74561" x2="63807" y2="74561"/>
                        <a14:foregroundMark x1="65684" y1="73684" x2="65684" y2="73684"/>
                        <a14:foregroundMark x1="77748" y1="57018" x2="77748" y2="57018"/>
                        <a14:foregroundMark x1="76408" y1="38889" x2="76408" y2="38889"/>
                        <a14:foregroundMark x1="75335" y1="36842" x2="75335" y2="36842"/>
                        <a14:foregroundMark x1="31367" y1="71345" x2="31367" y2="71345"/>
                        <a14:foregroundMark x1="21448" y1="54678" x2="21448" y2="54678"/>
                        <a14:foregroundMark x1="40751" y1="57895" x2="40751" y2="57895"/>
                        <a14:foregroundMark x1="35925" y1="54386" x2="35925" y2="54386"/>
                        <a14:foregroundMark x1="37265" y1="55848" x2="37265" y2="55848"/>
                        <a14:foregroundMark x1="38070" y1="54094" x2="38070" y2="54094"/>
                        <a14:foregroundMark x1="46649" y1="58187" x2="46649" y2="58187"/>
                        <a14:foregroundMark x1="50670" y1="68713" x2="50670" y2="68713"/>
                        <a14:foregroundMark x1="54692" y1="58772" x2="54692" y2="58772"/>
                        <a14:foregroundMark x1="24933" y1="35673" x2="24933" y2="35673"/>
                        <a14:foregroundMark x1="27614" y1="32164" x2="27614" y2="32164"/>
                        <a14:foregroundMark x1="30563" y1="26608" x2="30563" y2="26608"/>
                        <a14:foregroundMark x1="27078" y1="26316" x2="27078" y2="26316"/>
                        <a14:foregroundMark x1="25737" y1="26901" x2="25737" y2="26901"/>
                        <a14:foregroundMark x1="28418" y1="27193" x2="28418" y2="27193"/>
                        <a14:foregroundMark x1="30027" y1="28070" x2="30027" y2="28070"/>
                        <a14:foregroundMark x1="32172" y1="25146" x2="32172" y2="25146"/>
                        <a14:foregroundMark x1="31903" y1="22807" x2="31903" y2="22807"/>
                        <a14:foregroundMark x1="35925" y1="25146" x2="35925" y2="25146"/>
                        <a14:foregroundMark x1="38874" y1="23684" x2="38874" y2="23684"/>
                        <a14:foregroundMark x1="42359" y1="22515" x2="42359" y2="22515"/>
                        <a14:foregroundMark x1="58177" y1="22807" x2="58177" y2="22807"/>
                        <a14:foregroundMark x1="60590" y1="23684" x2="60590" y2="23684"/>
                      </a14:backgroundRemoval>
                    </a14:imgEffect>
                  </a14:imgLayer>
                </a14:imgProps>
              </a:ext>
              <a:ext uri="{28A0092B-C50C-407E-A947-70E740481C1C}">
                <a14:useLocalDpi xmlns:a14="http://schemas.microsoft.com/office/drawing/2010/main" val="0"/>
              </a:ext>
            </a:extLst>
          </a:blip>
          <a:stretch>
            <a:fillRect/>
          </a:stretch>
        </p:blipFill>
        <p:spPr>
          <a:xfrm>
            <a:off x="179604" y="5014827"/>
            <a:ext cx="1558482" cy="1431216"/>
          </a:xfrm>
          <a:prstGeom prst="rect">
            <a:avLst/>
          </a:prstGeom>
        </p:spPr>
      </p:pic>
      <p:sp>
        <p:nvSpPr>
          <p:cNvPr id="12" name="Title 1">
            <a:extLst>
              <a:ext uri="{FF2B5EF4-FFF2-40B4-BE49-F238E27FC236}">
                <a16:creationId xmlns:a16="http://schemas.microsoft.com/office/drawing/2014/main" id="{0D9DF1A6-38B7-46A3-9E25-47FEC2722C5C}"/>
              </a:ext>
            </a:extLst>
          </p:cNvPr>
          <p:cNvSpPr txBox="1">
            <a:spLocks/>
          </p:cNvSpPr>
          <p:nvPr/>
        </p:nvSpPr>
        <p:spPr bwMode="auto">
          <a:xfrm>
            <a:off x="0" y="2312995"/>
            <a:ext cx="10835106" cy="14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fontAlgn="auto">
              <a:spcAft>
                <a:spcPts val="0"/>
              </a:spcAft>
              <a:defRPr/>
            </a:pPr>
            <a:r>
              <a:rPr lang="en-US" sz="4300" b="1" dirty="0">
                <a:solidFill>
                  <a:schemeClr val="bg1"/>
                </a:solidFill>
                <a:effectLst>
                  <a:outerShdw blurRad="38100" dist="38100" dir="2700000" algn="tl">
                    <a:srgbClr val="000000">
                      <a:alpha val="43137"/>
                    </a:srgbClr>
                  </a:outerShdw>
                </a:effectLst>
              </a:rPr>
              <a:t>Global baselines for drinking water, sanitation and hygiene in schools</a:t>
            </a:r>
            <a:endParaRPr lang="en-GB" sz="4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268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1" y="308925"/>
            <a:ext cx="11389895" cy="543491"/>
          </a:xfrm>
        </p:spPr>
        <p:txBody>
          <a:bodyPr>
            <a:noAutofit/>
          </a:bodyPr>
          <a:lstStyle/>
          <a:p>
            <a:r>
              <a:rPr lang="en-US" sz="3200" dirty="0">
                <a:cs typeface="Arial" panose="020B0604020202020204" pitchFamily="34" charset="0"/>
              </a:rPr>
              <a:t>Example: Constructing hygiene ladder in Papua New Guinea</a:t>
            </a:r>
            <a:endParaRPr lang="en-US" sz="3200" i="1" dirty="0">
              <a:cs typeface="Arial" panose="020B0604020202020204" pitchFamily="34" charset="0"/>
            </a:endParaRPr>
          </a:p>
        </p:txBody>
      </p:sp>
      <p:pic>
        <p:nvPicPr>
          <p:cNvPr id="3" name="Picture 2">
            <a:extLst>
              <a:ext uri="{FF2B5EF4-FFF2-40B4-BE49-F238E27FC236}">
                <a16:creationId xmlns:a16="http://schemas.microsoft.com/office/drawing/2014/main" id="{53DD2A9A-6CEA-48C0-99DF-C6DC3A07FEF4}"/>
              </a:ext>
            </a:extLst>
          </p:cNvPr>
          <p:cNvPicPr>
            <a:picLocks noChangeAspect="1"/>
          </p:cNvPicPr>
          <p:nvPr/>
        </p:nvPicPr>
        <p:blipFill rotWithShape="1">
          <a:blip r:embed="rId3"/>
          <a:srcRect b="7486"/>
          <a:stretch/>
        </p:blipFill>
        <p:spPr>
          <a:xfrm>
            <a:off x="889000" y="973169"/>
            <a:ext cx="10413999" cy="4911662"/>
          </a:xfrm>
          <a:prstGeom prst="rect">
            <a:avLst/>
          </a:prstGeom>
        </p:spPr>
      </p:pic>
      <p:sp>
        <p:nvSpPr>
          <p:cNvPr id="4" name="Slide Number Placeholder 3">
            <a:extLst>
              <a:ext uri="{FF2B5EF4-FFF2-40B4-BE49-F238E27FC236}">
                <a16:creationId xmlns:a16="http://schemas.microsoft.com/office/drawing/2014/main" id="{C53430DD-CAAF-4A4F-BC37-8BE04848307F}"/>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10</a:t>
            </a:fld>
            <a:endParaRPr lang="en-GB"/>
          </a:p>
        </p:txBody>
      </p:sp>
    </p:spTree>
    <p:extLst>
      <p:ext uri="{BB962C8B-B14F-4D97-AF65-F5344CB8AC3E}">
        <p14:creationId xmlns:p14="http://schemas.microsoft.com/office/powerpoint/2010/main" val="1714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184" y="308925"/>
            <a:ext cx="8788998" cy="556897"/>
          </a:xfrm>
        </p:spPr>
        <p:txBody>
          <a:bodyPr>
            <a:noAutofit/>
          </a:bodyPr>
          <a:lstStyle/>
          <a:p>
            <a:r>
              <a:rPr lang="en-US" sz="3200" dirty="0">
                <a:cs typeface="Arial" panose="020B0604020202020204" pitchFamily="34" charset="0"/>
              </a:rPr>
              <a:t>Basic hygiene in schools (2016)</a:t>
            </a:r>
            <a:endParaRPr lang="en-US" sz="3200" i="1" dirty="0">
              <a:cs typeface="Arial" panose="020B0604020202020204" pitchFamily="34" charset="0"/>
            </a:endParaRPr>
          </a:p>
        </p:txBody>
      </p:sp>
      <p:sp>
        <p:nvSpPr>
          <p:cNvPr id="9" name="Content Placeholder 2"/>
          <p:cNvSpPr txBox="1">
            <a:spLocks/>
          </p:cNvSpPr>
          <p:nvPr/>
        </p:nvSpPr>
        <p:spPr bwMode="auto">
          <a:xfrm>
            <a:off x="270163" y="990363"/>
            <a:ext cx="11538065" cy="47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2000" dirty="0"/>
              <a:t>Estimates for </a:t>
            </a:r>
            <a:r>
              <a:rPr lang="en-GB" sz="2000" b="1" dirty="0"/>
              <a:t>13 countries </a:t>
            </a:r>
            <a:r>
              <a:rPr lang="en-GB" sz="2000" dirty="0"/>
              <a:t>in the EAP and SA regions, of which 8 are &lt;50%</a:t>
            </a:r>
          </a:p>
          <a:p>
            <a:pPr marL="0" lvl="0" indent="0">
              <a:buNone/>
            </a:pPr>
            <a:r>
              <a:rPr lang="en-GB" sz="2000" dirty="0"/>
              <a:t>22 countries had insufficient data to estimate basic service</a:t>
            </a:r>
            <a:endParaRPr lang="en-US" sz="2000" dirty="0"/>
          </a:p>
        </p:txBody>
      </p:sp>
      <p:pic>
        <p:nvPicPr>
          <p:cNvPr id="8" name="Picture 7">
            <a:extLst>
              <a:ext uri="{FF2B5EF4-FFF2-40B4-BE49-F238E27FC236}">
                <a16:creationId xmlns:a16="http://schemas.microsoft.com/office/drawing/2014/main" id="{386D73B6-BA18-4976-B97D-C3D535B0272F}"/>
              </a:ext>
            </a:extLst>
          </p:cNvPr>
          <p:cNvPicPr>
            <a:picLocks noChangeAspect="1"/>
          </p:cNvPicPr>
          <p:nvPr/>
        </p:nvPicPr>
        <p:blipFill>
          <a:blip r:embed="rId3"/>
          <a:stretch>
            <a:fillRect/>
          </a:stretch>
        </p:blipFill>
        <p:spPr>
          <a:xfrm>
            <a:off x="10271086" y="1158013"/>
            <a:ext cx="1646477" cy="937577"/>
          </a:xfrm>
          <a:prstGeom prst="rect">
            <a:avLst/>
          </a:prstGeom>
        </p:spPr>
      </p:pic>
      <p:sp>
        <p:nvSpPr>
          <p:cNvPr id="6" name="Slide Number Placeholder 3">
            <a:extLst>
              <a:ext uri="{FF2B5EF4-FFF2-40B4-BE49-F238E27FC236}">
                <a16:creationId xmlns:a16="http://schemas.microsoft.com/office/drawing/2014/main" id="{49C71BE6-B3BA-46B0-A4FD-9C8C19C3D373}"/>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11</a:t>
            </a:fld>
            <a:endParaRPr lang="en-GB"/>
          </a:p>
        </p:txBody>
      </p:sp>
      <p:graphicFrame>
        <p:nvGraphicFramePr>
          <p:cNvPr id="10" name="Chart 9">
            <a:extLst>
              <a:ext uri="{FF2B5EF4-FFF2-40B4-BE49-F238E27FC236}">
                <a16:creationId xmlns:a16="http://schemas.microsoft.com/office/drawing/2014/main" id="{15F5EC5A-CF6C-43A5-8697-C3636DCD7766}"/>
              </a:ext>
            </a:extLst>
          </p:cNvPr>
          <p:cNvGraphicFramePr>
            <a:graphicFrameLocks/>
          </p:cNvGraphicFramePr>
          <p:nvPr>
            <p:extLst>
              <p:ext uri="{D42A27DB-BD31-4B8C-83A1-F6EECF244321}">
                <p14:modId xmlns:p14="http://schemas.microsoft.com/office/powerpoint/2010/main" val="3292185450"/>
              </p:ext>
            </p:extLst>
          </p:nvPr>
        </p:nvGraphicFramePr>
        <p:xfrm>
          <a:off x="179916" y="2095590"/>
          <a:ext cx="11832168" cy="46258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049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23F9E7-B75C-4FA3-8C08-BD2EC74FB23C}"/>
              </a:ext>
            </a:extLst>
          </p:cNvPr>
          <p:cNvPicPr>
            <a:picLocks noChangeAspect="1"/>
          </p:cNvPicPr>
          <p:nvPr/>
        </p:nvPicPr>
        <p:blipFill>
          <a:blip r:embed="rId3"/>
          <a:stretch>
            <a:fillRect/>
          </a:stretch>
        </p:blipFill>
        <p:spPr>
          <a:xfrm>
            <a:off x="8363589" y="1593231"/>
            <a:ext cx="3828411" cy="3471093"/>
          </a:xfrm>
          <a:prstGeom prst="rect">
            <a:avLst/>
          </a:prstGeom>
        </p:spPr>
      </p:pic>
      <p:pic>
        <p:nvPicPr>
          <p:cNvPr id="5" name="Picture 4">
            <a:extLst>
              <a:ext uri="{FF2B5EF4-FFF2-40B4-BE49-F238E27FC236}">
                <a16:creationId xmlns:a16="http://schemas.microsoft.com/office/drawing/2014/main" id="{9B8656F3-AB2B-4075-8A01-F536AAF42E62}"/>
              </a:ext>
            </a:extLst>
          </p:cNvPr>
          <p:cNvPicPr>
            <a:picLocks noChangeAspect="1"/>
          </p:cNvPicPr>
          <p:nvPr/>
        </p:nvPicPr>
        <p:blipFill>
          <a:blip r:embed="rId4"/>
          <a:stretch>
            <a:fillRect/>
          </a:stretch>
        </p:blipFill>
        <p:spPr>
          <a:xfrm>
            <a:off x="4156209" y="1511387"/>
            <a:ext cx="4250607" cy="3453618"/>
          </a:xfrm>
          <a:prstGeom prst="rect">
            <a:avLst/>
          </a:prstGeom>
        </p:spPr>
      </p:pic>
      <p:pic>
        <p:nvPicPr>
          <p:cNvPr id="12" name="Picture 11">
            <a:extLst>
              <a:ext uri="{FF2B5EF4-FFF2-40B4-BE49-F238E27FC236}">
                <a16:creationId xmlns:a16="http://schemas.microsoft.com/office/drawing/2014/main" id="{90F07E09-2428-4C3A-8730-38CAD996ABCB}"/>
              </a:ext>
            </a:extLst>
          </p:cNvPr>
          <p:cNvPicPr>
            <a:picLocks noChangeAspect="1"/>
          </p:cNvPicPr>
          <p:nvPr/>
        </p:nvPicPr>
        <p:blipFill>
          <a:blip r:embed="rId5"/>
          <a:stretch>
            <a:fillRect/>
          </a:stretch>
        </p:blipFill>
        <p:spPr>
          <a:xfrm>
            <a:off x="120109" y="1411545"/>
            <a:ext cx="4114800" cy="3647209"/>
          </a:xfrm>
          <a:prstGeom prst="rect">
            <a:avLst/>
          </a:prstGeom>
        </p:spPr>
      </p:pic>
      <p:sp>
        <p:nvSpPr>
          <p:cNvPr id="2" name="Title 1"/>
          <p:cNvSpPr>
            <a:spLocks noGrp="1"/>
          </p:cNvSpPr>
          <p:nvPr>
            <p:ph type="title"/>
          </p:nvPr>
        </p:nvSpPr>
        <p:spPr>
          <a:xfrm>
            <a:off x="419100" y="274638"/>
            <a:ext cx="11163300" cy="1143000"/>
          </a:xfrm>
        </p:spPr>
        <p:txBody>
          <a:bodyPr/>
          <a:lstStyle/>
          <a:p>
            <a:r>
              <a:rPr lang="en-GB" sz="3200" dirty="0"/>
              <a:t>Many schools have facilities that do not meet the SDG criteria for a basic service</a:t>
            </a:r>
          </a:p>
        </p:txBody>
      </p:sp>
      <p:sp>
        <p:nvSpPr>
          <p:cNvPr id="9" name="TextBox 8"/>
          <p:cNvSpPr txBox="1"/>
          <p:nvPr/>
        </p:nvSpPr>
        <p:spPr>
          <a:xfrm>
            <a:off x="419101" y="5215731"/>
            <a:ext cx="3737108" cy="400110"/>
          </a:xfrm>
          <a:prstGeom prst="rect">
            <a:avLst/>
          </a:prstGeom>
          <a:noFill/>
        </p:spPr>
        <p:txBody>
          <a:bodyPr wrap="square" rtlCol="0">
            <a:spAutoFit/>
          </a:bodyPr>
          <a:lstStyle/>
          <a:p>
            <a:r>
              <a:rPr lang="en-US" sz="2000" dirty="0"/>
              <a:t>Improved vs basic drinking water</a:t>
            </a:r>
          </a:p>
        </p:txBody>
      </p:sp>
      <p:sp>
        <p:nvSpPr>
          <p:cNvPr id="10" name="TextBox 9"/>
          <p:cNvSpPr txBox="1"/>
          <p:nvPr/>
        </p:nvSpPr>
        <p:spPr>
          <a:xfrm>
            <a:off x="4656006" y="5217215"/>
            <a:ext cx="3449282" cy="400110"/>
          </a:xfrm>
          <a:prstGeom prst="rect">
            <a:avLst/>
          </a:prstGeom>
          <a:noFill/>
        </p:spPr>
        <p:txBody>
          <a:bodyPr wrap="square" rtlCol="0">
            <a:spAutoFit/>
          </a:bodyPr>
          <a:lstStyle/>
          <a:p>
            <a:r>
              <a:rPr lang="en-US" sz="2000" dirty="0"/>
              <a:t>Improved vs basic sanitation</a:t>
            </a:r>
          </a:p>
        </p:txBody>
      </p:sp>
      <p:sp>
        <p:nvSpPr>
          <p:cNvPr id="11" name="TextBox 10"/>
          <p:cNvSpPr txBox="1"/>
          <p:nvPr/>
        </p:nvSpPr>
        <p:spPr>
          <a:xfrm>
            <a:off x="8666066" y="5215731"/>
            <a:ext cx="3138062" cy="400110"/>
          </a:xfrm>
          <a:prstGeom prst="rect">
            <a:avLst/>
          </a:prstGeom>
          <a:noFill/>
        </p:spPr>
        <p:txBody>
          <a:bodyPr wrap="square" rtlCol="0">
            <a:spAutoFit/>
          </a:bodyPr>
          <a:lstStyle/>
          <a:p>
            <a:r>
              <a:rPr lang="en-US" sz="2000" dirty="0"/>
              <a:t>Any facility vs basic hygiene</a:t>
            </a:r>
          </a:p>
        </p:txBody>
      </p:sp>
      <p:sp>
        <p:nvSpPr>
          <p:cNvPr id="19" name="TextBox 18"/>
          <p:cNvSpPr txBox="1"/>
          <p:nvPr/>
        </p:nvSpPr>
        <p:spPr>
          <a:xfrm>
            <a:off x="609600" y="1658034"/>
            <a:ext cx="2237772" cy="646331"/>
          </a:xfrm>
          <a:prstGeom prst="rect">
            <a:avLst/>
          </a:prstGeom>
          <a:noFill/>
        </p:spPr>
        <p:txBody>
          <a:bodyPr wrap="square" rtlCol="0">
            <a:spAutoFit/>
          </a:bodyPr>
          <a:lstStyle/>
          <a:p>
            <a:r>
              <a:rPr lang="en-US" dirty="0"/>
              <a:t>Basic = improved &amp; </a:t>
            </a:r>
            <a:r>
              <a:rPr lang="en-US" b="1" dirty="0">
                <a:solidFill>
                  <a:srgbClr val="40B4E7"/>
                </a:solidFill>
              </a:rPr>
              <a:t>available</a:t>
            </a:r>
          </a:p>
        </p:txBody>
      </p:sp>
      <p:sp>
        <p:nvSpPr>
          <p:cNvPr id="20" name="TextBox 19"/>
          <p:cNvSpPr txBox="1"/>
          <p:nvPr/>
        </p:nvSpPr>
        <p:spPr>
          <a:xfrm>
            <a:off x="4760839" y="1666210"/>
            <a:ext cx="2237772" cy="646331"/>
          </a:xfrm>
          <a:prstGeom prst="rect">
            <a:avLst/>
          </a:prstGeom>
          <a:noFill/>
        </p:spPr>
        <p:txBody>
          <a:bodyPr wrap="square" rtlCol="0">
            <a:spAutoFit/>
          </a:bodyPr>
          <a:lstStyle/>
          <a:p>
            <a:r>
              <a:rPr lang="en-US" dirty="0"/>
              <a:t>Basic = improved, </a:t>
            </a:r>
            <a:r>
              <a:rPr lang="en-US" b="1" dirty="0">
                <a:solidFill>
                  <a:srgbClr val="67BC6B"/>
                </a:solidFill>
              </a:rPr>
              <a:t>usable &amp; single-sex</a:t>
            </a:r>
          </a:p>
        </p:txBody>
      </p:sp>
      <p:sp>
        <p:nvSpPr>
          <p:cNvPr id="21" name="TextBox 20"/>
          <p:cNvSpPr txBox="1"/>
          <p:nvPr/>
        </p:nvSpPr>
        <p:spPr>
          <a:xfrm>
            <a:off x="8826028" y="1654458"/>
            <a:ext cx="2237772" cy="646331"/>
          </a:xfrm>
          <a:prstGeom prst="rect">
            <a:avLst/>
          </a:prstGeom>
          <a:noFill/>
        </p:spPr>
        <p:txBody>
          <a:bodyPr wrap="square" rtlCol="0">
            <a:spAutoFit/>
          </a:bodyPr>
          <a:lstStyle/>
          <a:p>
            <a:r>
              <a:rPr lang="en-US" dirty="0"/>
              <a:t>Basic = facility with </a:t>
            </a:r>
            <a:r>
              <a:rPr lang="en-US" b="1" dirty="0">
                <a:solidFill>
                  <a:srgbClr val="853A95"/>
                </a:solidFill>
              </a:rPr>
              <a:t>water &amp; soap</a:t>
            </a:r>
          </a:p>
        </p:txBody>
      </p:sp>
      <p:sp>
        <p:nvSpPr>
          <p:cNvPr id="22" name="Slide Number Placeholder 3">
            <a:extLst>
              <a:ext uri="{FF2B5EF4-FFF2-40B4-BE49-F238E27FC236}">
                <a16:creationId xmlns:a16="http://schemas.microsoft.com/office/drawing/2014/main" id="{D5FCED1D-6525-4AD4-8F75-D4D5FFCD5D23}"/>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12</a:t>
            </a:fld>
            <a:endParaRPr lang="en-GB"/>
          </a:p>
        </p:txBody>
      </p:sp>
    </p:spTree>
    <p:extLst>
      <p:ext uri="{BB962C8B-B14F-4D97-AF65-F5344CB8AC3E}">
        <p14:creationId xmlns:p14="http://schemas.microsoft.com/office/powerpoint/2010/main" val="278690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75" y="254591"/>
            <a:ext cx="11510507" cy="688012"/>
          </a:xfrm>
        </p:spPr>
        <p:txBody>
          <a:bodyPr/>
          <a:lstStyle/>
          <a:p>
            <a:pPr algn="l"/>
            <a:r>
              <a:rPr lang="en-GB" sz="3200" dirty="0"/>
              <a:t>Inequalities in basic service between primary and secondary schools</a:t>
            </a:r>
          </a:p>
        </p:txBody>
      </p:sp>
      <p:grpSp>
        <p:nvGrpSpPr>
          <p:cNvPr id="5" name="Group 4">
            <a:extLst>
              <a:ext uri="{FF2B5EF4-FFF2-40B4-BE49-F238E27FC236}">
                <a16:creationId xmlns:a16="http://schemas.microsoft.com/office/drawing/2014/main" id="{ED120BA4-632B-49C0-8EC9-2F5FCE90E034}"/>
              </a:ext>
            </a:extLst>
          </p:cNvPr>
          <p:cNvGrpSpPr/>
          <p:nvPr/>
        </p:nvGrpSpPr>
        <p:grpSpPr>
          <a:xfrm>
            <a:off x="871518" y="1602028"/>
            <a:ext cx="10448964" cy="4416181"/>
            <a:chOff x="6040998" y="11566"/>
            <a:chExt cx="5916084" cy="2526500"/>
          </a:xfrm>
        </p:grpSpPr>
        <p:pic>
          <p:nvPicPr>
            <p:cNvPr id="15" name="Picture 14">
              <a:extLst>
                <a:ext uri="{FF2B5EF4-FFF2-40B4-BE49-F238E27FC236}">
                  <a16:creationId xmlns:a16="http://schemas.microsoft.com/office/drawing/2014/main" id="{E98EAEB6-25BC-4586-90FC-F46398C21057}"/>
                </a:ext>
              </a:extLst>
            </p:cNvPr>
            <p:cNvPicPr>
              <a:picLocks noChangeAspect="1"/>
            </p:cNvPicPr>
            <p:nvPr/>
          </p:nvPicPr>
          <p:blipFill rotWithShape="1">
            <a:blip r:embed="rId3"/>
            <a:srcRect t="82732" b="15037"/>
            <a:stretch/>
          </p:blipFill>
          <p:spPr>
            <a:xfrm>
              <a:off x="6040998" y="1759563"/>
              <a:ext cx="5916084" cy="130986"/>
            </a:xfrm>
            <a:prstGeom prst="rect">
              <a:avLst/>
            </a:prstGeom>
          </p:spPr>
        </p:pic>
        <p:pic>
          <p:nvPicPr>
            <p:cNvPr id="13" name="Picture 12">
              <a:extLst>
                <a:ext uri="{FF2B5EF4-FFF2-40B4-BE49-F238E27FC236}">
                  <a16:creationId xmlns:a16="http://schemas.microsoft.com/office/drawing/2014/main" id="{22AC80CF-326A-4C0F-A477-AF1901EF3BC5}"/>
                </a:ext>
              </a:extLst>
            </p:cNvPr>
            <p:cNvPicPr>
              <a:picLocks noChangeAspect="1"/>
            </p:cNvPicPr>
            <p:nvPr/>
          </p:nvPicPr>
          <p:blipFill rotWithShape="1">
            <a:blip r:embed="rId3"/>
            <a:srcRect t="62904" b="32122"/>
            <a:stretch/>
          </p:blipFill>
          <p:spPr>
            <a:xfrm>
              <a:off x="6040998" y="1013624"/>
              <a:ext cx="5916084" cy="292101"/>
            </a:xfrm>
            <a:prstGeom prst="rect">
              <a:avLst/>
            </a:prstGeom>
          </p:spPr>
        </p:pic>
        <p:pic>
          <p:nvPicPr>
            <p:cNvPr id="12" name="Picture 11">
              <a:extLst>
                <a:ext uri="{FF2B5EF4-FFF2-40B4-BE49-F238E27FC236}">
                  <a16:creationId xmlns:a16="http://schemas.microsoft.com/office/drawing/2014/main" id="{F37BCE14-8BD3-451E-9088-8B5B4901A7C6}"/>
                </a:ext>
              </a:extLst>
            </p:cNvPr>
            <p:cNvPicPr>
              <a:picLocks noChangeAspect="1"/>
            </p:cNvPicPr>
            <p:nvPr/>
          </p:nvPicPr>
          <p:blipFill rotWithShape="1">
            <a:blip r:embed="rId3"/>
            <a:srcRect t="57902" b="39042"/>
            <a:stretch/>
          </p:blipFill>
          <p:spPr>
            <a:xfrm>
              <a:off x="6040998" y="868895"/>
              <a:ext cx="5916084" cy="179455"/>
            </a:xfrm>
            <a:prstGeom prst="rect">
              <a:avLst/>
            </a:prstGeom>
          </p:spPr>
        </p:pic>
        <p:pic>
          <p:nvPicPr>
            <p:cNvPr id="6" name="Picture 5"/>
            <p:cNvPicPr>
              <a:picLocks noChangeAspect="1"/>
            </p:cNvPicPr>
            <p:nvPr/>
          </p:nvPicPr>
          <p:blipFill rotWithShape="1">
            <a:blip r:embed="rId3"/>
            <a:srcRect b="92431"/>
            <a:stretch/>
          </p:blipFill>
          <p:spPr>
            <a:xfrm>
              <a:off x="6040998" y="11566"/>
              <a:ext cx="5916084" cy="444500"/>
            </a:xfrm>
            <a:prstGeom prst="rect">
              <a:avLst/>
            </a:prstGeom>
          </p:spPr>
        </p:pic>
        <p:pic>
          <p:nvPicPr>
            <p:cNvPr id="10" name="Picture 9">
              <a:extLst>
                <a:ext uri="{FF2B5EF4-FFF2-40B4-BE49-F238E27FC236}">
                  <a16:creationId xmlns:a16="http://schemas.microsoft.com/office/drawing/2014/main" id="{80F50133-97AA-45F5-BC82-ABDFA36619E3}"/>
                </a:ext>
              </a:extLst>
            </p:cNvPr>
            <p:cNvPicPr>
              <a:picLocks noChangeAspect="1"/>
            </p:cNvPicPr>
            <p:nvPr/>
          </p:nvPicPr>
          <p:blipFill rotWithShape="1">
            <a:blip r:embed="rId3"/>
            <a:srcRect t="43773" b="48658"/>
            <a:stretch/>
          </p:blipFill>
          <p:spPr>
            <a:xfrm>
              <a:off x="6040998" y="456066"/>
              <a:ext cx="5916084" cy="444500"/>
            </a:xfrm>
            <a:prstGeom prst="rect">
              <a:avLst/>
            </a:prstGeom>
          </p:spPr>
        </p:pic>
        <p:pic>
          <p:nvPicPr>
            <p:cNvPr id="11" name="Picture 10">
              <a:extLst>
                <a:ext uri="{FF2B5EF4-FFF2-40B4-BE49-F238E27FC236}">
                  <a16:creationId xmlns:a16="http://schemas.microsoft.com/office/drawing/2014/main" id="{6EDB4F5C-D76D-4CFB-88E5-8E1579CD8DCB}"/>
                </a:ext>
              </a:extLst>
            </p:cNvPr>
            <p:cNvPicPr>
              <a:picLocks noChangeAspect="1"/>
            </p:cNvPicPr>
            <p:nvPr/>
          </p:nvPicPr>
          <p:blipFill rotWithShape="1">
            <a:blip r:embed="rId3"/>
            <a:srcRect t="90153"/>
            <a:stretch/>
          </p:blipFill>
          <p:spPr>
            <a:xfrm>
              <a:off x="6040998" y="1959789"/>
              <a:ext cx="5916084" cy="578277"/>
            </a:xfrm>
            <a:prstGeom prst="rect">
              <a:avLst/>
            </a:prstGeom>
          </p:spPr>
        </p:pic>
        <p:pic>
          <p:nvPicPr>
            <p:cNvPr id="14" name="Picture 13">
              <a:extLst>
                <a:ext uri="{FF2B5EF4-FFF2-40B4-BE49-F238E27FC236}">
                  <a16:creationId xmlns:a16="http://schemas.microsoft.com/office/drawing/2014/main" id="{2C065B64-28CF-41DA-912B-FCBCDF717D3C}"/>
                </a:ext>
              </a:extLst>
            </p:cNvPr>
            <p:cNvPicPr>
              <a:picLocks noChangeAspect="1"/>
            </p:cNvPicPr>
            <p:nvPr/>
          </p:nvPicPr>
          <p:blipFill rotWithShape="1">
            <a:blip r:embed="rId3"/>
            <a:srcRect t="70041" b="22392"/>
            <a:stretch/>
          </p:blipFill>
          <p:spPr>
            <a:xfrm>
              <a:off x="6040998" y="1289663"/>
              <a:ext cx="5916084" cy="444334"/>
            </a:xfrm>
            <a:prstGeom prst="rect">
              <a:avLst/>
            </a:prstGeom>
          </p:spPr>
        </p:pic>
      </p:grpSp>
      <p:sp>
        <p:nvSpPr>
          <p:cNvPr id="16" name="Rectangle 15">
            <a:extLst>
              <a:ext uri="{FF2B5EF4-FFF2-40B4-BE49-F238E27FC236}">
                <a16:creationId xmlns:a16="http://schemas.microsoft.com/office/drawing/2014/main" id="{A153C087-FDE7-4045-9F02-7F0C14784C86}"/>
              </a:ext>
            </a:extLst>
          </p:cNvPr>
          <p:cNvSpPr/>
          <p:nvPr/>
        </p:nvSpPr>
        <p:spPr>
          <a:xfrm>
            <a:off x="422875" y="914016"/>
            <a:ext cx="11113343" cy="369332"/>
          </a:xfrm>
          <a:prstGeom prst="rect">
            <a:avLst/>
          </a:prstGeom>
        </p:spPr>
        <p:txBody>
          <a:bodyPr wrap="square">
            <a:spAutoFit/>
          </a:bodyPr>
          <a:lstStyle/>
          <a:p>
            <a:r>
              <a:rPr lang="en-US" dirty="0"/>
              <a:t>Global averages for primary schools are lower than secondary schools</a:t>
            </a:r>
          </a:p>
        </p:txBody>
      </p:sp>
      <p:sp>
        <p:nvSpPr>
          <p:cNvPr id="17" name="Slide Number Placeholder 3">
            <a:extLst>
              <a:ext uri="{FF2B5EF4-FFF2-40B4-BE49-F238E27FC236}">
                <a16:creationId xmlns:a16="http://schemas.microsoft.com/office/drawing/2014/main" id="{8852B8FF-A08A-476D-80F8-1591C387D005}"/>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13</a:t>
            </a:fld>
            <a:endParaRPr lang="en-GB"/>
          </a:p>
        </p:txBody>
      </p:sp>
    </p:spTree>
    <p:extLst>
      <p:ext uri="{BB962C8B-B14F-4D97-AF65-F5344CB8AC3E}">
        <p14:creationId xmlns:p14="http://schemas.microsoft.com/office/powerpoint/2010/main" val="415778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75" y="254591"/>
            <a:ext cx="11510507" cy="688012"/>
          </a:xfrm>
        </p:spPr>
        <p:txBody>
          <a:bodyPr/>
          <a:lstStyle/>
          <a:p>
            <a:pPr algn="l"/>
            <a:r>
              <a:rPr lang="en-GB" sz="3200" dirty="0"/>
              <a:t>Inequalities in basic service between primary and secondary schools</a:t>
            </a:r>
          </a:p>
        </p:txBody>
      </p:sp>
      <p:sp>
        <p:nvSpPr>
          <p:cNvPr id="16" name="Rectangle 15">
            <a:extLst>
              <a:ext uri="{FF2B5EF4-FFF2-40B4-BE49-F238E27FC236}">
                <a16:creationId xmlns:a16="http://schemas.microsoft.com/office/drawing/2014/main" id="{A153C087-FDE7-4045-9F02-7F0C14784C86}"/>
              </a:ext>
            </a:extLst>
          </p:cNvPr>
          <p:cNvSpPr/>
          <p:nvPr/>
        </p:nvSpPr>
        <p:spPr>
          <a:xfrm>
            <a:off x="422875" y="1019258"/>
            <a:ext cx="11113343" cy="369332"/>
          </a:xfrm>
          <a:prstGeom prst="rect">
            <a:avLst/>
          </a:prstGeom>
        </p:spPr>
        <p:txBody>
          <a:bodyPr wrap="square">
            <a:spAutoFit/>
          </a:bodyPr>
          <a:lstStyle/>
          <a:p>
            <a:r>
              <a:rPr lang="en-US" dirty="0"/>
              <a:t>Coverage is typically lower in rural areas</a:t>
            </a:r>
          </a:p>
        </p:txBody>
      </p:sp>
      <p:grpSp>
        <p:nvGrpSpPr>
          <p:cNvPr id="4" name="Group 3">
            <a:extLst>
              <a:ext uri="{FF2B5EF4-FFF2-40B4-BE49-F238E27FC236}">
                <a16:creationId xmlns:a16="http://schemas.microsoft.com/office/drawing/2014/main" id="{1DDA1936-DB7B-461D-8DE7-FBD7D9031A52}"/>
              </a:ext>
            </a:extLst>
          </p:cNvPr>
          <p:cNvGrpSpPr/>
          <p:nvPr/>
        </p:nvGrpSpPr>
        <p:grpSpPr>
          <a:xfrm>
            <a:off x="750765" y="1742244"/>
            <a:ext cx="10854726" cy="3893943"/>
            <a:chOff x="1548711" y="1527803"/>
            <a:chExt cx="8861666" cy="2898263"/>
          </a:xfrm>
        </p:grpSpPr>
        <p:pic>
          <p:nvPicPr>
            <p:cNvPr id="3" name="Picture 2">
              <a:extLst>
                <a:ext uri="{FF2B5EF4-FFF2-40B4-BE49-F238E27FC236}">
                  <a16:creationId xmlns:a16="http://schemas.microsoft.com/office/drawing/2014/main" id="{98FCA172-1380-4DC5-9775-CBC89536865E}"/>
                </a:ext>
              </a:extLst>
            </p:cNvPr>
            <p:cNvPicPr>
              <a:picLocks noChangeAspect="1"/>
            </p:cNvPicPr>
            <p:nvPr/>
          </p:nvPicPr>
          <p:blipFill rotWithShape="1">
            <a:blip r:embed="rId3"/>
            <a:srcRect l="69867" b="94661"/>
            <a:stretch/>
          </p:blipFill>
          <p:spPr>
            <a:xfrm>
              <a:off x="7740073" y="1527803"/>
              <a:ext cx="2670304" cy="366145"/>
            </a:xfrm>
            <a:prstGeom prst="rect">
              <a:avLst/>
            </a:prstGeom>
          </p:spPr>
        </p:pic>
        <p:pic>
          <p:nvPicPr>
            <p:cNvPr id="17" name="Picture 16">
              <a:extLst>
                <a:ext uri="{FF2B5EF4-FFF2-40B4-BE49-F238E27FC236}">
                  <a16:creationId xmlns:a16="http://schemas.microsoft.com/office/drawing/2014/main" id="{CDD4D986-BD17-4639-A8BA-83B171D00644}"/>
                </a:ext>
              </a:extLst>
            </p:cNvPr>
            <p:cNvPicPr>
              <a:picLocks noChangeAspect="1"/>
            </p:cNvPicPr>
            <p:nvPr/>
          </p:nvPicPr>
          <p:blipFill rotWithShape="1">
            <a:blip r:embed="rId3"/>
            <a:srcRect t="33547" b="59584"/>
            <a:stretch/>
          </p:blipFill>
          <p:spPr>
            <a:xfrm>
              <a:off x="1548711" y="2449579"/>
              <a:ext cx="8861665" cy="471056"/>
            </a:xfrm>
            <a:prstGeom prst="rect">
              <a:avLst/>
            </a:prstGeom>
          </p:spPr>
        </p:pic>
        <p:pic>
          <p:nvPicPr>
            <p:cNvPr id="18" name="Picture 17">
              <a:extLst>
                <a:ext uri="{FF2B5EF4-FFF2-40B4-BE49-F238E27FC236}">
                  <a16:creationId xmlns:a16="http://schemas.microsoft.com/office/drawing/2014/main" id="{1B87D26C-CBBF-4B88-977E-BAAE6B7EA17B}"/>
                </a:ext>
              </a:extLst>
            </p:cNvPr>
            <p:cNvPicPr>
              <a:picLocks noChangeAspect="1"/>
            </p:cNvPicPr>
            <p:nvPr/>
          </p:nvPicPr>
          <p:blipFill rotWithShape="1">
            <a:blip r:embed="rId3"/>
            <a:srcRect t="64456" b="28675"/>
            <a:stretch/>
          </p:blipFill>
          <p:spPr>
            <a:xfrm>
              <a:off x="1548711" y="2848938"/>
              <a:ext cx="8861665" cy="471055"/>
            </a:xfrm>
            <a:prstGeom prst="rect">
              <a:avLst/>
            </a:prstGeom>
          </p:spPr>
        </p:pic>
        <p:pic>
          <p:nvPicPr>
            <p:cNvPr id="19" name="Picture 18">
              <a:extLst>
                <a:ext uri="{FF2B5EF4-FFF2-40B4-BE49-F238E27FC236}">
                  <a16:creationId xmlns:a16="http://schemas.microsoft.com/office/drawing/2014/main" id="{FC5AE64E-F0CF-4DDC-8D9F-F827BEF02399}"/>
                </a:ext>
              </a:extLst>
            </p:cNvPr>
            <p:cNvPicPr>
              <a:picLocks noChangeAspect="1"/>
            </p:cNvPicPr>
            <p:nvPr/>
          </p:nvPicPr>
          <p:blipFill rotWithShape="1">
            <a:blip r:embed="rId3"/>
            <a:srcRect t="82975"/>
            <a:stretch/>
          </p:blipFill>
          <p:spPr>
            <a:xfrm>
              <a:off x="1548711" y="3258481"/>
              <a:ext cx="8861665" cy="1167585"/>
            </a:xfrm>
            <a:prstGeom prst="rect">
              <a:avLst/>
            </a:prstGeom>
          </p:spPr>
        </p:pic>
        <p:pic>
          <p:nvPicPr>
            <p:cNvPr id="20" name="Picture 19">
              <a:extLst>
                <a:ext uri="{FF2B5EF4-FFF2-40B4-BE49-F238E27FC236}">
                  <a16:creationId xmlns:a16="http://schemas.microsoft.com/office/drawing/2014/main" id="{993F6D7C-339C-486C-8BA5-492A1D3E7C78}"/>
                </a:ext>
              </a:extLst>
            </p:cNvPr>
            <p:cNvPicPr>
              <a:picLocks noChangeAspect="1"/>
            </p:cNvPicPr>
            <p:nvPr/>
          </p:nvPicPr>
          <p:blipFill rotWithShape="1">
            <a:blip r:embed="rId3"/>
            <a:srcRect t="21022" b="72109"/>
            <a:stretch/>
          </p:blipFill>
          <p:spPr>
            <a:xfrm>
              <a:off x="1548712" y="2053999"/>
              <a:ext cx="8861665" cy="471057"/>
            </a:xfrm>
            <a:prstGeom prst="rect">
              <a:avLst/>
            </a:prstGeom>
          </p:spPr>
        </p:pic>
      </p:grpSp>
      <p:sp>
        <p:nvSpPr>
          <p:cNvPr id="10" name="Slide Number Placeholder 3">
            <a:extLst>
              <a:ext uri="{FF2B5EF4-FFF2-40B4-BE49-F238E27FC236}">
                <a16:creationId xmlns:a16="http://schemas.microsoft.com/office/drawing/2014/main" id="{E3288B11-D1E0-4679-A55C-03699297A91A}"/>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14</a:t>
            </a:fld>
            <a:endParaRPr lang="en-GB"/>
          </a:p>
        </p:txBody>
      </p:sp>
    </p:spTree>
    <p:extLst>
      <p:ext uri="{BB962C8B-B14F-4D97-AF65-F5344CB8AC3E}">
        <p14:creationId xmlns:p14="http://schemas.microsoft.com/office/powerpoint/2010/main" val="296005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88207"/>
            <a:ext cx="9944100" cy="1143000"/>
          </a:xfrm>
        </p:spPr>
        <p:txBody>
          <a:bodyPr/>
          <a:lstStyle/>
          <a:p>
            <a:r>
              <a:rPr lang="en-GB" sz="3200" dirty="0"/>
              <a:t>Progress towards universal access at home and in schools</a:t>
            </a:r>
          </a:p>
        </p:txBody>
      </p:sp>
      <p:sp>
        <p:nvSpPr>
          <p:cNvPr id="5" name="TextBox 4"/>
          <p:cNvSpPr txBox="1"/>
          <p:nvPr/>
        </p:nvSpPr>
        <p:spPr>
          <a:xfrm>
            <a:off x="2355851" y="5619403"/>
            <a:ext cx="10806544" cy="307777"/>
          </a:xfrm>
          <a:prstGeom prst="rect">
            <a:avLst/>
          </a:prstGeom>
          <a:noFill/>
        </p:spPr>
        <p:txBody>
          <a:bodyPr wrap="square" rtlCol="0">
            <a:spAutoFit/>
          </a:bodyPr>
          <a:lstStyle/>
          <a:p>
            <a:r>
              <a:rPr lang="en-GB" sz="1400" b="1" dirty="0"/>
              <a:t>Proportion of the population practising open defecation and proportion of schools with no sanitation facility, India, 2000–16 (%)</a:t>
            </a:r>
            <a:endParaRPr lang="en-US" sz="1400" i="1" dirty="0"/>
          </a:p>
        </p:txBody>
      </p:sp>
      <p:sp>
        <p:nvSpPr>
          <p:cNvPr id="8" name="TextBox 7"/>
          <p:cNvSpPr txBox="1"/>
          <p:nvPr/>
        </p:nvSpPr>
        <p:spPr>
          <a:xfrm>
            <a:off x="2355851" y="1123485"/>
            <a:ext cx="7480299" cy="369332"/>
          </a:xfrm>
          <a:prstGeom prst="rect">
            <a:avLst/>
          </a:prstGeom>
          <a:noFill/>
        </p:spPr>
        <p:txBody>
          <a:bodyPr wrap="square" rtlCol="0">
            <a:spAutoFit/>
          </a:bodyPr>
          <a:lstStyle/>
          <a:p>
            <a:r>
              <a:rPr lang="en-GB" b="1" dirty="0"/>
              <a:t>India has made rapid progress in increasing access to sanitation in schools</a:t>
            </a:r>
            <a:endParaRPr lang="en-US" dirty="0"/>
          </a:p>
        </p:txBody>
      </p:sp>
      <p:pic>
        <p:nvPicPr>
          <p:cNvPr id="3" name="Picture 2"/>
          <p:cNvPicPr>
            <a:picLocks noChangeAspect="1"/>
          </p:cNvPicPr>
          <p:nvPr/>
        </p:nvPicPr>
        <p:blipFill rotWithShape="1">
          <a:blip r:embed="rId3"/>
          <a:srcRect b="11528"/>
          <a:stretch/>
        </p:blipFill>
        <p:spPr>
          <a:xfrm>
            <a:off x="2254339" y="1438531"/>
            <a:ext cx="7581811" cy="4180872"/>
          </a:xfrm>
          <a:prstGeom prst="rect">
            <a:avLst/>
          </a:prstGeom>
        </p:spPr>
      </p:pic>
      <p:sp>
        <p:nvSpPr>
          <p:cNvPr id="6" name="Slide Number Placeholder 3">
            <a:extLst>
              <a:ext uri="{FF2B5EF4-FFF2-40B4-BE49-F238E27FC236}">
                <a16:creationId xmlns:a16="http://schemas.microsoft.com/office/drawing/2014/main" id="{C780A106-7F2C-4DC0-99E0-E13DAE9C4121}"/>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15</a:t>
            </a:fld>
            <a:endParaRPr lang="en-GB"/>
          </a:p>
        </p:txBody>
      </p:sp>
    </p:spTree>
    <p:extLst>
      <p:ext uri="{BB962C8B-B14F-4D97-AF65-F5344CB8AC3E}">
        <p14:creationId xmlns:p14="http://schemas.microsoft.com/office/powerpoint/2010/main" val="244754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88207"/>
            <a:ext cx="9944100" cy="1143000"/>
          </a:xfrm>
        </p:spPr>
        <p:txBody>
          <a:bodyPr/>
          <a:lstStyle/>
          <a:p>
            <a:r>
              <a:rPr lang="en-GB" sz="3200" dirty="0"/>
              <a:t>Progress toward meeting the SDGs for </a:t>
            </a:r>
            <a:r>
              <a:rPr lang="en-GB" sz="3200" dirty="0" err="1"/>
              <a:t>WinS</a:t>
            </a:r>
            <a:endParaRPr lang="en-GB" sz="3200" dirty="0"/>
          </a:p>
        </p:txBody>
      </p:sp>
      <p:sp>
        <p:nvSpPr>
          <p:cNvPr id="8" name="TextBox 7"/>
          <p:cNvSpPr txBox="1"/>
          <p:nvPr/>
        </p:nvSpPr>
        <p:spPr>
          <a:xfrm>
            <a:off x="485730" y="962328"/>
            <a:ext cx="11157040" cy="707886"/>
          </a:xfrm>
          <a:prstGeom prst="rect">
            <a:avLst/>
          </a:prstGeom>
          <a:noFill/>
        </p:spPr>
        <p:txBody>
          <a:bodyPr wrap="square" rtlCol="0">
            <a:spAutoFit/>
          </a:bodyPr>
          <a:lstStyle/>
          <a:p>
            <a:pPr algn="ctr"/>
            <a:r>
              <a:rPr lang="en-GB" sz="2000" dirty="0"/>
              <a:t>Very few countries have sufficient data to produce basic service trends </a:t>
            </a:r>
          </a:p>
          <a:p>
            <a:pPr algn="ctr"/>
            <a:r>
              <a:rPr lang="en-GB" sz="2000" dirty="0"/>
              <a:t>Where we can calculate trends, we are often off-track to meet the SDGs</a:t>
            </a:r>
            <a:endParaRPr lang="en-US" sz="2000" dirty="0"/>
          </a:p>
        </p:txBody>
      </p:sp>
      <p:sp>
        <p:nvSpPr>
          <p:cNvPr id="6" name="Slide Number Placeholder 3">
            <a:extLst>
              <a:ext uri="{FF2B5EF4-FFF2-40B4-BE49-F238E27FC236}">
                <a16:creationId xmlns:a16="http://schemas.microsoft.com/office/drawing/2014/main" id="{C780A106-7F2C-4DC0-99E0-E13DAE9C4121}"/>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16</a:t>
            </a:fld>
            <a:endParaRPr lang="en-GB"/>
          </a:p>
        </p:txBody>
      </p:sp>
      <p:grpSp>
        <p:nvGrpSpPr>
          <p:cNvPr id="19" name="Group 18">
            <a:extLst>
              <a:ext uri="{FF2B5EF4-FFF2-40B4-BE49-F238E27FC236}">
                <a16:creationId xmlns:a16="http://schemas.microsoft.com/office/drawing/2014/main" id="{4BF68EB1-8FEF-4095-AB27-FA6FC1A20BB4}"/>
              </a:ext>
            </a:extLst>
          </p:cNvPr>
          <p:cNvGrpSpPr/>
          <p:nvPr/>
        </p:nvGrpSpPr>
        <p:grpSpPr>
          <a:xfrm>
            <a:off x="6064250" y="1714016"/>
            <a:ext cx="5722620" cy="3890647"/>
            <a:chOff x="402590" y="1836597"/>
            <a:chExt cx="5443797" cy="3890647"/>
          </a:xfrm>
        </p:grpSpPr>
        <p:graphicFrame>
          <p:nvGraphicFramePr>
            <p:cNvPr id="11" name="Chart 10">
              <a:extLst>
                <a:ext uri="{FF2B5EF4-FFF2-40B4-BE49-F238E27FC236}">
                  <a16:creationId xmlns:a16="http://schemas.microsoft.com/office/drawing/2014/main" id="{6DBC5F6D-630F-4208-A9AD-BA18BA0B277D}"/>
                </a:ext>
              </a:extLst>
            </p:cNvPr>
            <p:cNvGraphicFramePr>
              <a:graphicFrameLocks/>
            </p:cNvGraphicFramePr>
            <p:nvPr>
              <p:extLst>
                <p:ext uri="{D42A27DB-BD31-4B8C-83A1-F6EECF244321}">
                  <p14:modId xmlns:p14="http://schemas.microsoft.com/office/powerpoint/2010/main" val="3728000966"/>
                </p:ext>
              </p:extLst>
            </p:nvPr>
          </p:nvGraphicFramePr>
          <p:xfrm>
            <a:off x="402590" y="1836597"/>
            <a:ext cx="5443797" cy="389064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EDB7FADC-E185-4212-B9C2-6DEEC49B39D6}"/>
                </a:ext>
              </a:extLst>
            </p:cNvPr>
            <p:cNvSpPr/>
            <p:nvPr/>
          </p:nvSpPr>
          <p:spPr>
            <a:xfrm>
              <a:off x="5523489" y="2363724"/>
              <a:ext cx="45719" cy="2560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8954452-F505-4DFB-ACF3-6ED655ACADA0}"/>
                </a:ext>
              </a:extLst>
            </p:cNvPr>
            <p:cNvSpPr txBox="1"/>
            <p:nvPr/>
          </p:nvSpPr>
          <p:spPr>
            <a:xfrm>
              <a:off x="4915733" y="2307074"/>
              <a:ext cx="630616" cy="369332"/>
            </a:xfrm>
            <a:prstGeom prst="rect">
              <a:avLst/>
            </a:prstGeom>
            <a:noFill/>
          </p:spPr>
          <p:txBody>
            <a:bodyPr wrap="square" rtlCol="0">
              <a:spAutoFit/>
            </a:bodyPr>
            <a:lstStyle/>
            <a:p>
              <a:r>
                <a:rPr lang="en-US" dirty="0"/>
                <a:t>Gap</a:t>
              </a:r>
            </a:p>
          </p:txBody>
        </p:sp>
      </p:grpSp>
      <p:grpSp>
        <p:nvGrpSpPr>
          <p:cNvPr id="18" name="Group 17">
            <a:extLst>
              <a:ext uri="{FF2B5EF4-FFF2-40B4-BE49-F238E27FC236}">
                <a16:creationId xmlns:a16="http://schemas.microsoft.com/office/drawing/2014/main" id="{E3DD92EA-BFA6-4F84-AFB2-35175FAB2ACF}"/>
              </a:ext>
            </a:extLst>
          </p:cNvPr>
          <p:cNvGrpSpPr/>
          <p:nvPr/>
        </p:nvGrpSpPr>
        <p:grpSpPr>
          <a:xfrm>
            <a:off x="177483" y="1699437"/>
            <a:ext cx="5722620" cy="3890647"/>
            <a:chOff x="6096001" y="1836597"/>
            <a:chExt cx="5722620" cy="3890647"/>
          </a:xfrm>
        </p:grpSpPr>
        <p:graphicFrame>
          <p:nvGraphicFramePr>
            <p:cNvPr id="12" name="Chart 11">
              <a:extLst>
                <a:ext uri="{FF2B5EF4-FFF2-40B4-BE49-F238E27FC236}">
                  <a16:creationId xmlns:a16="http://schemas.microsoft.com/office/drawing/2014/main" id="{6D700594-6F91-47C2-9D0F-49DB1E711723}"/>
                </a:ext>
              </a:extLst>
            </p:cNvPr>
            <p:cNvGraphicFramePr>
              <a:graphicFrameLocks/>
            </p:cNvGraphicFramePr>
            <p:nvPr>
              <p:extLst>
                <p:ext uri="{D42A27DB-BD31-4B8C-83A1-F6EECF244321}">
                  <p14:modId xmlns:p14="http://schemas.microsoft.com/office/powerpoint/2010/main" val="1898627587"/>
                </p:ext>
              </p:extLst>
            </p:nvPr>
          </p:nvGraphicFramePr>
          <p:xfrm>
            <a:off x="6096001" y="1836597"/>
            <a:ext cx="5722620" cy="389064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F92F2CCC-2867-4E7E-805A-A1649E4409A0}"/>
                </a:ext>
              </a:extLst>
            </p:cNvPr>
            <p:cNvSpPr/>
            <p:nvPr/>
          </p:nvSpPr>
          <p:spPr>
            <a:xfrm>
              <a:off x="11470899" y="2369923"/>
              <a:ext cx="45719" cy="7955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69C11D7-E743-4B7B-ACA2-CF9B4B1A8D12}"/>
                </a:ext>
              </a:extLst>
            </p:cNvPr>
            <p:cNvSpPr txBox="1"/>
            <p:nvPr/>
          </p:nvSpPr>
          <p:spPr>
            <a:xfrm>
              <a:off x="10840283" y="2571176"/>
              <a:ext cx="630616" cy="369332"/>
            </a:xfrm>
            <a:prstGeom prst="rect">
              <a:avLst/>
            </a:prstGeom>
            <a:noFill/>
          </p:spPr>
          <p:txBody>
            <a:bodyPr wrap="square" rtlCol="0">
              <a:spAutoFit/>
            </a:bodyPr>
            <a:lstStyle/>
            <a:p>
              <a:r>
                <a:rPr lang="en-US" dirty="0"/>
                <a:t>Gap</a:t>
              </a:r>
            </a:p>
          </p:txBody>
        </p:sp>
      </p:grpSp>
    </p:spTree>
    <p:extLst>
      <p:ext uri="{BB962C8B-B14F-4D97-AF65-F5344CB8AC3E}">
        <p14:creationId xmlns:p14="http://schemas.microsoft.com/office/powerpoint/2010/main" val="275915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134"/>
            <a:ext cx="8229600" cy="1143000"/>
          </a:xfrm>
        </p:spPr>
        <p:txBody>
          <a:bodyPr/>
          <a:lstStyle/>
          <a:p>
            <a:r>
              <a:rPr lang="en-US" sz="3200" dirty="0"/>
              <a:t>New JMP service ladders for WASH in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74366057"/>
              </p:ext>
            </p:extLst>
          </p:nvPr>
        </p:nvGraphicFramePr>
        <p:xfrm>
          <a:off x="759459" y="1262134"/>
          <a:ext cx="10673082" cy="4663637"/>
        </p:xfrm>
        <a:graphic>
          <a:graphicData uri="http://schemas.openxmlformats.org/drawingml/2006/table">
            <a:tbl>
              <a:tblPr firstRow="1" firstCol="1" bandRow="1"/>
              <a:tblGrid>
                <a:gridCol w="3429000">
                  <a:extLst>
                    <a:ext uri="{9D8B030D-6E8A-4147-A177-3AD203B41FA5}">
                      <a16:colId xmlns:a16="http://schemas.microsoft.com/office/drawing/2014/main" val="20000"/>
                    </a:ext>
                  </a:extLst>
                </a:gridCol>
                <a:gridCol w="193041">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gridCol w="193041">
                  <a:extLst>
                    <a:ext uri="{9D8B030D-6E8A-4147-A177-3AD203B41FA5}">
                      <a16:colId xmlns:a16="http://schemas.microsoft.com/office/drawing/2014/main" val="20003"/>
                    </a:ext>
                  </a:extLst>
                </a:gridCol>
                <a:gridCol w="3429000">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Drinking Water</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264237">
                <a:tc>
                  <a:txBody>
                    <a:bodyPr/>
                    <a:lstStyle/>
                    <a:p>
                      <a:pPr marL="0" marR="0">
                        <a:spcBef>
                          <a:spcPts val="600"/>
                        </a:spcBef>
                        <a:spcAft>
                          <a:spcPts val="600"/>
                        </a:spcAft>
                      </a:pPr>
                      <a:r>
                        <a:rPr lang="en-GB"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 service</a:t>
                      </a: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Additional criteria may include quality, quantity, continuity, and accessibility to all users</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Advanced service</a:t>
                      </a:r>
                      <a:r>
                        <a:rPr lang="en-GB" sz="17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 Additional criteria may include student per toilet ratios, menstrual hygiene facilities, cleanliness, accessibility to all users, and excreta management systems</a:t>
                      </a:r>
                      <a:endParaRPr lang="en-US" sz="17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 service</a:t>
                      </a: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Additional criteria may include hygiene education, group handwashing, menstrual hygiene materials, and accessibility to all users</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11389">
                <a:tc>
                  <a:txBody>
                    <a:bodyPr/>
                    <a:lstStyle/>
                    <a:p>
                      <a:pPr marL="0" marR="0">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Drinking water from an improved source and water is available at the school at the time of the survey</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spcBef>
                          <a:spcPts val="600"/>
                        </a:spcBef>
                        <a:spcAft>
                          <a:spcPts val="600"/>
                        </a:spcAft>
                      </a:pPr>
                      <a:r>
                        <a:rPr lang="en-GB" sz="17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 service:</a:t>
                      </a:r>
                      <a:r>
                        <a:rPr lang="en-GB" sz="17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Improved sanitation facilities at the school that are single-sex and usable (available, functional and private) at the time of the survey</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spcBef>
                          <a:spcPts val="600"/>
                        </a:spcBef>
                        <a:spcAft>
                          <a:spcPts val="600"/>
                        </a:spcAft>
                      </a:pP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Handwashing facilities with water and soap available at the school  at the time of the survey</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11389">
                <a:tc>
                  <a:txBody>
                    <a:bodyPr/>
                    <a:lstStyle/>
                    <a:p>
                      <a:pPr marL="0" marR="0">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Limited service</a:t>
                      </a:r>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Drinking water from an improved source but water is unavailable at the school at the time of the survey</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17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Improved sanitation facilities at the school that are either not single-sex or not usable at the time of the survey</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17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Handwashing facilities with water but no soap available at the school at the time of the survey</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927529">
                <a:tc>
                  <a:txBody>
                    <a:bodyPr/>
                    <a:lstStyle/>
                    <a:p>
                      <a:pPr marL="0" marR="0">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r>
                        <a:rPr lang="en-GB" sz="17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Drinking water from an unimproved source or no water source at the school</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service</a:t>
                      </a:r>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Unimproved sanitation facilities or no sanitation facilities at the school</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r>
                        <a:rPr lang="en-GB" sz="17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No handwashing facilities available or no water available at the school </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cxnSp>
        <p:nvCxnSpPr>
          <p:cNvPr id="9" name="Straight Connector 8"/>
          <p:cNvCxnSpPr/>
          <p:nvPr/>
        </p:nvCxnSpPr>
        <p:spPr>
          <a:xfrm flipV="1">
            <a:off x="420417" y="2903838"/>
            <a:ext cx="11330859" cy="127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3">
            <a:extLst>
              <a:ext uri="{FF2B5EF4-FFF2-40B4-BE49-F238E27FC236}">
                <a16:creationId xmlns:a16="http://schemas.microsoft.com/office/drawing/2014/main" id="{BC8ADC14-B9A9-47A3-AB7A-1695506EEE51}"/>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17</a:t>
            </a:fld>
            <a:endParaRPr lang="en-GB"/>
          </a:p>
        </p:txBody>
      </p:sp>
    </p:spTree>
    <p:extLst>
      <p:ext uri="{BB962C8B-B14F-4D97-AF65-F5344CB8AC3E}">
        <p14:creationId xmlns:p14="http://schemas.microsoft.com/office/powerpoint/2010/main" val="198802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88207"/>
            <a:ext cx="11144250" cy="1143000"/>
          </a:xfrm>
        </p:spPr>
        <p:txBody>
          <a:bodyPr/>
          <a:lstStyle/>
          <a:p>
            <a:r>
              <a:rPr lang="en-GB" sz="3200" dirty="0"/>
              <a:t>Examples of monitoring advanced service levels</a:t>
            </a:r>
          </a:p>
        </p:txBody>
      </p:sp>
      <p:sp>
        <p:nvSpPr>
          <p:cNvPr id="9" name="TextBox 8"/>
          <p:cNvSpPr txBox="1"/>
          <p:nvPr/>
        </p:nvSpPr>
        <p:spPr>
          <a:xfrm>
            <a:off x="3228975" y="961911"/>
            <a:ext cx="8206220" cy="430887"/>
          </a:xfrm>
          <a:prstGeom prst="rect">
            <a:avLst/>
          </a:prstGeom>
          <a:noFill/>
        </p:spPr>
        <p:txBody>
          <a:bodyPr wrap="square" rtlCol="0">
            <a:spAutoFit/>
          </a:bodyPr>
          <a:lstStyle/>
          <a:p>
            <a:r>
              <a:rPr lang="en-GB" sz="2200" dirty="0"/>
              <a:t>Few countries had data on advanced elements</a:t>
            </a:r>
            <a:endParaRPr lang="en-US" sz="2200" dirty="0"/>
          </a:p>
        </p:txBody>
      </p:sp>
      <p:sp>
        <p:nvSpPr>
          <p:cNvPr id="11" name="Slide Number Placeholder 3">
            <a:extLst>
              <a:ext uri="{FF2B5EF4-FFF2-40B4-BE49-F238E27FC236}">
                <a16:creationId xmlns:a16="http://schemas.microsoft.com/office/drawing/2014/main" id="{9A421ABE-079F-4DF4-8700-895642097A7C}"/>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18</a:t>
            </a:fld>
            <a:endParaRPr lang="en-GB"/>
          </a:p>
        </p:txBody>
      </p:sp>
      <p:graphicFrame>
        <p:nvGraphicFramePr>
          <p:cNvPr id="7" name="Chart 6">
            <a:extLst>
              <a:ext uri="{FF2B5EF4-FFF2-40B4-BE49-F238E27FC236}">
                <a16:creationId xmlns:a16="http://schemas.microsoft.com/office/drawing/2014/main" id="{5B3C3B53-A7E5-424A-A1D9-C338D77F6E01}"/>
              </a:ext>
            </a:extLst>
          </p:cNvPr>
          <p:cNvGraphicFramePr/>
          <p:nvPr>
            <p:extLst>
              <p:ext uri="{D42A27DB-BD31-4B8C-83A1-F6EECF244321}">
                <p14:modId xmlns:p14="http://schemas.microsoft.com/office/powerpoint/2010/main" val="3321815244"/>
              </p:ext>
            </p:extLst>
          </p:nvPr>
        </p:nvGraphicFramePr>
        <p:xfrm>
          <a:off x="-2516" y="1558281"/>
          <a:ext cx="3361053" cy="4337808"/>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a:extLst>
              <a:ext uri="{FF2B5EF4-FFF2-40B4-BE49-F238E27FC236}">
                <a16:creationId xmlns:a16="http://schemas.microsoft.com/office/drawing/2014/main" id="{8E65D11B-21C5-456A-B253-EDC53EC57893}"/>
              </a:ext>
            </a:extLst>
          </p:cNvPr>
          <p:cNvGrpSpPr/>
          <p:nvPr/>
        </p:nvGrpSpPr>
        <p:grpSpPr>
          <a:xfrm>
            <a:off x="3155562" y="1475295"/>
            <a:ext cx="4659683" cy="4661348"/>
            <a:chOff x="3155562" y="1475295"/>
            <a:chExt cx="4659683" cy="4661348"/>
          </a:xfrm>
        </p:grpSpPr>
        <p:grpSp>
          <p:nvGrpSpPr>
            <p:cNvPr id="21" name="Group 20">
              <a:extLst>
                <a:ext uri="{FF2B5EF4-FFF2-40B4-BE49-F238E27FC236}">
                  <a16:creationId xmlns:a16="http://schemas.microsoft.com/office/drawing/2014/main" id="{1A38BB30-55B2-4041-829D-88127265F6C9}"/>
                </a:ext>
              </a:extLst>
            </p:cNvPr>
            <p:cNvGrpSpPr/>
            <p:nvPr/>
          </p:nvGrpSpPr>
          <p:grpSpPr>
            <a:xfrm>
              <a:off x="3155562" y="1475295"/>
              <a:ext cx="4659683" cy="4661348"/>
              <a:chOff x="3807911" y="1533411"/>
              <a:chExt cx="4659683" cy="4661348"/>
            </a:xfrm>
          </p:grpSpPr>
          <p:graphicFrame>
            <p:nvGraphicFramePr>
              <p:cNvPr id="14" name="Chart 13">
                <a:extLst>
                  <a:ext uri="{FF2B5EF4-FFF2-40B4-BE49-F238E27FC236}">
                    <a16:creationId xmlns:a16="http://schemas.microsoft.com/office/drawing/2014/main" id="{1656566A-D880-4B58-BB44-92C50F405186}"/>
                  </a:ext>
                </a:extLst>
              </p:cNvPr>
              <p:cNvGraphicFramePr/>
              <p:nvPr>
                <p:extLst>
                  <p:ext uri="{D42A27DB-BD31-4B8C-83A1-F6EECF244321}">
                    <p14:modId xmlns:p14="http://schemas.microsoft.com/office/powerpoint/2010/main" val="1342129965"/>
                  </p:ext>
                </p:extLst>
              </p:nvPr>
            </p:nvGraphicFramePr>
            <p:xfrm>
              <a:off x="3807911" y="1533411"/>
              <a:ext cx="4659683" cy="4661348"/>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7DD7C514-C4FA-47C7-BD4C-A094A72072FC}"/>
                  </a:ext>
                </a:extLst>
              </p:cNvPr>
              <p:cNvCxnSpPr/>
              <p:nvPr/>
            </p:nvCxnSpPr>
            <p:spPr>
              <a:xfrm>
                <a:off x="4904043" y="4538792"/>
                <a:ext cx="31479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28D5D56C-5CC9-45CF-BFEF-E51E7A535EF3}"/>
                  </a:ext>
                </a:extLst>
              </p:cNvPr>
              <p:cNvCxnSpPr/>
              <p:nvPr/>
            </p:nvCxnSpPr>
            <p:spPr>
              <a:xfrm>
                <a:off x="5281898" y="4361862"/>
                <a:ext cx="31479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3D825399-4A8B-4889-82D3-12ECFDFC965A}"/>
                  </a:ext>
                </a:extLst>
              </p:cNvPr>
              <p:cNvCxnSpPr/>
              <p:nvPr/>
            </p:nvCxnSpPr>
            <p:spPr>
              <a:xfrm>
                <a:off x="7541666" y="4683763"/>
                <a:ext cx="31479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4B0C2C45-11BF-4065-BD2F-2B3C3E90D19B}"/>
                  </a:ext>
                </a:extLst>
              </p:cNvPr>
              <p:cNvCxnSpPr/>
              <p:nvPr/>
            </p:nvCxnSpPr>
            <p:spPr>
              <a:xfrm>
                <a:off x="7856459" y="4544737"/>
                <a:ext cx="314793" cy="0"/>
              </a:xfrm>
              <a:prstGeom prst="line">
                <a:avLst/>
              </a:prstGeom>
              <a:ln w="38100"/>
            </p:spPr>
            <p:style>
              <a:lnRef idx="1">
                <a:schemeClr val="accent2"/>
              </a:lnRef>
              <a:fillRef idx="0">
                <a:schemeClr val="accent2"/>
              </a:fillRef>
              <a:effectRef idx="0">
                <a:schemeClr val="accent2"/>
              </a:effectRef>
              <a:fontRef idx="minor">
                <a:schemeClr val="tx1"/>
              </a:fontRef>
            </p:style>
          </p:cxnSp>
        </p:grpSp>
        <p:pic>
          <p:nvPicPr>
            <p:cNvPr id="13" name="Picture 12">
              <a:extLst>
                <a:ext uri="{FF2B5EF4-FFF2-40B4-BE49-F238E27FC236}">
                  <a16:creationId xmlns:a16="http://schemas.microsoft.com/office/drawing/2014/main" id="{536417A0-9777-430B-9C3C-CFC44FDBBF68}"/>
                </a:ext>
              </a:extLst>
            </p:cNvPr>
            <p:cNvPicPr>
              <a:picLocks noChangeAspect="1"/>
            </p:cNvPicPr>
            <p:nvPr/>
          </p:nvPicPr>
          <p:blipFill rotWithShape="1">
            <a:blip r:embed="rId5">
              <a:extLst>
                <a:ext uri="{28A0092B-C50C-407E-A947-70E740481C1C}">
                  <a14:useLocalDpi xmlns:a14="http://schemas.microsoft.com/office/drawing/2010/main" val="0"/>
                </a:ext>
              </a:extLst>
            </a:blip>
            <a:srcRect l="84721" t="6748" r="2823" b="67707"/>
            <a:stretch/>
          </p:blipFill>
          <p:spPr>
            <a:xfrm>
              <a:off x="6516615" y="2478971"/>
              <a:ext cx="1158795" cy="1053370"/>
            </a:xfrm>
            <a:prstGeom prst="rect">
              <a:avLst/>
            </a:prstGeom>
          </p:spPr>
        </p:pic>
      </p:grpSp>
      <p:graphicFrame>
        <p:nvGraphicFramePr>
          <p:cNvPr id="20" name="Chart 19">
            <a:extLst>
              <a:ext uri="{FF2B5EF4-FFF2-40B4-BE49-F238E27FC236}">
                <a16:creationId xmlns:a16="http://schemas.microsoft.com/office/drawing/2014/main" id="{3F84A855-5D0D-42FA-A23B-BAD02F6718AE}"/>
              </a:ext>
            </a:extLst>
          </p:cNvPr>
          <p:cNvGraphicFramePr>
            <a:graphicFrameLocks/>
          </p:cNvGraphicFramePr>
          <p:nvPr>
            <p:extLst>
              <p:ext uri="{D42A27DB-BD31-4B8C-83A1-F6EECF244321}">
                <p14:modId xmlns:p14="http://schemas.microsoft.com/office/powerpoint/2010/main" val="872723852"/>
              </p:ext>
            </p:extLst>
          </p:nvPr>
        </p:nvGraphicFramePr>
        <p:xfrm>
          <a:off x="8003820" y="1610469"/>
          <a:ext cx="4008264" cy="42856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6252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2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207"/>
            <a:ext cx="8229600" cy="1143000"/>
          </a:xfrm>
        </p:spPr>
        <p:txBody>
          <a:bodyPr/>
          <a:lstStyle/>
          <a:p>
            <a:r>
              <a:rPr lang="en-GB" sz="3000" dirty="0"/>
              <a:t>Interactive data are available at </a:t>
            </a:r>
            <a:r>
              <a:rPr lang="en-GB" sz="3000" dirty="0">
                <a:hlinkClick r:id="rId3"/>
              </a:rPr>
              <a:t>www.washdata.org/data/school#!/</a:t>
            </a:r>
            <a:r>
              <a:rPr lang="en-GB" sz="3000" dirty="0"/>
              <a:t>  </a:t>
            </a:r>
          </a:p>
        </p:txBody>
      </p:sp>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19</a:t>
            </a:fld>
            <a:endParaRPr lang="en-GB"/>
          </a:p>
        </p:txBody>
      </p:sp>
      <p:pic>
        <p:nvPicPr>
          <p:cNvPr id="8" name="Picture 7">
            <a:extLst>
              <a:ext uri="{FF2B5EF4-FFF2-40B4-BE49-F238E27FC236}">
                <a16:creationId xmlns:a16="http://schemas.microsoft.com/office/drawing/2014/main" id="{83A1DD08-3745-47C7-B411-5B2CB72BA73A}"/>
              </a:ext>
            </a:extLst>
          </p:cNvPr>
          <p:cNvPicPr>
            <a:picLocks noChangeAspect="1"/>
          </p:cNvPicPr>
          <p:nvPr/>
        </p:nvPicPr>
        <p:blipFill>
          <a:blip r:embed="rId4"/>
          <a:stretch>
            <a:fillRect/>
          </a:stretch>
        </p:blipFill>
        <p:spPr>
          <a:xfrm>
            <a:off x="1428750" y="1162908"/>
            <a:ext cx="9631060" cy="5695092"/>
          </a:xfrm>
          <a:prstGeom prst="rect">
            <a:avLst/>
          </a:prstGeom>
        </p:spPr>
      </p:pic>
    </p:spTree>
    <p:extLst>
      <p:ext uri="{BB962C8B-B14F-4D97-AF65-F5344CB8AC3E}">
        <p14:creationId xmlns:p14="http://schemas.microsoft.com/office/powerpoint/2010/main" val="395888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543" y="603975"/>
            <a:ext cx="6289961" cy="4238313"/>
          </a:xfrm>
        </p:spPr>
        <p:txBody>
          <a:bodyPr anchor="t"/>
          <a:lstStyle/>
          <a:p>
            <a:pPr algn="l"/>
            <a:r>
              <a:rPr lang="en-US" sz="2800" dirty="0"/>
              <a:t>School enrolment has improved, but learning outcomes remain poor (particularly for the disadvantaged)</a:t>
            </a:r>
            <a:r>
              <a:rPr lang="en-US" sz="2800" baseline="30000" dirty="0"/>
              <a:t>1</a:t>
            </a:r>
            <a:br>
              <a:rPr lang="en-US" sz="2800" baseline="30000" dirty="0"/>
            </a:br>
            <a:br>
              <a:rPr lang="en-US" sz="2800" baseline="30000" dirty="0"/>
            </a:br>
            <a:br>
              <a:rPr lang="en-US" sz="2800" baseline="30000" dirty="0"/>
            </a:br>
            <a:br>
              <a:rPr lang="en-US" sz="2800" baseline="30000" dirty="0"/>
            </a:br>
            <a:r>
              <a:rPr lang="en-US" sz="2800" dirty="0"/>
              <a:t>Toilets, water and menstrual products are low-cost, high-impact interventions for improving learning outcomes</a:t>
            </a:r>
            <a:r>
              <a:rPr lang="en-US" sz="2800" baseline="30000" dirty="0"/>
              <a:t>2</a:t>
            </a:r>
            <a:br>
              <a:rPr lang="en-US" sz="2800" baseline="30000" dirty="0"/>
            </a:br>
            <a:br>
              <a:rPr lang="en-US" sz="2800" dirty="0"/>
            </a:br>
            <a:endParaRPr lang="en-US" sz="2800" dirty="0"/>
          </a:p>
        </p:txBody>
      </p:sp>
      <p:sp>
        <p:nvSpPr>
          <p:cNvPr id="3" name="Rectangle 2">
            <a:extLst>
              <a:ext uri="{FF2B5EF4-FFF2-40B4-BE49-F238E27FC236}">
                <a16:creationId xmlns:a16="http://schemas.microsoft.com/office/drawing/2014/main" id="{2010336D-3760-4C45-84AB-FF1043E599ED}"/>
              </a:ext>
            </a:extLst>
          </p:cNvPr>
          <p:cNvSpPr/>
          <p:nvPr/>
        </p:nvSpPr>
        <p:spPr>
          <a:xfrm>
            <a:off x="5501736" y="5446263"/>
            <a:ext cx="6466114" cy="600164"/>
          </a:xfrm>
          <a:prstGeom prst="rect">
            <a:avLst/>
          </a:prstGeom>
        </p:spPr>
        <p:txBody>
          <a:bodyPr wrap="square">
            <a:spAutoFit/>
          </a:bodyPr>
          <a:lstStyle/>
          <a:p>
            <a:r>
              <a:rPr lang="en-US" sz="1100" i="1" baseline="30000" dirty="0"/>
              <a:t>1 </a:t>
            </a:r>
            <a:r>
              <a:rPr lang="en-US" sz="1100" i="1" dirty="0"/>
              <a:t>World Development Report 2018: Learning to realize education’s promise. World Bank Group.</a:t>
            </a:r>
          </a:p>
          <a:p>
            <a:r>
              <a:rPr lang="en-US" sz="1100" i="1" baseline="30000" dirty="0"/>
              <a:t>2 </a:t>
            </a:r>
            <a:r>
              <a:rPr lang="en-US" sz="1100" i="1" dirty="0"/>
              <a:t>UNICEF (2015) The investment case for education and equity.</a:t>
            </a:r>
          </a:p>
          <a:p>
            <a:r>
              <a:rPr lang="en-US" sz="1100" i="1" dirty="0"/>
              <a:t>Photo from Fit For School Philippines</a:t>
            </a:r>
          </a:p>
        </p:txBody>
      </p:sp>
      <p:pic>
        <p:nvPicPr>
          <p:cNvPr id="4" name="Picture 3">
            <a:extLst>
              <a:ext uri="{FF2B5EF4-FFF2-40B4-BE49-F238E27FC236}">
                <a16:creationId xmlns:a16="http://schemas.microsoft.com/office/drawing/2014/main" id="{65F26A5A-4EE3-4DC3-BBCC-D4D1CD4144EB}"/>
              </a:ext>
            </a:extLst>
          </p:cNvPr>
          <p:cNvPicPr>
            <a:picLocks noChangeAspect="1"/>
          </p:cNvPicPr>
          <p:nvPr/>
        </p:nvPicPr>
        <p:blipFill rotWithShape="1">
          <a:blip r:embed="rId3"/>
          <a:srcRect l="3707" r="5301"/>
          <a:stretch/>
        </p:blipFill>
        <p:spPr>
          <a:xfrm>
            <a:off x="0" y="0"/>
            <a:ext cx="5501736" cy="6046427"/>
          </a:xfrm>
          <a:prstGeom prst="rect">
            <a:avLst/>
          </a:prstGeom>
        </p:spPr>
      </p:pic>
      <p:sp>
        <p:nvSpPr>
          <p:cNvPr id="5" name="Slide Number Placeholder 3">
            <a:extLst>
              <a:ext uri="{FF2B5EF4-FFF2-40B4-BE49-F238E27FC236}">
                <a16:creationId xmlns:a16="http://schemas.microsoft.com/office/drawing/2014/main" id="{920C1F67-7025-4674-9A62-F0778C10D111}"/>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2</a:t>
            </a:fld>
            <a:endParaRPr lang="en-GB"/>
          </a:p>
        </p:txBody>
      </p:sp>
    </p:spTree>
    <p:extLst>
      <p:ext uri="{BB962C8B-B14F-4D97-AF65-F5344CB8AC3E}">
        <p14:creationId xmlns:p14="http://schemas.microsoft.com/office/powerpoint/2010/main" val="243860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207"/>
            <a:ext cx="8229600" cy="1143000"/>
          </a:xfrm>
        </p:spPr>
        <p:txBody>
          <a:bodyPr/>
          <a:lstStyle/>
          <a:p>
            <a:r>
              <a:rPr lang="en-GB" sz="3000" dirty="0"/>
              <a:t>New JMP country files for WASH in Schools x 152</a:t>
            </a:r>
          </a:p>
        </p:txBody>
      </p:sp>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20</a:t>
            </a:fld>
            <a:endParaRPr lang="en-GB"/>
          </a:p>
        </p:txBody>
      </p:sp>
      <p:pic>
        <p:nvPicPr>
          <p:cNvPr id="7" name="Picture 6"/>
          <p:cNvPicPr>
            <a:picLocks noChangeAspect="1"/>
          </p:cNvPicPr>
          <p:nvPr/>
        </p:nvPicPr>
        <p:blipFill rotWithShape="1">
          <a:blip r:embed="rId3"/>
          <a:srcRect t="2087"/>
          <a:stretch/>
        </p:blipFill>
        <p:spPr>
          <a:xfrm>
            <a:off x="4749328" y="3675978"/>
            <a:ext cx="7322820" cy="2106008"/>
          </a:xfrm>
          <a:prstGeom prst="rect">
            <a:avLst/>
          </a:prstGeom>
        </p:spPr>
      </p:pic>
      <p:sp>
        <p:nvSpPr>
          <p:cNvPr id="5" name="TextBox 4">
            <a:extLst>
              <a:ext uri="{FF2B5EF4-FFF2-40B4-BE49-F238E27FC236}">
                <a16:creationId xmlns:a16="http://schemas.microsoft.com/office/drawing/2014/main" id="{9CB2BAE7-C041-4A7E-AA49-283B77AA1030}"/>
              </a:ext>
            </a:extLst>
          </p:cNvPr>
          <p:cNvSpPr txBox="1"/>
          <p:nvPr/>
        </p:nvSpPr>
        <p:spPr>
          <a:xfrm>
            <a:off x="241300" y="5631379"/>
            <a:ext cx="6211785" cy="369332"/>
          </a:xfrm>
          <a:prstGeom prst="rect">
            <a:avLst/>
          </a:prstGeom>
          <a:noFill/>
        </p:spPr>
        <p:txBody>
          <a:bodyPr wrap="square" rtlCol="0">
            <a:spAutoFit/>
          </a:bodyPr>
          <a:lstStyle/>
          <a:p>
            <a:r>
              <a:rPr lang="en-US" dirty="0">
                <a:hlinkClick r:id="rId4"/>
              </a:rPr>
              <a:t>https://washdata.org/monitoring/schools/country-files-2018</a:t>
            </a:r>
            <a:endParaRPr lang="en-US" dirty="0"/>
          </a:p>
        </p:txBody>
      </p:sp>
      <p:pic>
        <p:nvPicPr>
          <p:cNvPr id="6" name="Picture 5">
            <a:extLst>
              <a:ext uri="{FF2B5EF4-FFF2-40B4-BE49-F238E27FC236}">
                <a16:creationId xmlns:a16="http://schemas.microsoft.com/office/drawing/2014/main" id="{93786092-6F57-4602-82F3-4F97374D8BA8}"/>
              </a:ext>
            </a:extLst>
          </p:cNvPr>
          <p:cNvPicPr>
            <a:picLocks noChangeAspect="1"/>
          </p:cNvPicPr>
          <p:nvPr/>
        </p:nvPicPr>
        <p:blipFill rotWithShape="1">
          <a:blip r:embed="rId5"/>
          <a:srcRect l="35807" t="6131"/>
          <a:stretch/>
        </p:blipFill>
        <p:spPr>
          <a:xfrm>
            <a:off x="241300" y="1030492"/>
            <a:ext cx="4508028" cy="4495000"/>
          </a:xfrm>
          <a:prstGeom prst="rect">
            <a:avLst/>
          </a:prstGeom>
        </p:spPr>
      </p:pic>
      <p:pic>
        <p:nvPicPr>
          <p:cNvPr id="3" name="Picture 2">
            <a:extLst>
              <a:ext uri="{FF2B5EF4-FFF2-40B4-BE49-F238E27FC236}">
                <a16:creationId xmlns:a16="http://schemas.microsoft.com/office/drawing/2014/main" id="{081A543A-E9BF-4F7C-8490-5DB50B2CB463}"/>
              </a:ext>
            </a:extLst>
          </p:cNvPr>
          <p:cNvPicPr>
            <a:picLocks noChangeAspect="1"/>
          </p:cNvPicPr>
          <p:nvPr/>
        </p:nvPicPr>
        <p:blipFill>
          <a:blip r:embed="rId6"/>
          <a:stretch>
            <a:fillRect/>
          </a:stretch>
        </p:blipFill>
        <p:spPr>
          <a:xfrm>
            <a:off x="5127584" y="1021436"/>
            <a:ext cx="6354544" cy="2775059"/>
          </a:xfrm>
          <a:prstGeom prst="rect">
            <a:avLst/>
          </a:prstGeom>
        </p:spPr>
      </p:pic>
    </p:spTree>
    <p:extLst>
      <p:ext uri="{BB962C8B-B14F-4D97-AF65-F5344CB8AC3E}">
        <p14:creationId xmlns:p14="http://schemas.microsoft.com/office/powerpoint/2010/main" val="213616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430E0E-60C3-474C-B3C3-1744921B69D7}"/>
              </a:ext>
            </a:extLst>
          </p:cNvPr>
          <p:cNvSpPr/>
          <p:nvPr/>
        </p:nvSpPr>
        <p:spPr>
          <a:xfrm>
            <a:off x="355721" y="255663"/>
            <a:ext cx="6934200" cy="1077218"/>
          </a:xfrm>
          <a:prstGeom prst="rect">
            <a:avLst/>
          </a:prstGeom>
        </p:spPr>
        <p:txBody>
          <a:bodyPr wrap="square">
            <a:spAutoFit/>
          </a:bodyPr>
          <a:lstStyle/>
          <a:p>
            <a:pPr>
              <a:defRPr/>
            </a:pPr>
            <a:r>
              <a:rPr lang="en-US" sz="3200" b="1" dirty="0">
                <a:solidFill>
                  <a:srgbClr val="00B050"/>
                </a:solidFill>
              </a:rPr>
              <a:t>Who will have data in the 2020 report?</a:t>
            </a:r>
          </a:p>
          <a:p>
            <a:pPr>
              <a:defRPr/>
            </a:pPr>
            <a:endParaRPr lang="en-US" sz="3200" b="1" dirty="0">
              <a:solidFill>
                <a:srgbClr val="00B050"/>
              </a:solidFill>
            </a:endParaRPr>
          </a:p>
        </p:txBody>
      </p:sp>
      <p:sp>
        <p:nvSpPr>
          <p:cNvPr id="4" name="Slide Number Placeholder 3">
            <a:extLst>
              <a:ext uri="{FF2B5EF4-FFF2-40B4-BE49-F238E27FC236}">
                <a16:creationId xmlns:a16="http://schemas.microsoft.com/office/drawing/2014/main" id="{CA5A35BA-B74C-4431-9BC0-28E6561636DF}"/>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21</a:t>
            </a:fld>
            <a:endParaRPr lang="en-GB"/>
          </a:p>
        </p:txBody>
      </p:sp>
      <p:graphicFrame>
        <p:nvGraphicFramePr>
          <p:cNvPr id="6" name="Table 5">
            <a:extLst>
              <a:ext uri="{FF2B5EF4-FFF2-40B4-BE49-F238E27FC236}">
                <a16:creationId xmlns:a16="http://schemas.microsoft.com/office/drawing/2014/main" id="{1CEBC9EF-6FF9-4D12-AAAE-84E555372809}"/>
              </a:ext>
            </a:extLst>
          </p:cNvPr>
          <p:cNvGraphicFramePr>
            <a:graphicFrameLocks noGrp="1"/>
          </p:cNvGraphicFramePr>
          <p:nvPr>
            <p:extLst/>
          </p:nvPr>
        </p:nvGraphicFramePr>
        <p:xfrm>
          <a:off x="6803571" y="1038640"/>
          <a:ext cx="4754880" cy="4717902"/>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1507605496"/>
                    </a:ext>
                  </a:extLst>
                </a:gridCol>
                <a:gridCol w="1005840">
                  <a:extLst>
                    <a:ext uri="{9D8B030D-6E8A-4147-A177-3AD203B41FA5}">
                      <a16:colId xmlns:a16="http://schemas.microsoft.com/office/drawing/2014/main" val="3972356585"/>
                    </a:ext>
                  </a:extLst>
                </a:gridCol>
                <a:gridCol w="1005840">
                  <a:extLst>
                    <a:ext uri="{9D8B030D-6E8A-4147-A177-3AD203B41FA5}">
                      <a16:colId xmlns:a16="http://schemas.microsoft.com/office/drawing/2014/main" val="3531172905"/>
                    </a:ext>
                  </a:extLst>
                </a:gridCol>
                <a:gridCol w="1005840">
                  <a:extLst>
                    <a:ext uri="{9D8B030D-6E8A-4147-A177-3AD203B41FA5}">
                      <a16:colId xmlns:a16="http://schemas.microsoft.com/office/drawing/2014/main" val="3963639273"/>
                    </a:ext>
                  </a:extLst>
                </a:gridCol>
              </a:tblGrid>
              <a:tr h="0">
                <a:tc>
                  <a:txBody>
                    <a:bodyPr/>
                    <a:lstStyle/>
                    <a:p>
                      <a:pPr algn="l" fontAlgn="b"/>
                      <a:r>
                        <a:rPr lang="en-US" sz="1600" b="1" u="none" strike="noStrike" dirty="0">
                          <a:effectLst/>
                          <a:latin typeface="+mn-lt"/>
                        </a:rPr>
                        <a:t>Country</a:t>
                      </a:r>
                      <a:endParaRPr lang="en-US" sz="1600" b="1" i="0" u="none" strike="noStrike" dirty="0">
                        <a:solidFill>
                          <a:srgbClr val="000000"/>
                        </a:solidFill>
                        <a:effectLst/>
                        <a:latin typeface="+mn-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bg1"/>
                          </a:solidFill>
                          <a:effectLst/>
                          <a:latin typeface="+mn-lt"/>
                        </a:rPr>
                        <a:t>Basic </a:t>
                      </a:r>
                    </a:p>
                    <a:p>
                      <a:pPr algn="ctr" fontAlgn="b"/>
                      <a:r>
                        <a:rPr lang="en-US" sz="1600" b="1" u="none" strike="noStrike" dirty="0">
                          <a:solidFill>
                            <a:schemeClr val="bg1"/>
                          </a:solidFill>
                          <a:effectLst/>
                          <a:latin typeface="+mn-lt"/>
                        </a:rPr>
                        <a:t>Water</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r>
                        <a:rPr lang="en-US" sz="1600" b="1" u="none" strike="noStrike" dirty="0">
                          <a:solidFill>
                            <a:schemeClr val="bg1"/>
                          </a:solidFill>
                          <a:effectLst/>
                          <a:latin typeface="+mn-lt"/>
                        </a:rPr>
                        <a:t>Basic Sanitation</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r>
                        <a:rPr lang="en-US" sz="1600" b="1" u="none" strike="noStrike" dirty="0">
                          <a:solidFill>
                            <a:schemeClr val="bg1"/>
                          </a:solidFill>
                          <a:effectLst/>
                          <a:latin typeface="+mn-lt"/>
                        </a:rPr>
                        <a:t>Basic Hygiene</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875842121"/>
                  </a:ext>
                </a:extLst>
              </a:tr>
              <a:tr h="0">
                <a:tc>
                  <a:txBody>
                    <a:bodyPr/>
                    <a:lstStyle/>
                    <a:p>
                      <a:pPr algn="l" fontAlgn="b"/>
                      <a:r>
                        <a:rPr lang="en-US" sz="1600" u="none" strike="noStrike">
                          <a:effectLst/>
                          <a:latin typeface="+mn-lt"/>
                        </a:rPr>
                        <a:t>Nauru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58796890"/>
                  </a:ext>
                </a:extLst>
              </a:tr>
              <a:tr h="0">
                <a:tc>
                  <a:txBody>
                    <a:bodyPr/>
                    <a:lstStyle/>
                    <a:p>
                      <a:pPr algn="l" fontAlgn="b"/>
                      <a:r>
                        <a:rPr lang="en-US" sz="1600" u="none" strike="noStrike" dirty="0">
                          <a:effectLst/>
                          <a:latin typeface="+mn-lt"/>
                        </a:rPr>
                        <a:t>Nepal</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68695121"/>
                  </a:ext>
                </a:extLst>
              </a:tr>
              <a:tr h="0">
                <a:tc>
                  <a:txBody>
                    <a:bodyPr/>
                    <a:lstStyle/>
                    <a:p>
                      <a:pPr algn="l" fontAlgn="b"/>
                      <a:r>
                        <a:rPr lang="en-US" sz="1600" u="none" strike="noStrike" dirty="0">
                          <a:effectLst/>
                          <a:latin typeface="+mn-lt"/>
                        </a:rPr>
                        <a:t>Niue</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2858611015"/>
                  </a:ext>
                </a:extLst>
              </a:tr>
              <a:tr h="0">
                <a:tc>
                  <a:txBody>
                    <a:bodyPr/>
                    <a:lstStyle/>
                    <a:p>
                      <a:pPr algn="l" fontAlgn="b"/>
                      <a:r>
                        <a:rPr lang="en-US" sz="1600" u="none" strike="noStrike">
                          <a:effectLst/>
                          <a:latin typeface="+mn-lt"/>
                        </a:rPr>
                        <a:t>Pakistan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43989843"/>
                  </a:ext>
                </a:extLst>
              </a:tr>
              <a:tr h="0">
                <a:tc>
                  <a:txBody>
                    <a:bodyPr/>
                    <a:lstStyle/>
                    <a:p>
                      <a:pPr algn="l" fontAlgn="b"/>
                      <a:r>
                        <a:rPr lang="en-US" sz="1600" u="none" strike="noStrike">
                          <a:effectLst/>
                          <a:latin typeface="+mn-lt"/>
                        </a:rPr>
                        <a:t>Palau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46842167"/>
                  </a:ext>
                </a:extLst>
              </a:tr>
              <a:tr h="0">
                <a:tc>
                  <a:txBody>
                    <a:bodyPr/>
                    <a:lstStyle/>
                    <a:p>
                      <a:pPr algn="l" fontAlgn="b"/>
                      <a:r>
                        <a:rPr lang="en-US" sz="1600" u="none" strike="noStrike" dirty="0">
                          <a:effectLst/>
                          <a:latin typeface="+mn-lt"/>
                        </a:rPr>
                        <a:t>Papua New Guinea</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658665280"/>
                  </a:ext>
                </a:extLst>
              </a:tr>
              <a:tr h="0">
                <a:tc>
                  <a:txBody>
                    <a:bodyPr/>
                    <a:lstStyle/>
                    <a:p>
                      <a:pPr algn="l" fontAlgn="b"/>
                      <a:r>
                        <a:rPr lang="en-US" sz="1600" u="none" strike="noStrike">
                          <a:effectLst/>
                          <a:latin typeface="+mn-lt"/>
                        </a:rPr>
                        <a:t>Philippines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860892125"/>
                  </a:ext>
                </a:extLst>
              </a:tr>
              <a:tr h="0">
                <a:tc>
                  <a:txBody>
                    <a:bodyPr/>
                    <a:lstStyle/>
                    <a:p>
                      <a:pPr algn="l" fontAlgn="b"/>
                      <a:r>
                        <a:rPr lang="en-US" sz="1600" u="none" strike="noStrike">
                          <a:effectLst/>
                          <a:latin typeface="+mn-lt"/>
                        </a:rPr>
                        <a:t>Samoa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40943133"/>
                  </a:ext>
                </a:extLst>
              </a:tr>
              <a:tr h="0">
                <a:tc>
                  <a:txBody>
                    <a:bodyPr/>
                    <a:lstStyle/>
                    <a:p>
                      <a:pPr algn="l" fontAlgn="b"/>
                      <a:r>
                        <a:rPr lang="en-US" sz="1600" u="none" strike="noStrike">
                          <a:effectLst/>
                          <a:latin typeface="+mn-lt"/>
                        </a:rPr>
                        <a:t>Solomon Islands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2474415094"/>
                  </a:ext>
                </a:extLst>
              </a:tr>
              <a:tr h="0">
                <a:tc>
                  <a:txBody>
                    <a:bodyPr/>
                    <a:lstStyle/>
                    <a:p>
                      <a:pPr algn="l" fontAlgn="b"/>
                      <a:r>
                        <a:rPr lang="en-US" sz="1600" u="none" strike="noStrike">
                          <a:effectLst/>
                          <a:latin typeface="+mn-lt"/>
                        </a:rPr>
                        <a:t>Sri Lanka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8807114"/>
                  </a:ext>
                </a:extLst>
              </a:tr>
              <a:tr h="0">
                <a:tc>
                  <a:txBody>
                    <a:bodyPr/>
                    <a:lstStyle/>
                    <a:p>
                      <a:pPr algn="l" fontAlgn="b"/>
                      <a:r>
                        <a:rPr lang="en-US" sz="1600" u="none" strike="noStrike">
                          <a:effectLst/>
                          <a:latin typeface="+mn-lt"/>
                        </a:rPr>
                        <a:t>Thailand</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79969730"/>
                  </a:ext>
                </a:extLst>
              </a:tr>
              <a:tr h="0">
                <a:tc>
                  <a:txBody>
                    <a:bodyPr/>
                    <a:lstStyle/>
                    <a:p>
                      <a:pPr algn="l" fontAlgn="b"/>
                      <a:r>
                        <a:rPr lang="en-US" sz="1600" u="none" strike="noStrike">
                          <a:effectLst/>
                          <a:latin typeface="+mn-lt"/>
                        </a:rPr>
                        <a:t>Timor-Leste</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16725696"/>
                  </a:ext>
                </a:extLst>
              </a:tr>
              <a:tr h="0">
                <a:tc>
                  <a:txBody>
                    <a:bodyPr/>
                    <a:lstStyle/>
                    <a:p>
                      <a:pPr algn="l" fontAlgn="b"/>
                      <a:r>
                        <a:rPr lang="en-US" sz="1600" u="none" strike="noStrike">
                          <a:effectLst/>
                          <a:latin typeface="+mn-lt"/>
                        </a:rPr>
                        <a:t>Tokelau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29611871"/>
                  </a:ext>
                </a:extLst>
              </a:tr>
              <a:tr h="0">
                <a:tc>
                  <a:txBody>
                    <a:bodyPr/>
                    <a:lstStyle/>
                    <a:p>
                      <a:pPr algn="l" fontAlgn="b"/>
                      <a:r>
                        <a:rPr lang="en-US" sz="1600" u="none" strike="noStrike">
                          <a:effectLst/>
                          <a:latin typeface="+mn-lt"/>
                        </a:rPr>
                        <a:t>Tonga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79520140"/>
                  </a:ext>
                </a:extLst>
              </a:tr>
              <a:tr h="0">
                <a:tc>
                  <a:txBody>
                    <a:bodyPr/>
                    <a:lstStyle/>
                    <a:p>
                      <a:pPr algn="l" fontAlgn="b"/>
                      <a:r>
                        <a:rPr lang="en-US" sz="1600" u="none" strike="noStrike">
                          <a:effectLst/>
                          <a:latin typeface="+mn-lt"/>
                        </a:rPr>
                        <a:t>Tuvalu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28321661"/>
                  </a:ext>
                </a:extLst>
              </a:tr>
              <a:tr h="0">
                <a:tc>
                  <a:txBody>
                    <a:bodyPr/>
                    <a:lstStyle/>
                    <a:p>
                      <a:pPr algn="l" fontAlgn="b"/>
                      <a:r>
                        <a:rPr lang="en-US" sz="1600" u="none" strike="noStrike">
                          <a:effectLst/>
                          <a:latin typeface="+mn-lt"/>
                        </a:rPr>
                        <a:t>Vanuatu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71007837"/>
                  </a:ext>
                </a:extLst>
              </a:tr>
              <a:tr h="0">
                <a:tc>
                  <a:txBody>
                    <a:bodyPr/>
                    <a:lstStyle/>
                    <a:p>
                      <a:pPr algn="l" fontAlgn="b"/>
                      <a:r>
                        <a:rPr lang="en-US" sz="1600" u="none" strike="noStrike" dirty="0">
                          <a:effectLst/>
                          <a:latin typeface="+mn-lt"/>
                        </a:rPr>
                        <a:t>Viet Nam</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47403261"/>
                  </a:ext>
                </a:extLst>
              </a:tr>
            </a:tbl>
          </a:graphicData>
        </a:graphic>
      </p:graphicFrame>
      <p:graphicFrame>
        <p:nvGraphicFramePr>
          <p:cNvPr id="7" name="Table 6">
            <a:extLst>
              <a:ext uri="{FF2B5EF4-FFF2-40B4-BE49-F238E27FC236}">
                <a16:creationId xmlns:a16="http://schemas.microsoft.com/office/drawing/2014/main" id="{4ECE47F6-74F9-430A-B497-0F86EDCE2672}"/>
              </a:ext>
            </a:extLst>
          </p:cNvPr>
          <p:cNvGraphicFramePr>
            <a:graphicFrameLocks noGrp="1"/>
          </p:cNvGraphicFramePr>
          <p:nvPr>
            <p:extLst>
              <p:ext uri="{D42A27DB-BD31-4B8C-83A1-F6EECF244321}">
                <p14:modId xmlns:p14="http://schemas.microsoft.com/office/powerpoint/2010/main" val="1690126861"/>
              </p:ext>
            </p:extLst>
          </p:nvPr>
        </p:nvGraphicFramePr>
        <p:xfrm>
          <a:off x="733273" y="1010644"/>
          <a:ext cx="4754880" cy="4966461"/>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1507605496"/>
                    </a:ext>
                  </a:extLst>
                </a:gridCol>
                <a:gridCol w="1005840">
                  <a:extLst>
                    <a:ext uri="{9D8B030D-6E8A-4147-A177-3AD203B41FA5}">
                      <a16:colId xmlns:a16="http://schemas.microsoft.com/office/drawing/2014/main" val="3972356585"/>
                    </a:ext>
                  </a:extLst>
                </a:gridCol>
                <a:gridCol w="1005840">
                  <a:extLst>
                    <a:ext uri="{9D8B030D-6E8A-4147-A177-3AD203B41FA5}">
                      <a16:colId xmlns:a16="http://schemas.microsoft.com/office/drawing/2014/main" val="3531172905"/>
                    </a:ext>
                  </a:extLst>
                </a:gridCol>
                <a:gridCol w="1005840">
                  <a:extLst>
                    <a:ext uri="{9D8B030D-6E8A-4147-A177-3AD203B41FA5}">
                      <a16:colId xmlns:a16="http://schemas.microsoft.com/office/drawing/2014/main" val="3963639273"/>
                    </a:ext>
                  </a:extLst>
                </a:gridCol>
              </a:tblGrid>
              <a:tr h="0">
                <a:tc>
                  <a:txBody>
                    <a:bodyPr/>
                    <a:lstStyle/>
                    <a:p>
                      <a:pPr algn="l" fontAlgn="b"/>
                      <a:r>
                        <a:rPr lang="en-US" sz="1600" b="1" u="none" strike="noStrike" dirty="0">
                          <a:effectLst/>
                          <a:latin typeface="+mn-lt"/>
                        </a:rPr>
                        <a:t>Country</a:t>
                      </a:r>
                      <a:endParaRPr lang="en-US" sz="1600" b="1" i="0" u="none" strike="noStrike" dirty="0">
                        <a:solidFill>
                          <a:srgbClr val="000000"/>
                        </a:solidFill>
                        <a:effectLst/>
                        <a:latin typeface="+mn-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bg1"/>
                          </a:solidFill>
                          <a:effectLst/>
                          <a:latin typeface="+mn-lt"/>
                        </a:rPr>
                        <a:t>Basic </a:t>
                      </a:r>
                    </a:p>
                    <a:p>
                      <a:pPr algn="ctr" fontAlgn="b"/>
                      <a:r>
                        <a:rPr lang="en-US" sz="1600" b="1" u="none" strike="noStrike" dirty="0">
                          <a:solidFill>
                            <a:schemeClr val="bg1"/>
                          </a:solidFill>
                          <a:effectLst/>
                          <a:latin typeface="+mn-lt"/>
                        </a:rPr>
                        <a:t>Water</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r>
                        <a:rPr lang="en-US" sz="1600" b="1" u="none" strike="noStrike" dirty="0">
                          <a:solidFill>
                            <a:schemeClr val="bg1"/>
                          </a:solidFill>
                          <a:effectLst/>
                          <a:latin typeface="+mn-lt"/>
                        </a:rPr>
                        <a:t>Basic Sanitation</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r>
                        <a:rPr lang="en-US" sz="1600" b="1" u="none" strike="noStrike" dirty="0">
                          <a:solidFill>
                            <a:schemeClr val="bg1"/>
                          </a:solidFill>
                          <a:effectLst/>
                          <a:latin typeface="+mn-lt"/>
                        </a:rPr>
                        <a:t>Basic Hygiene</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875842121"/>
                  </a:ext>
                </a:extLst>
              </a:tr>
              <a:tr h="0">
                <a:tc>
                  <a:txBody>
                    <a:bodyPr/>
                    <a:lstStyle/>
                    <a:p>
                      <a:pPr algn="l" fontAlgn="b"/>
                      <a:r>
                        <a:rPr lang="en-US" sz="1600" u="none" strike="noStrike">
                          <a:effectLst/>
                          <a:latin typeface="+mn-lt"/>
                        </a:rPr>
                        <a:t>Afghanistan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60195762"/>
                  </a:ext>
                </a:extLst>
              </a:tr>
              <a:tr h="0">
                <a:tc>
                  <a:txBody>
                    <a:bodyPr/>
                    <a:lstStyle/>
                    <a:p>
                      <a:pPr algn="l" fontAlgn="b"/>
                      <a:r>
                        <a:rPr lang="en-US" sz="1600" u="none" strike="noStrike">
                          <a:effectLst/>
                          <a:latin typeface="+mn-lt"/>
                        </a:rPr>
                        <a:t>Bangladesh</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mn-lt"/>
                        </a:rPr>
                        <a:t>trend</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r>
                        <a:rPr lang="en-US" sz="1600" b="0" i="0" u="none" strike="noStrike" dirty="0">
                          <a:solidFill>
                            <a:srgbClr val="000000"/>
                          </a:solidFill>
                          <a:effectLst/>
                          <a:latin typeface="+mn-lt"/>
                        </a:rPr>
                        <a:t>trend</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500166"/>
                  </a:ext>
                </a:extLst>
              </a:tr>
              <a:tr h="0">
                <a:tc>
                  <a:txBody>
                    <a:bodyPr/>
                    <a:lstStyle/>
                    <a:p>
                      <a:pPr algn="l" fontAlgn="b"/>
                      <a:r>
                        <a:rPr lang="en-US" sz="1600" u="none" strike="noStrike">
                          <a:effectLst/>
                          <a:latin typeface="+mn-lt"/>
                        </a:rPr>
                        <a:t>Bhutan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mn-lt"/>
                        </a:rPr>
                        <a:t>trend</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82907511"/>
                  </a:ext>
                </a:extLst>
              </a:tr>
              <a:tr h="0">
                <a:tc>
                  <a:txBody>
                    <a:bodyPr/>
                    <a:lstStyle/>
                    <a:p>
                      <a:pPr algn="l" fontAlgn="b"/>
                      <a:r>
                        <a:rPr lang="en-US" sz="1600" u="none" strike="noStrike">
                          <a:effectLst/>
                          <a:latin typeface="+mn-lt"/>
                        </a:rPr>
                        <a:t>Cambodia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3443301159"/>
                  </a:ext>
                </a:extLst>
              </a:tr>
              <a:tr h="0">
                <a:tc>
                  <a:txBody>
                    <a:bodyPr/>
                    <a:lstStyle/>
                    <a:p>
                      <a:pPr algn="l" fontAlgn="b"/>
                      <a:r>
                        <a:rPr lang="en-US" sz="1600" u="none" strike="noStrike">
                          <a:effectLst/>
                          <a:latin typeface="+mn-lt"/>
                        </a:rPr>
                        <a:t>China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4217104"/>
                  </a:ext>
                </a:extLst>
              </a:tr>
              <a:tr h="0">
                <a:tc>
                  <a:txBody>
                    <a:bodyPr/>
                    <a:lstStyle/>
                    <a:p>
                      <a:pPr algn="l" fontAlgn="b"/>
                      <a:r>
                        <a:rPr lang="en-US" sz="1600" u="none" strike="noStrike" dirty="0">
                          <a:effectLst/>
                          <a:latin typeface="+mn-lt"/>
                        </a:rPr>
                        <a:t>Cook Islands</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1420143955"/>
                  </a:ext>
                </a:extLst>
              </a:tr>
              <a:tr h="0">
                <a:tc>
                  <a:txBody>
                    <a:bodyPr/>
                    <a:lstStyle/>
                    <a:p>
                      <a:pPr algn="l" fontAlgn="b"/>
                      <a:r>
                        <a:rPr lang="en-US" sz="1600" u="none" strike="noStrike" dirty="0">
                          <a:effectLst/>
                          <a:latin typeface="+mn-lt"/>
                        </a:rPr>
                        <a:t>DPR Korea</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20450370"/>
                  </a:ext>
                </a:extLst>
              </a:tr>
              <a:tr h="0">
                <a:tc>
                  <a:txBody>
                    <a:bodyPr/>
                    <a:lstStyle/>
                    <a:p>
                      <a:pPr algn="l" fontAlgn="b"/>
                      <a:r>
                        <a:rPr lang="en-US" sz="1600" u="none" strike="noStrike">
                          <a:effectLst/>
                          <a:latin typeface="+mn-lt"/>
                        </a:rPr>
                        <a:t>Fiji</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782422450"/>
                  </a:ext>
                </a:extLst>
              </a:tr>
              <a:tr h="0">
                <a:tc>
                  <a:txBody>
                    <a:bodyPr/>
                    <a:lstStyle/>
                    <a:p>
                      <a:pPr algn="l" fontAlgn="b"/>
                      <a:r>
                        <a:rPr lang="en-US" sz="1600" u="none" strike="noStrike">
                          <a:effectLst/>
                          <a:latin typeface="+mn-lt"/>
                        </a:rPr>
                        <a:t>India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r>
                        <a:rPr lang="en-US" sz="1600" b="0" i="0" u="none" strike="noStrike" dirty="0">
                          <a:solidFill>
                            <a:srgbClr val="000000"/>
                          </a:solidFill>
                          <a:effectLst/>
                          <a:latin typeface="+mn-lt"/>
                        </a:rPr>
                        <a:t>trend</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3547304053"/>
                  </a:ext>
                </a:extLst>
              </a:tr>
              <a:tr h="0">
                <a:tc>
                  <a:txBody>
                    <a:bodyPr/>
                    <a:lstStyle/>
                    <a:p>
                      <a:pPr algn="l" fontAlgn="b"/>
                      <a:r>
                        <a:rPr lang="en-US" sz="1600" u="none" strike="noStrike">
                          <a:effectLst/>
                          <a:latin typeface="+mn-lt"/>
                        </a:rPr>
                        <a:t>Indonesia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3821835210"/>
                  </a:ext>
                </a:extLst>
              </a:tr>
              <a:tr h="0">
                <a:tc>
                  <a:txBody>
                    <a:bodyPr/>
                    <a:lstStyle/>
                    <a:p>
                      <a:pPr algn="l" fontAlgn="b"/>
                      <a:r>
                        <a:rPr lang="en-US" sz="1600" u="none" strike="noStrike">
                          <a:effectLst/>
                          <a:latin typeface="+mn-lt"/>
                        </a:rPr>
                        <a:t>Kiribati</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64356478"/>
                  </a:ext>
                </a:extLst>
              </a:tr>
              <a:tr h="0">
                <a:tc>
                  <a:txBody>
                    <a:bodyPr/>
                    <a:lstStyle/>
                    <a:p>
                      <a:pPr algn="l" fontAlgn="b"/>
                      <a:r>
                        <a:rPr lang="en-US" sz="1600" u="none" strike="noStrike" dirty="0">
                          <a:effectLst/>
                          <a:latin typeface="+mn-lt"/>
                        </a:rPr>
                        <a:t>Lao PDR</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7BC6B"/>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1476265229"/>
                  </a:ext>
                </a:extLst>
              </a:tr>
              <a:tr h="0">
                <a:tc>
                  <a:txBody>
                    <a:bodyPr/>
                    <a:lstStyle/>
                    <a:p>
                      <a:pPr algn="l" fontAlgn="b"/>
                      <a:r>
                        <a:rPr lang="en-US" sz="1600" u="none" strike="noStrike">
                          <a:effectLst/>
                          <a:latin typeface="+mn-lt"/>
                        </a:rPr>
                        <a:t>Malaysia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2074531209"/>
                  </a:ext>
                </a:extLst>
              </a:tr>
              <a:tr h="0">
                <a:tc>
                  <a:txBody>
                    <a:bodyPr/>
                    <a:lstStyle/>
                    <a:p>
                      <a:pPr algn="l" fontAlgn="b"/>
                      <a:r>
                        <a:rPr lang="en-US" sz="1600" u="none" strike="noStrike">
                          <a:effectLst/>
                          <a:latin typeface="+mn-lt"/>
                        </a:rPr>
                        <a:t>Maldives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57394746"/>
                  </a:ext>
                </a:extLst>
              </a:tr>
              <a:tr h="0">
                <a:tc>
                  <a:txBody>
                    <a:bodyPr/>
                    <a:lstStyle/>
                    <a:p>
                      <a:pPr algn="l" fontAlgn="b"/>
                      <a:r>
                        <a:rPr lang="en-US" sz="1600" u="none" strike="noStrike">
                          <a:effectLst/>
                          <a:latin typeface="+mn-lt"/>
                        </a:rPr>
                        <a:t>Marshall Islands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3844320809"/>
                  </a:ext>
                </a:extLst>
              </a:tr>
              <a:tr h="0">
                <a:tc>
                  <a:txBody>
                    <a:bodyPr/>
                    <a:lstStyle/>
                    <a:p>
                      <a:pPr algn="l" fontAlgn="b"/>
                      <a:r>
                        <a:rPr lang="en-US" sz="1600" u="none" strike="noStrike">
                          <a:effectLst/>
                          <a:latin typeface="+mn-lt"/>
                        </a:rPr>
                        <a:t>Micronesia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78156898"/>
                  </a:ext>
                </a:extLst>
              </a:tr>
              <a:tr h="0">
                <a:tc>
                  <a:txBody>
                    <a:bodyPr/>
                    <a:lstStyle/>
                    <a:p>
                      <a:pPr algn="l" fontAlgn="b"/>
                      <a:r>
                        <a:rPr lang="en-US" sz="1600" u="none" strike="noStrike">
                          <a:effectLst/>
                          <a:latin typeface="+mn-lt"/>
                        </a:rPr>
                        <a:t>Mongolia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2895639794"/>
                  </a:ext>
                </a:extLst>
              </a:tr>
              <a:tr h="0">
                <a:tc>
                  <a:txBody>
                    <a:bodyPr/>
                    <a:lstStyle/>
                    <a:p>
                      <a:pPr algn="l" fontAlgn="b"/>
                      <a:r>
                        <a:rPr lang="en-US" sz="1600" u="none" strike="noStrike" dirty="0">
                          <a:effectLst/>
                          <a:latin typeface="+mn-lt"/>
                        </a:rPr>
                        <a:t>Myanmar</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58519687"/>
                  </a:ext>
                </a:extLst>
              </a:tr>
            </a:tbl>
          </a:graphicData>
        </a:graphic>
      </p:graphicFrame>
    </p:spTree>
    <p:extLst>
      <p:ext uri="{BB962C8B-B14F-4D97-AF65-F5344CB8AC3E}">
        <p14:creationId xmlns:p14="http://schemas.microsoft.com/office/powerpoint/2010/main" val="42249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5A35BA-B74C-4431-9BC0-28E6561636DF}"/>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22</a:t>
            </a:fld>
            <a:endParaRPr lang="en-GB"/>
          </a:p>
        </p:txBody>
      </p:sp>
      <p:sp>
        <p:nvSpPr>
          <p:cNvPr id="2" name="Rectangle 1">
            <a:extLst>
              <a:ext uri="{FF2B5EF4-FFF2-40B4-BE49-F238E27FC236}">
                <a16:creationId xmlns:a16="http://schemas.microsoft.com/office/drawing/2014/main" id="{5F71AE10-3DAE-468A-8288-4E3CDAD64A9C}"/>
              </a:ext>
            </a:extLst>
          </p:cNvPr>
          <p:cNvSpPr/>
          <p:nvPr/>
        </p:nvSpPr>
        <p:spPr>
          <a:xfrm>
            <a:off x="504825" y="909370"/>
            <a:ext cx="11182350" cy="3170099"/>
          </a:xfrm>
          <a:prstGeom prst="rect">
            <a:avLst/>
          </a:prstGeom>
        </p:spPr>
        <p:txBody>
          <a:bodyPr wrap="square">
            <a:spAutoFit/>
          </a:bodyPr>
          <a:lstStyle/>
          <a:p>
            <a:pPr>
              <a:defRPr/>
            </a:pPr>
            <a:r>
              <a:rPr lang="en-US" sz="3200" b="1" dirty="0">
                <a:solidFill>
                  <a:srgbClr val="00B050"/>
                </a:solidFill>
              </a:rPr>
              <a:t>Are we missing data for your country? </a:t>
            </a:r>
          </a:p>
          <a:p>
            <a:pPr>
              <a:defRPr/>
            </a:pPr>
            <a:endParaRPr lang="en-US" sz="2800" b="1" dirty="0">
              <a:solidFill>
                <a:schemeClr val="accent5">
                  <a:lumMod val="75000"/>
                </a:schemeClr>
              </a:solidFill>
            </a:endParaRPr>
          </a:p>
          <a:p>
            <a:pPr>
              <a:defRPr/>
            </a:pPr>
            <a:r>
              <a:rPr lang="en-US" sz="2800" dirty="0"/>
              <a:t>Submit data by the end of 2019 for inclusion in the 2020 </a:t>
            </a:r>
            <a:r>
              <a:rPr lang="en-US" sz="2800" dirty="0" err="1"/>
              <a:t>WinS</a:t>
            </a:r>
            <a:r>
              <a:rPr lang="en-US" sz="2800" dirty="0"/>
              <a:t> report</a:t>
            </a:r>
          </a:p>
          <a:p>
            <a:pPr>
              <a:defRPr/>
            </a:pPr>
            <a:endParaRPr lang="en-US" sz="2800" b="1" dirty="0"/>
          </a:p>
          <a:p>
            <a:pPr>
              <a:defRPr/>
            </a:pPr>
            <a:r>
              <a:rPr lang="en-US" sz="2800" dirty="0"/>
              <a:t>E-mail </a:t>
            </a:r>
            <a:r>
              <a:rPr lang="en-US" sz="2800" dirty="0">
                <a:hlinkClick r:id="rId3"/>
              </a:rPr>
              <a:t>info@washdata.org</a:t>
            </a:r>
            <a:r>
              <a:rPr lang="en-US" sz="2800" dirty="0"/>
              <a:t> to submit data or request technical support </a:t>
            </a:r>
          </a:p>
          <a:p>
            <a:pPr>
              <a:defRPr/>
            </a:pPr>
            <a:endParaRPr lang="en-US" sz="2800" dirty="0"/>
          </a:p>
          <a:p>
            <a:pPr>
              <a:defRPr/>
            </a:pPr>
            <a:r>
              <a:rPr lang="en-US" sz="2800" dirty="0"/>
              <a:t>Country consultations will take place over 6 weeks in early 2020</a:t>
            </a:r>
          </a:p>
        </p:txBody>
      </p:sp>
    </p:spTree>
    <p:extLst>
      <p:ext uri="{BB962C8B-B14F-4D97-AF65-F5344CB8AC3E}">
        <p14:creationId xmlns:p14="http://schemas.microsoft.com/office/powerpoint/2010/main" val="18785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207"/>
            <a:ext cx="8229600" cy="1143000"/>
          </a:xfrm>
        </p:spPr>
        <p:txBody>
          <a:bodyPr/>
          <a:lstStyle/>
          <a:p>
            <a:r>
              <a:rPr lang="en-GB" sz="3200" dirty="0"/>
              <a:t>Priority Next Steps</a:t>
            </a:r>
          </a:p>
        </p:txBody>
      </p:sp>
      <p:sp>
        <p:nvSpPr>
          <p:cNvPr id="6" name="TextBox 5"/>
          <p:cNvSpPr txBox="1"/>
          <p:nvPr/>
        </p:nvSpPr>
        <p:spPr>
          <a:xfrm>
            <a:off x="416688" y="1231207"/>
            <a:ext cx="6597569" cy="2693045"/>
          </a:xfrm>
          <a:prstGeom prst="rect">
            <a:avLst/>
          </a:prstGeom>
          <a:noFill/>
        </p:spPr>
        <p:txBody>
          <a:bodyPr wrap="square" rtlCol="0">
            <a:spAutoFit/>
          </a:bodyPr>
          <a:lstStyle/>
          <a:p>
            <a:pPr marL="457200" indent="-457200">
              <a:spcAft>
                <a:spcPts val="3000"/>
              </a:spcAft>
              <a:buFont typeface="+mj-lt"/>
              <a:buAutoNum type="arabicPeriod"/>
            </a:pPr>
            <a:r>
              <a:rPr lang="en-US" sz="2400" dirty="0"/>
              <a:t>Harmonize definitions &amp; address data gaps for basic services - integrate core questions into national monitoring </a:t>
            </a:r>
          </a:p>
          <a:p>
            <a:pPr marL="457200" indent="-457200">
              <a:spcAft>
                <a:spcPts val="3000"/>
              </a:spcAft>
              <a:buFont typeface="+mj-lt"/>
              <a:buAutoNum type="arabicPeriod"/>
            </a:pPr>
            <a:r>
              <a:rPr lang="en-US" sz="2400" dirty="0"/>
              <a:t>Progressively improve WASH services in schools by monitoring advanced services (e.g. MHM)			</a:t>
            </a:r>
          </a:p>
        </p:txBody>
      </p:sp>
      <p:graphicFrame>
        <p:nvGraphicFramePr>
          <p:cNvPr id="7" name="Content Placeholder 6"/>
          <p:cNvGraphicFramePr>
            <a:graphicFrameLocks noGrp="1"/>
          </p:cNvGraphicFramePr>
          <p:nvPr>
            <p:ph idx="1"/>
            <p:extLst/>
          </p:nvPr>
        </p:nvGraphicFramePr>
        <p:xfrm>
          <a:off x="7168409" y="1161947"/>
          <a:ext cx="4745665" cy="4763184"/>
        </p:xfrm>
        <a:graphic>
          <a:graphicData uri="http://schemas.openxmlformats.org/drawingml/2006/table">
            <a:tbl>
              <a:tblPr firstRow="1" firstCol="1" bandRow="1"/>
              <a:tblGrid>
                <a:gridCol w="1473515">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gridCol w="1473515">
                  <a:extLst>
                    <a:ext uri="{9D8B030D-6E8A-4147-A177-3AD203B41FA5}">
                      <a16:colId xmlns:a16="http://schemas.microsoft.com/office/drawing/2014/main" val="20002"/>
                    </a:ext>
                  </a:extLst>
                </a:gridCol>
                <a:gridCol w="162560">
                  <a:extLst>
                    <a:ext uri="{9D8B030D-6E8A-4147-A177-3AD203B41FA5}">
                      <a16:colId xmlns:a16="http://schemas.microsoft.com/office/drawing/2014/main" val="20003"/>
                    </a:ext>
                  </a:extLst>
                </a:gridCol>
                <a:gridCol w="1473515">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Drinking Water</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053636">
                <a:tc>
                  <a:txBody>
                    <a:bodyPr/>
                    <a:lstStyle/>
                    <a:p>
                      <a:pPr marL="0" marR="0" algn="ctr">
                        <a:spcBef>
                          <a:spcPts val="600"/>
                        </a:spcBef>
                        <a:spcAft>
                          <a:spcPts val="600"/>
                        </a:spcAft>
                      </a:pPr>
                      <a:r>
                        <a:rPr lang="en-US"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a:t>
                      </a: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ctr">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Advanced</a:t>
                      </a:r>
                      <a:endParaRPr lang="en-US" sz="17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ctr">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53636">
                <a:tc>
                  <a:txBody>
                    <a:bodyPr/>
                    <a:lstStyle/>
                    <a:p>
                      <a:pPr marL="0" marR="0" algn="ctr">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lgn="ctr">
                        <a:spcBef>
                          <a:spcPts val="600"/>
                        </a:spcBef>
                        <a:spcAft>
                          <a:spcPts val="600"/>
                        </a:spcAft>
                      </a:pP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lgn="ctr">
                        <a:spcBef>
                          <a:spcPts val="600"/>
                        </a:spcBef>
                        <a:spcAft>
                          <a:spcPts val="600"/>
                        </a:spcAft>
                      </a:pPr>
                      <a:r>
                        <a:rPr lang="en-GB" sz="17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53636">
                <a:tc>
                  <a:txBody>
                    <a:bodyPr/>
                    <a:lstStyle/>
                    <a:p>
                      <a:pPr marL="0" marR="0" algn="ctr">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Limited</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lgn="ctr">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lgn="ctr">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1053636">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lgn="ctr">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service</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lgn="ctr">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sp>
        <p:nvSpPr>
          <p:cNvPr id="8" name="Slide Number Placeholder 3">
            <a:extLst>
              <a:ext uri="{FF2B5EF4-FFF2-40B4-BE49-F238E27FC236}">
                <a16:creationId xmlns:a16="http://schemas.microsoft.com/office/drawing/2014/main" id="{3A061A79-DB54-4FEB-9913-B1E9F531496D}"/>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23</a:t>
            </a:fld>
            <a:endParaRPr lang="en-GB"/>
          </a:p>
        </p:txBody>
      </p:sp>
      <p:pic>
        <p:nvPicPr>
          <p:cNvPr id="4" name="Picture 3">
            <a:extLst>
              <a:ext uri="{FF2B5EF4-FFF2-40B4-BE49-F238E27FC236}">
                <a16:creationId xmlns:a16="http://schemas.microsoft.com/office/drawing/2014/main" id="{761F53C3-182C-44BA-A35E-366CD0445F6B}"/>
              </a:ext>
            </a:extLst>
          </p:cNvPr>
          <p:cNvPicPr>
            <a:picLocks noChangeAspect="1"/>
          </p:cNvPicPr>
          <p:nvPr/>
        </p:nvPicPr>
        <p:blipFill rotWithShape="1">
          <a:blip r:embed="rId3"/>
          <a:srcRect l="1966" t="1658"/>
          <a:stretch/>
        </p:blipFill>
        <p:spPr>
          <a:xfrm>
            <a:off x="416688" y="3684153"/>
            <a:ext cx="1631251" cy="2240978"/>
          </a:xfrm>
          <a:prstGeom prst="rect">
            <a:avLst/>
          </a:prstGeom>
        </p:spPr>
      </p:pic>
    </p:spTree>
    <p:extLst>
      <p:ext uri="{BB962C8B-B14F-4D97-AF65-F5344CB8AC3E}">
        <p14:creationId xmlns:p14="http://schemas.microsoft.com/office/powerpoint/2010/main" val="10848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954CBD-AFF6-4C34-BEEA-C8391F4A4826}"/>
              </a:ext>
            </a:extLst>
          </p:cNvPr>
          <p:cNvPicPr>
            <a:picLocks noChangeAspect="1"/>
          </p:cNvPicPr>
          <p:nvPr/>
        </p:nvPicPr>
        <p:blipFill rotWithShape="1">
          <a:blip r:embed="rId2"/>
          <a:srcRect b="28323"/>
          <a:stretch/>
        </p:blipFill>
        <p:spPr>
          <a:xfrm>
            <a:off x="0" y="1"/>
            <a:ext cx="12192000" cy="6052456"/>
          </a:xfrm>
          <a:prstGeom prst="rect">
            <a:avLst/>
          </a:prstGeom>
        </p:spPr>
      </p:pic>
      <p:sp>
        <p:nvSpPr>
          <p:cNvPr id="6" name="TextBox 5"/>
          <p:cNvSpPr txBox="1"/>
          <p:nvPr/>
        </p:nvSpPr>
        <p:spPr>
          <a:xfrm>
            <a:off x="4908184" y="350839"/>
            <a:ext cx="3530933" cy="1200329"/>
          </a:xfrm>
          <a:prstGeom prst="rect">
            <a:avLst/>
          </a:prstGeom>
          <a:noFill/>
        </p:spPr>
        <p:txBody>
          <a:bodyPr wrap="square" rtlCol="0">
            <a:spAutoFit/>
          </a:bodyPr>
          <a:lstStyle/>
          <a:p>
            <a:pPr algn="ctr"/>
            <a:r>
              <a:rPr lang="en-GB" sz="4000" b="1" dirty="0">
                <a:ln w="6600">
                  <a:solidFill>
                    <a:schemeClr val="accent6">
                      <a:lumMod val="75000"/>
                    </a:schemeClr>
                  </a:solidFill>
                  <a:prstDash val="solid"/>
                </a:ln>
                <a:solidFill>
                  <a:srgbClr val="FFFFFF"/>
                </a:solidFill>
                <a:effectLst>
                  <a:outerShdw dist="38100" dir="2700000" algn="tl" rotWithShape="0">
                    <a:schemeClr val="accent2"/>
                  </a:outerShdw>
                </a:effectLst>
              </a:rPr>
              <a:t>Thank you!</a:t>
            </a:r>
          </a:p>
          <a:p>
            <a:pPr algn="ctr"/>
            <a:r>
              <a:rPr lang="en-GB" sz="3200" b="1" dirty="0">
                <a:ln w="6600">
                  <a:solidFill>
                    <a:schemeClr val="accent6">
                      <a:lumMod val="75000"/>
                    </a:schemeClr>
                  </a:solidFill>
                  <a:prstDash val="solid"/>
                </a:ln>
                <a:solidFill>
                  <a:srgbClr val="FFFFFF"/>
                </a:solidFill>
                <a:effectLst>
                  <a:outerShdw dist="38100" dir="2700000" algn="tl" rotWithShape="0">
                    <a:schemeClr val="accent2"/>
                  </a:outerShdw>
                </a:effectLst>
              </a:rPr>
              <a:t>info@washdata.org</a:t>
            </a:r>
            <a:endParaRPr lang="en-GB" sz="2800" b="1" dirty="0">
              <a:ln w="6600">
                <a:solidFill>
                  <a:schemeClr val="accent6">
                    <a:lumMod val="75000"/>
                  </a:schemeClr>
                </a:solidFill>
                <a:prstDash val="solid"/>
              </a:ln>
              <a:solidFill>
                <a:srgbClr val="FFFFFF"/>
              </a:solidFill>
              <a:effectLst>
                <a:outerShdw dist="38100" dir="2700000" algn="tl" rotWithShape="0">
                  <a:schemeClr val="accent2"/>
                </a:outerShdw>
              </a:effectLst>
            </a:endParaRPr>
          </a:p>
        </p:txBody>
      </p:sp>
      <p:sp>
        <p:nvSpPr>
          <p:cNvPr id="4" name="Slide Number Placeholder 3">
            <a:extLst>
              <a:ext uri="{FF2B5EF4-FFF2-40B4-BE49-F238E27FC236}">
                <a16:creationId xmlns:a16="http://schemas.microsoft.com/office/drawing/2014/main" id="{6A411CAC-F798-4748-BE12-39CBB2520C6B}"/>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24</a:t>
            </a:fld>
            <a:endParaRPr lang="en-GB"/>
          </a:p>
        </p:txBody>
      </p:sp>
    </p:spTree>
    <p:extLst>
      <p:ext uri="{BB962C8B-B14F-4D97-AF65-F5344CB8AC3E}">
        <p14:creationId xmlns:p14="http://schemas.microsoft.com/office/powerpoint/2010/main" val="646685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70C3-89D9-4BE3-A187-519122F28D88}"/>
              </a:ext>
            </a:extLst>
          </p:cNvPr>
          <p:cNvSpPr>
            <a:spLocks noGrp="1"/>
          </p:cNvSpPr>
          <p:nvPr>
            <p:ph type="title"/>
          </p:nvPr>
        </p:nvSpPr>
        <p:spPr>
          <a:xfrm>
            <a:off x="838200" y="1921782"/>
            <a:ext cx="10515600" cy="1325563"/>
          </a:xfrm>
        </p:spPr>
        <p:txBody>
          <a:bodyPr/>
          <a:lstStyle/>
          <a:p>
            <a:pPr algn="ctr"/>
            <a:r>
              <a:rPr lang="en-US" dirty="0"/>
              <a:t>Extra slides</a:t>
            </a:r>
          </a:p>
        </p:txBody>
      </p:sp>
    </p:spTree>
    <p:extLst>
      <p:ext uri="{BB962C8B-B14F-4D97-AF65-F5344CB8AC3E}">
        <p14:creationId xmlns:p14="http://schemas.microsoft.com/office/powerpoint/2010/main" val="1470502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BC91-E5CB-4C18-9476-33E271ABABE4}"/>
              </a:ext>
            </a:extLst>
          </p:cNvPr>
          <p:cNvSpPr>
            <a:spLocks noGrp="1"/>
          </p:cNvSpPr>
          <p:nvPr>
            <p:ph type="title"/>
          </p:nvPr>
        </p:nvSpPr>
        <p:spPr/>
        <p:txBody>
          <a:bodyPr/>
          <a:lstStyle/>
          <a:p>
            <a:r>
              <a:rPr lang="en-US" dirty="0"/>
              <a:t>Implications - Evariste</a:t>
            </a:r>
          </a:p>
        </p:txBody>
      </p:sp>
      <p:sp>
        <p:nvSpPr>
          <p:cNvPr id="3" name="Content Placeholder 2">
            <a:extLst>
              <a:ext uri="{FF2B5EF4-FFF2-40B4-BE49-F238E27FC236}">
                <a16:creationId xmlns:a16="http://schemas.microsoft.com/office/drawing/2014/main" id="{FE7BA961-1E77-475D-B875-897B3999593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4309D02-AA7E-4DB3-BB79-AA1B753ED977}"/>
              </a:ext>
            </a:extLst>
          </p:cNvPr>
          <p:cNvSpPr>
            <a:spLocks noGrp="1"/>
          </p:cNvSpPr>
          <p:nvPr>
            <p:ph type="sldNum" sz="quarter" idx="12"/>
          </p:nvPr>
        </p:nvSpPr>
        <p:spPr/>
        <p:txBody>
          <a:bodyPr/>
          <a:lstStyle/>
          <a:p>
            <a:fld id="{89814231-C564-459E-A527-55508A559AB2}" type="slidenum">
              <a:rPr lang="en-US" smtClean="0">
                <a:solidFill>
                  <a:prstClr val="white"/>
                </a:solidFill>
              </a:rPr>
              <a:pPr/>
              <a:t>26</a:t>
            </a:fld>
            <a:endParaRPr lang="en-US">
              <a:solidFill>
                <a:prstClr val="white"/>
              </a:solidFill>
            </a:endParaRPr>
          </a:p>
        </p:txBody>
      </p:sp>
    </p:spTree>
    <p:extLst>
      <p:ext uri="{BB962C8B-B14F-4D97-AF65-F5344CB8AC3E}">
        <p14:creationId xmlns:p14="http://schemas.microsoft.com/office/powerpoint/2010/main" val="4022148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134"/>
            <a:ext cx="8229600" cy="1143000"/>
          </a:xfrm>
        </p:spPr>
        <p:txBody>
          <a:bodyPr/>
          <a:lstStyle/>
          <a:p>
            <a:r>
              <a:rPr lang="en-US" sz="3200" dirty="0"/>
              <a:t>New JMP service ladders for WASH in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93924333"/>
              </p:ext>
            </p:extLst>
          </p:nvPr>
        </p:nvGraphicFramePr>
        <p:xfrm>
          <a:off x="4287700" y="1257201"/>
          <a:ext cx="3616600" cy="4343597"/>
        </p:xfrm>
        <a:graphic>
          <a:graphicData uri="http://schemas.openxmlformats.org/drawingml/2006/table">
            <a:tbl>
              <a:tblPr firstRow="1" firstCol="1" bandRow="1"/>
              <a:tblGrid>
                <a:gridCol w="3616600">
                  <a:extLst>
                    <a:ext uri="{9D8B030D-6E8A-4147-A177-3AD203B41FA5}">
                      <a16:colId xmlns:a16="http://schemas.microsoft.com/office/drawing/2014/main" val="20002"/>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011389">
                <a:tc>
                  <a:txBody>
                    <a:bodyPr/>
                    <a:lstStyle/>
                    <a:p>
                      <a:pPr marL="0" marR="0">
                        <a:spcBef>
                          <a:spcPts val="600"/>
                        </a:spcBef>
                        <a:spcAft>
                          <a:spcPts val="600"/>
                        </a:spcAft>
                      </a:pP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 service:</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Improved</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sanitation facilities at the school that are </a:t>
                      </a: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single-sex</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and </a:t>
                      </a: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usable</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(available, functional and private) at the time of the survey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extLst>
                  <a:ext uri="{0D108BD9-81ED-4DB2-BD59-A6C34878D82A}">
                    <a16:rowId xmlns:a16="http://schemas.microsoft.com/office/drawing/2014/main" val="10002"/>
                  </a:ext>
                </a:extLst>
              </a:tr>
              <a:tr h="1011389">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Improved sanitation facilities at the school that are either not single-sex or not usable at the time of the survey</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927529">
                <a:tc>
                  <a:txBody>
                    <a:bodyPr/>
                    <a:lstStyle/>
                    <a:p>
                      <a:pPr marL="0" marR="0">
                        <a:spcBef>
                          <a:spcPts val="600"/>
                        </a:spcBef>
                        <a:spcAft>
                          <a:spcPts val="600"/>
                        </a:spcAft>
                      </a:pPr>
                      <a:r>
                        <a:rPr lang="en-GB"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service</a:t>
                      </a:r>
                      <a:r>
                        <a:rPr lang="en-GB"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Unimproved sanitation facilities or no sanitation facilities at the school</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1CCAA1E9-C6D8-47CB-8782-925BF9859CBE}"/>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27</a:t>
            </a:fld>
            <a:endParaRPr lang="en-GB"/>
          </a:p>
        </p:txBody>
      </p:sp>
    </p:spTree>
    <p:extLst>
      <p:ext uri="{BB962C8B-B14F-4D97-AF65-F5344CB8AC3E}">
        <p14:creationId xmlns:p14="http://schemas.microsoft.com/office/powerpoint/2010/main" val="3909358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134"/>
            <a:ext cx="8229600" cy="1143000"/>
          </a:xfrm>
        </p:spPr>
        <p:txBody>
          <a:bodyPr/>
          <a:lstStyle/>
          <a:p>
            <a:r>
              <a:rPr lang="en-US" sz="3200" dirty="0"/>
              <a:t>New JMP service ladders for WASH in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88588486"/>
              </p:ext>
            </p:extLst>
          </p:nvPr>
        </p:nvGraphicFramePr>
        <p:xfrm>
          <a:off x="8133101" y="1262134"/>
          <a:ext cx="3616600" cy="4343597"/>
        </p:xfrm>
        <a:graphic>
          <a:graphicData uri="http://schemas.openxmlformats.org/drawingml/2006/table">
            <a:tbl>
              <a:tblPr firstRow="1" firstCol="1" bandRow="1"/>
              <a:tblGrid>
                <a:gridCol w="3616600">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011389">
                <a:tc>
                  <a:txBody>
                    <a:bodyPr/>
                    <a:lstStyle/>
                    <a:p>
                      <a:pPr marL="0" marR="0">
                        <a:spcBef>
                          <a:spcPts val="600"/>
                        </a:spcBef>
                        <a:spcAft>
                          <a:spcPts val="0"/>
                        </a:spcAft>
                      </a:pP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Handwashing </a:t>
                      </a: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facilities with water and soap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available at the school  at the time of the survey</a:t>
                      </a:r>
                    </a:p>
                    <a:p>
                      <a:pPr marL="0" marR="0">
                        <a:spcBef>
                          <a:spcPts val="0"/>
                        </a:spcBef>
                        <a:spcAft>
                          <a:spcPts val="600"/>
                        </a:spcAft>
                      </a:pP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11389">
                <a:tc>
                  <a:txBody>
                    <a:bodyPr/>
                    <a:lstStyle/>
                    <a:p>
                      <a:pPr marL="0" marR="0">
                        <a:spcBef>
                          <a:spcPts val="600"/>
                        </a:spcBef>
                        <a:spcAft>
                          <a:spcPts val="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Handwashing facilities with water but no soap available at the school at the time of the survey</a:t>
                      </a:r>
                    </a:p>
                    <a:p>
                      <a:pPr marL="0" marR="0">
                        <a:spcBef>
                          <a:spcPts val="0"/>
                        </a:spcBef>
                        <a:spcAft>
                          <a:spcPts val="600"/>
                        </a:spcAft>
                      </a:pP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927529">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No handwashing facilities available or no water available at the school </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EC8E26DE-AE52-43EA-A830-FDF7EAE9876C}"/>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28</a:t>
            </a:fld>
            <a:endParaRPr lang="en-GB"/>
          </a:p>
        </p:txBody>
      </p:sp>
    </p:spTree>
    <p:extLst>
      <p:ext uri="{BB962C8B-B14F-4D97-AF65-F5344CB8AC3E}">
        <p14:creationId xmlns:p14="http://schemas.microsoft.com/office/powerpoint/2010/main" val="4272248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134"/>
            <a:ext cx="8229600" cy="1143000"/>
          </a:xfrm>
        </p:spPr>
        <p:txBody>
          <a:bodyPr/>
          <a:lstStyle/>
          <a:p>
            <a:r>
              <a:rPr lang="en-US" sz="3200" dirty="0"/>
              <a:t>New JMP service ladders for WASH in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11231460"/>
              </p:ext>
            </p:extLst>
          </p:nvPr>
        </p:nvGraphicFramePr>
        <p:xfrm>
          <a:off x="469557" y="1262134"/>
          <a:ext cx="11257004" cy="4343597"/>
        </p:xfrm>
        <a:graphic>
          <a:graphicData uri="http://schemas.openxmlformats.org/drawingml/2006/table">
            <a:tbl>
              <a:tblPr firstRow="1" firstCol="1" bandRow="1"/>
              <a:tblGrid>
                <a:gridCol w="3616600">
                  <a:extLst>
                    <a:ext uri="{9D8B030D-6E8A-4147-A177-3AD203B41FA5}">
                      <a16:colId xmlns:a16="http://schemas.microsoft.com/office/drawing/2014/main" val="20000"/>
                    </a:ext>
                  </a:extLst>
                </a:gridCol>
                <a:gridCol w="203602">
                  <a:extLst>
                    <a:ext uri="{9D8B030D-6E8A-4147-A177-3AD203B41FA5}">
                      <a16:colId xmlns:a16="http://schemas.microsoft.com/office/drawing/2014/main" val="20001"/>
                    </a:ext>
                  </a:extLst>
                </a:gridCol>
                <a:gridCol w="3616600">
                  <a:extLst>
                    <a:ext uri="{9D8B030D-6E8A-4147-A177-3AD203B41FA5}">
                      <a16:colId xmlns:a16="http://schemas.microsoft.com/office/drawing/2014/main" val="20002"/>
                    </a:ext>
                  </a:extLst>
                </a:gridCol>
                <a:gridCol w="203602">
                  <a:extLst>
                    <a:ext uri="{9D8B030D-6E8A-4147-A177-3AD203B41FA5}">
                      <a16:colId xmlns:a16="http://schemas.microsoft.com/office/drawing/2014/main" val="20003"/>
                    </a:ext>
                  </a:extLst>
                </a:gridCol>
                <a:gridCol w="3616600">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Drinking Water</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011389">
                <a:tc>
                  <a:txBody>
                    <a:bodyPr/>
                    <a:lstStyle/>
                    <a:p>
                      <a:pPr marL="0" marR="0">
                        <a:spcBef>
                          <a:spcPts val="600"/>
                        </a:spcBef>
                        <a:spcAft>
                          <a:spcPts val="600"/>
                        </a:spcAft>
                      </a:pP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Drinking water from an </a:t>
                      </a: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improved</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source and water is </a:t>
                      </a: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available</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the school at the time of the survey</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spcBef>
                          <a:spcPts val="600"/>
                        </a:spcBef>
                        <a:spcAft>
                          <a:spcPts val="600"/>
                        </a:spcAft>
                      </a:pPr>
                      <a:r>
                        <a:rPr lang="en-GB" sz="20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20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 service:</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Improved</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sanitation facilities at the school that are </a:t>
                      </a: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single-sex</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and </a:t>
                      </a: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usable</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(available, functional and private) at the time of the survey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spcBef>
                          <a:spcPts val="600"/>
                        </a:spcBef>
                        <a:spcAft>
                          <a:spcPts val="600"/>
                        </a:spcAft>
                      </a:pP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Handwashing </a:t>
                      </a: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facilities with water and soap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available at the school  at the time of the survey</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11389">
                <a:tc>
                  <a:txBody>
                    <a:bodyPr/>
                    <a:lstStyle/>
                    <a:p>
                      <a:pPr marL="0" marR="0">
                        <a:spcBef>
                          <a:spcPts val="600"/>
                        </a:spcBef>
                        <a:spcAft>
                          <a:spcPts val="600"/>
                        </a:spcAft>
                      </a:pPr>
                      <a:r>
                        <a:rPr lang="en-GB"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Limited service</a:t>
                      </a:r>
                      <a:r>
                        <a:rPr lang="en-GB"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Drinking water from an improved source but water is unavailable at the school at the time of the survey</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20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20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Improved sanitation facilities at the school that are either not single-sex or not usable at the time of the survey</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20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Handwashing facilities with water but no soap available at the school at the time of the survey</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927529">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Drinking water from an unimproved source or no water source at the school</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20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20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service</a:t>
                      </a:r>
                      <a:r>
                        <a:rPr lang="en-GB"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Unimproved sanitation facilities or no sanitation facilities at the school</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20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20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No handwashing facilities available or no water available at the school </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D121FE9D-52F6-42D4-806C-F2B272C6A2FD}"/>
              </a:ext>
            </a:extLst>
          </p:cNvPr>
          <p:cNvSpPr txBox="1"/>
          <p:nvPr/>
        </p:nvSpPr>
        <p:spPr>
          <a:xfrm>
            <a:off x="465439" y="5605731"/>
            <a:ext cx="8434759" cy="400110"/>
          </a:xfrm>
          <a:prstGeom prst="rect">
            <a:avLst/>
          </a:prstGeom>
          <a:noFill/>
        </p:spPr>
        <p:txBody>
          <a:bodyPr wrap="square" rtlCol="0">
            <a:spAutoFit/>
          </a:bodyPr>
          <a:lstStyle/>
          <a:p>
            <a:r>
              <a:rPr lang="en-US" sz="2000" i="1" dirty="0"/>
              <a:t>*“Schools” includes pre-primary, primary and secondary schools</a:t>
            </a:r>
          </a:p>
        </p:txBody>
      </p:sp>
      <p:sp>
        <p:nvSpPr>
          <p:cNvPr id="5" name="Slide Number Placeholder 3">
            <a:extLst>
              <a:ext uri="{FF2B5EF4-FFF2-40B4-BE49-F238E27FC236}">
                <a16:creationId xmlns:a16="http://schemas.microsoft.com/office/drawing/2014/main" id="{6CB859C7-A4E4-4375-AEA5-4CB1382D4E83}"/>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29</a:t>
            </a:fld>
            <a:endParaRPr lang="en-GB"/>
          </a:p>
        </p:txBody>
      </p:sp>
    </p:spTree>
    <p:extLst>
      <p:ext uri="{BB962C8B-B14F-4D97-AF65-F5344CB8AC3E}">
        <p14:creationId xmlns:p14="http://schemas.microsoft.com/office/powerpoint/2010/main" val="9281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B0240C-095D-4EEF-8878-F556E25A952F}"/>
              </a:ext>
            </a:extLst>
          </p:cNvPr>
          <p:cNvSpPr/>
          <p:nvPr/>
        </p:nvSpPr>
        <p:spPr>
          <a:xfrm>
            <a:off x="2733877" y="3627325"/>
            <a:ext cx="8798321" cy="2075688"/>
          </a:xfrm>
          <a:prstGeom prst="rect">
            <a:avLst/>
          </a:prstGeom>
          <a:ln>
            <a:solidFill>
              <a:srgbClr val="C7212F"/>
            </a:solidFill>
          </a:ln>
        </p:spPr>
        <p:txBody>
          <a:bodyPr wrap="square">
            <a:spAutoFit/>
          </a:bodyPr>
          <a:lstStyle/>
          <a:p>
            <a:pPr marL="509588" indent="-509588"/>
            <a:r>
              <a:rPr lang="en-US" b="1" dirty="0"/>
              <a:t>4.a</a:t>
            </a:r>
            <a:r>
              <a:rPr lang="en-US" dirty="0"/>
              <a:t> Build and upgrade education facilities that are child, disability and gender sensitive and provide safe, nonviolent, inclusive and effective learning environments for all</a:t>
            </a:r>
            <a:endParaRPr lang="en-US" dirty="0">
              <a:solidFill>
                <a:srgbClr val="FADC00"/>
              </a:solidFill>
              <a:latin typeface="Calibri" panose="020F0502020204030204" pitchFamily="34" charset="0"/>
              <a:ea typeface="Times New Roman" panose="02020603050405020304" pitchFamily="18" charset="0"/>
              <a:cs typeface="Times New Roman" panose="02020603050405020304" pitchFamily="18" charset="0"/>
            </a:endParaRPr>
          </a:p>
          <a:p>
            <a:pPr marL="512763" indent="-512763">
              <a:spcAft>
                <a:spcPts val="1200"/>
              </a:spcAft>
              <a:tabLst>
                <a:tab pos="512763" algn="l"/>
              </a:tabLst>
            </a:pPr>
            <a:endParaRPr lang="en-US" b="1" i="1" dirty="0">
              <a:latin typeface="Calibri" panose="020F0502020204030204" pitchFamily="34" charset="0"/>
              <a:ea typeface="Times New Roman" panose="02020603050405020304" pitchFamily="18" charset="0"/>
              <a:cs typeface="Times New Roman" panose="02020603050405020304" pitchFamily="18" charset="0"/>
            </a:endParaRPr>
          </a:p>
          <a:p>
            <a:pPr marL="512763" indent="-512763">
              <a:spcAft>
                <a:spcPts val="1200"/>
              </a:spcAft>
              <a:tabLst>
                <a:tab pos="512763" algn="l"/>
              </a:tabLst>
            </a:pPr>
            <a:r>
              <a:rPr lang="en-US" b="1" i="1" dirty="0">
                <a:latin typeface="Calibri" panose="020F0502020204030204" pitchFamily="34" charset="0"/>
                <a:ea typeface="Times New Roman" panose="02020603050405020304" pitchFamily="18" charset="0"/>
                <a:cs typeface="Times New Roman" panose="02020603050405020304" pitchFamily="18" charset="0"/>
              </a:rPr>
              <a:t>4.a.1 </a:t>
            </a:r>
            <a:r>
              <a:rPr lang="en-US" i="1" dirty="0">
                <a:latin typeface="Calibri" panose="020F0502020204030204" pitchFamily="34" charset="0"/>
                <a:ea typeface="Times New Roman" panose="02020603050405020304" pitchFamily="18" charset="0"/>
                <a:cs typeface="Times New Roman" panose="02020603050405020304" pitchFamily="18" charset="0"/>
              </a:rPr>
              <a:t>Proportion of schools </a:t>
            </a:r>
            <a:r>
              <a:rPr lang="en-US" i="1" dirty="0">
                <a:ea typeface="Times New Roman" panose="02020603050405020304" pitchFamily="18" charset="0"/>
                <a:cs typeface="Times New Roman" panose="02020603050405020304" pitchFamily="18" charset="0"/>
              </a:rPr>
              <a:t>with: …</a:t>
            </a:r>
            <a:r>
              <a:rPr lang="en-US" b="1" i="1" dirty="0">
                <a:ea typeface="Times New Roman" panose="02020603050405020304" pitchFamily="18" charset="0"/>
                <a:cs typeface="Times New Roman" panose="02020603050405020304" pitchFamily="18" charset="0"/>
              </a:rPr>
              <a:t>(e) </a:t>
            </a:r>
            <a:r>
              <a:rPr lang="en-US" b="1" i="1" dirty="0">
                <a:latin typeface="Calibri" panose="020F0502020204030204" pitchFamily="34" charset="0"/>
                <a:ea typeface="Times New Roman" panose="02020603050405020304" pitchFamily="18" charset="0"/>
                <a:cs typeface="Times New Roman" panose="02020603050405020304" pitchFamily="18" charset="0"/>
              </a:rPr>
              <a:t>basic drinking water; (f) single-sex basic sanitation facilities; and (g) basic handwashing facilities</a:t>
            </a:r>
            <a:r>
              <a:rPr lang="en-US" i="1" dirty="0">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rgbClr val="C7212F"/>
                </a:solidFill>
                <a:latin typeface="Calibri" panose="020F0502020204030204" pitchFamily="34" charset="0"/>
                <a:ea typeface="Times New Roman" panose="02020603050405020304" pitchFamily="18" charset="0"/>
                <a:cs typeface="Times New Roman" panose="02020603050405020304" pitchFamily="18" charset="0"/>
              </a:rPr>
              <a:t>as per WASH indicator definitions</a:t>
            </a:r>
            <a:r>
              <a:rPr lang="en-US" i="1" dirty="0">
                <a:latin typeface="Calibri" panose="020F0502020204030204" pitchFamily="34" charset="0"/>
                <a:ea typeface="Times New Roman" panose="02020603050405020304" pitchFamily="18" charset="0"/>
                <a:cs typeface="Times New Roman" panose="02020603050405020304" pitchFamily="18" charset="0"/>
              </a:rPr>
              <a:t>)</a:t>
            </a:r>
          </a:p>
          <a:p>
            <a:pPr marL="512763" indent="-512763">
              <a:spcAft>
                <a:spcPts val="1200"/>
              </a:spcAft>
              <a:tabLst>
                <a:tab pos="512763" algn="l"/>
              </a:tabLst>
            </a:pPr>
            <a:endParaRPr lang="en-US"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30300" y="126858"/>
            <a:ext cx="9256651" cy="1143000"/>
          </a:xfrm>
        </p:spPr>
        <p:txBody>
          <a:bodyPr/>
          <a:lstStyle/>
          <a:p>
            <a:r>
              <a:rPr lang="en-US" sz="3200" dirty="0"/>
              <a:t>SDGs related to WASH in Schools</a:t>
            </a:r>
          </a:p>
        </p:txBody>
      </p:sp>
      <p:pic>
        <p:nvPicPr>
          <p:cNvPr id="7" name="Picture 6">
            <a:extLst>
              <a:ext uri="{FF2B5EF4-FFF2-40B4-BE49-F238E27FC236}">
                <a16:creationId xmlns:a16="http://schemas.microsoft.com/office/drawing/2014/main" id="{A08BB690-76C6-41F3-9E63-072C67B85726}"/>
              </a:ext>
            </a:extLst>
          </p:cNvPr>
          <p:cNvPicPr>
            <a:picLocks noChangeAspect="1"/>
          </p:cNvPicPr>
          <p:nvPr/>
        </p:nvPicPr>
        <p:blipFill>
          <a:blip r:embed="rId3"/>
          <a:stretch>
            <a:fillRect/>
          </a:stretch>
        </p:blipFill>
        <p:spPr>
          <a:xfrm>
            <a:off x="630758" y="3627326"/>
            <a:ext cx="2103120" cy="2103120"/>
          </a:xfrm>
          <a:prstGeom prst="rect">
            <a:avLst/>
          </a:prstGeom>
        </p:spPr>
      </p:pic>
      <p:pic>
        <p:nvPicPr>
          <p:cNvPr id="9" name="Picture 8">
            <a:extLst>
              <a:ext uri="{FF2B5EF4-FFF2-40B4-BE49-F238E27FC236}">
                <a16:creationId xmlns:a16="http://schemas.microsoft.com/office/drawing/2014/main" id="{F294C0D7-B42D-4519-8DCC-76493712F9B1}"/>
              </a:ext>
            </a:extLst>
          </p:cNvPr>
          <p:cNvPicPr>
            <a:picLocks noChangeAspect="1"/>
          </p:cNvPicPr>
          <p:nvPr/>
        </p:nvPicPr>
        <p:blipFill>
          <a:blip r:embed="rId4"/>
          <a:stretch>
            <a:fillRect/>
          </a:stretch>
        </p:blipFill>
        <p:spPr>
          <a:xfrm>
            <a:off x="630758" y="1269862"/>
            <a:ext cx="2103120" cy="2103120"/>
          </a:xfrm>
          <a:prstGeom prst="rect">
            <a:avLst/>
          </a:prstGeom>
        </p:spPr>
      </p:pic>
      <p:sp>
        <p:nvSpPr>
          <p:cNvPr id="10" name="Rectangle 9">
            <a:extLst>
              <a:ext uri="{FF2B5EF4-FFF2-40B4-BE49-F238E27FC236}">
                <a16:creationId xmlns:a16="http://schemas.microsoft.com/office/drawing/2014/main" id="{87E417E4-3A79-4475-A0C7-461E261BC04B}"/>
              </a:ext>
            </a:extLst>
          </p:cNvPr>
          <p:cNvSpPr/>
          <p:nvPr/>
        </p:nvSpPr>
        <p:spPr>
          <a:xfrm>
            <a:off x="2733878" y="1269858"/>
            <a:ext cx="8798320" cy="2075688"/>
          </a:xfrm>
          <a:prstGeom prst="rect">
            <a:avLst/>
          </a:prstGeom>
          <a:ln>
            <a:solidFill>
              <a:srgbClr val="27BFE6"/>
            </a:solidFill>
          </a:ln>
        </p:spPr>
        <p:txBody>
          <a:bodyPr wrap="square">
            <a:spAutoFit/>
          </a:bodyPr>
          <a:lstStyle/>
          <a:p>
            <a:pPr marL="509588" indent="-509588">
              <a:spcAft>
                <a:spcPts val="1200"/>
              </a:spcAft>
            </a:pPr>
            <a:r>
              <a:rPr lang="en-US" b="1" dirty="0">
                <a:latin typeface="Calibri" panose="020F0502020204030204" pitchFamily="34" charset="0"/>
                <a:ea typeface="Times New Roman" panose="02020603050405020304" pitchFamily="18" charset="0"/>
                <a:cs typeface="Times New Roman" panose="02020603050405020304" pitchFamily="18" charset="0"/>
              </a:rPr>
              <a:t>6.1</a:t>
            </a:r>
            <a:r>
              <a:rPr lang="en-US" dirty="0">
                <a:latin typeface="Calibri" panose="020F0502020204030204" pitchFamily="34" charset="0"/>
                <a:ea typeface="Times New Roman" panose="02020603050405020304" pitchFamily="18" charset="0"/>
                <a:cs typeface="Times New Roman" panose="02020603050405020304" pitchFamily="18" charset="0"/>
              </a:rPr>
              <a:t> 	By 2030, achieve </a:t>
            </a:r>
            <a:r>
              <a:rPr lang="en-US" b="1" u="sng" dirty="0">
                <a:latin typeface="Calibri" panose="020F0502020204030204" pitchFamily="34" charset="0"/>
                <a:ea typeface="Times New Roman" panose="02020603050405020304" pitchFamily="18" charset="0"/>
                <a:cs typeface="Times New Roman" panose="02020603050405020304" pitchFamily="18" charset="0"/>
              </a:rPr>
              <a:t>universal</a:t>
            </a:r>
            <a:r>
              <a:rPr lang="en-US" dirty="0">
                <a:latin typeface="Calibri" panose="020F0502020204030204" pitchFamily="34" charset="0"/>
                <a:ea typeface="Times New Roman" panose="02020603050405020304" pitchFamily="18" charset="0"/>
                <a:cs typeface="Times New Roman" panose="02020603050405020304" pitchFamily="18" charset="0"/>
              </a:rPr>
              <a:t> and equitable access to safe and affordable drinking water </a:t>
            </a:r>
            <a:r>
              <a:rPr lang="en-US" b="1" u="sng" dirty="0">
                <a:latin typeface="Calibri" panose="020F0502020204030204" pitchFamily="34" charset="0"/>
                <a:ea typeface="Times New Roman" panose="02020603050405020304" pitchFamily="18" charset="0"/>
                <a:cs typeface="Times New Roman" panose="02020603050405020304" pitchFamily="18" charset="0"/>
              </a:rPr>
              <a:t>for all</a:t>
            </a:r>
          </a:p>
          <a:p>
            <a:pPr marL="509588" indent="-509588">
              <a:spcAft>
                <a:spcPts val="1200"/>
              </a:spcAft>
            </a:pPr>
            <a:endParaRPr lang="en-US" u="sng" dirty="0">
              <a:latin typeface="Calibri" panose="020F0502020204030204" pitchFamily="34" charset="0"/>
              <a:ea typeface="Times New Roman" panose="02020603050405020304" pitchFamily="18" charset="0"/>
              <a:cs typeface="Times New Roman" panose="02020603050405020304" pitchFamily="18" charset="0"/>
            </a:endParaRPr>
          </a:p>
          <a:p>
            <a:pPr marL="509588" indent="-509588"/>
            <a:r>
              <a:rPr lang="en-US" b="1" dirty="0">
                <a:latin typeface="Calibri" panose="020F0502020204030204" pitchFamily="34" charset="0"/>
                <a:ea typeface="Times New Roman" panose="02020603050405020304" pitchFamily="18" charset="0"/>
                <a:cs typeface="Times New Roman" panose="02020603050405020304" pitchFamily="18" charset="0"/>
              </a:rPr>
              <a:t>6.2</a:t>
            </a:r>
            <a:r>
              <a:rPr lang="en-US" dirty="0">
                <a:latin typeface="Calibri" panose="020F0502020204030204" pitchFamily="34" charset="0"/>
                <a:ea typeface="Times New Roman" panose="02020603050405020304" pitchFamily="18" charset="0"/>
                <a:cs typeface="Times New Roman" panose="02020603050405020304" pitchFamily="18" charset="0"/>
              </a:rPr>
              <a:t> 	By 2030, achieve access to adequate and equitable sanitation and hygiene </a:t>
            </a:r>
            <a:r>
              <a:rPr lang="en-US" b="1" u="sng" dirty="0">
                <a:latin typeface="Calibri" panose="020F0502020204030204" pitchFamily="34" charset="0"/>
                <a:ea typeface="Times New Roman" panose="02020603050405020304" pitchFamily="18" charset="0"/>
                <a:cs typeface="Times New Roman" panose="02020603050405020304" pitchFamily="18" charset="0"/>
              </a:rPr>
              <a:t>for all</a:t>
            </a:r>
            <a:r>
              <a:rPr lang="en-US" u="sng" dirty="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and end open defecation, paying special attention to the needs of women and </a:t>
            </a:r>
            <a:r>
              <a:rPr lang="en-US" b="1" dirty="0">
                <a:latin typeface="Calibri" panose="020F0502020204030204" pitchFamily="34" charset="0"/>
                <a:ea typeface="Times New Roman" panose="02020603050405020304" pitchFamily="18" charset="0"/>
                <a:cs typeface="Times New Roman" panose="02020603050405020304" pitchFamily="18" charset="0"/>
              </a:rPr>
              <a:t>girls</a:t>
            </a:r>
            <a:r>
              <a:rPr lang="en-US" dirty="0">
                <a:latin typeface="Calibri" panose="020F0502020204030204" pitchFamily="34" charset="0"/>
                <a:ea typeface="Times New Roman" panose="02020603050405020304" pitchFamily="18" charset="0"/>
                <a:cs typeface="Times New Roman" panose="02020603050405020304" pitchFamily="18" charset="0"/>
              </a:rPr>
              <a:t> and those in vulnerable situations</a:t>
            </a:r>
          </a:p>
        </p:txBody>
      </p:sp>
      <p:sp>
        <p:nvSpPr>
          <p:cNvPr id="8" name="Slide Number Placeholder 3">
            <a:extLst>
              <a:ext uri="{FF2B5EF4-FFF2-40B4-BE49-F238E27FC236}">
                <a16:creationId xmlns:a16="http://schemas.microsoft.com/office/drawing/2014/main" id="{15C0B71F-1B0B-4D6B-8BB5-B4DE8811C856}"/>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a:t>
            </a:fld>
            <a:endParaRPr lang="en-GB"/>
          </a:p>
        </p:txBody>
      </p:sp>
    </p:spTree>
    <p:extLst>
      <p:ext uri="{BB962C8B-B14F-4D97-AF65-F5344CB8AC3E}">
        <p14:creationId xmlns:p14="http://schemas.microsoft.com/office/powerpoint/2010/main" val="3820773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207"/>
            <a:ext cx="8229600" cy="1143000"/>
          </a:xfrm>
        </p:spPr>
        <p:txBody>
          <a:bodyPr/>
          <a:lstStyle/>
          <a:p>
            <a:r>
              <a:rPr lang="en-GB" sz="3200" dirty="0"/>
              <a:t>Data sources for the baseline report</a:t>
            </a:r>
          </a:p>
        </p:txBody>
      </p:sp>
      <p:pic>
        <p:nvPicPr>
          <p:cNvPr id="3" name="Picture 2"/>
          <p:cNvPicPr>
            <a:picLocks noChangeAspect="1"/>
          </p:cNvPicPr>
          <p:nvPr/>
        </p:nvPicPr>
        <p:blipFill>
          <a:blip r:embed="rId3"/>
          <a:stretch>
            <a:fillRect/>
          </a:stretch>
        </p:blipFill>
        <p:spPr>
          <a:xfrm>
            <a:off x="363991" y="1047490"/>
            <a:ext cx="6238875" cy="4962525"/>
          </a:xfrm>
          <a:prstGeom prst="rect">
            <a:avLst/>
          </a:prstGeom>
        </p:spPr>
      </p:pic>
      <p:sp>
        <p:nvSpPr>
          <p:cNvPr id="5" name="TextBox 4"/>
          <p:cNvSpPr txBox="1"/>
          <p:nvPr/>
        </p:nvSpPr>
        <p:spPr>
          <a:xfrm>
            <a:off x="6602866" y="1047490"/>
            <a:ext cx="5693226" cy="1415772"/>
          </a:xfrm>
          <a:prstGeom prst="rect">
            <a:avLst/>
          </a:prstGeom>
          <a:noFill/>
        </p:spPr>
        <p:txBody>
          <a:bodyPr wrap="square" rtlCol="0">
            <a:spAutoFit/>
          </a:bodyPr>
          <a:lstStyle/>
          <a:p>
            <a:pPr marL="174625" indent="-174625">
              <a:spcAft>
                <a:spcPts val="1200"/>
              </a:spcAft>
              <a:buFont typeface="Arial" panose="020B0604020202020204" pitchFamily="34" charset="0"/>
              <a:buChar char="•"/>
            </a:pPr>
            <a:r>
              <a:rPr lang="en-US" sz="2200" dirty="0"/>
              <a:t>A total of 616 national data sources were used </a:t>
            </a:r>
          </a:p>
          <a:p>
            <a:pPr marL="174625" indent="-174625">
              <a:spcAft>
                <a:spcPts val="1200"/>
              </a:spcAft>
              <a:buFont typeface="Arial" panose="020B0604020202020204" pitchFamily="34" charset="0"/>
              <a:buChar char="•"/>
            </a:pPr>
            <a:r>
              <a:rPr lang="en-US" sz="2200" dirty="0"/>
              <a:t>Average of 4 datasets per country</a:t>
            </a:r>
          </a:p>
          <a:p>
            <a:pPr marL="171450" indent="-171450">
              <a:spcAft>
                <a:spcPts val="1200"/>
              </a:spcAft>
              <a:buFont typeface="Arial" panose="020B0604020202020204" pitchFamily="34" charset="0"/>
              <a:buChar char="•"/>
            </a:pPr>
            <a:r>
              <a:rPr lang="en-US" sz="2200" dirty="0"/>
              <a:t>Majority from EMIS</a:t>
            </a:r>
          </a:p>
        </p:txBody>
      </p:sp>
      <p:sp>
        <p:nvSpPr>
          <p:cNvPr id="6" name="Slide Number Placeholder 3">
            <a:extLst>
              <a:ext uri="{FF2B5EF4-FFF2-40B4-BE49-F238E27FC236}">
                <a16:creationId xmlns:a16="http://schemas.microsoft.com/office/drawing/2014/main" id="{45A1070E-AEBD-487B-B889-8149C9975C3B}"/>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30</a:t>
            </a:fld>
            <a:endParaRPr lang="en-GB"/>
          </a:p>
        </p:txBody>
      </p:sp>
      <p:pic>
        <p:nvPicPr>
          <p:cNvPr id="7" name="Picture 6">
            <a:extLst>
              <a:ext uri="{FF2B5EF4-FFF2-40B4-BE49-F238E27FC236}">
                <a16:creationId xmlns:a16="http://schemas.microsoft.com/office/drawing/2014/main" id="{9B09FEEA-FEF8-4F34-A90D-F67474B86A20}"/>
              </a:ext>
            </a:extLst>
          </p:cNvPr>
          <p:cNvPicPr>
            <a:picLocks noChangeAspect="1"/>
          </p:cNvPicPr>
          <p:nvPr/>
        </p:nvPicPr>
        <p:blipFill>
          <a:blip r:embed="rId4"/>
          <a:stretch>
            <a:fillRect/>
          </a:stretch>
        </p:blipFill>
        <p:spPr>
          <a:xfrm>
            <a:off x="6713154" y="2617166"/>
            <a:ext cx="5444396" cy="3037400"/>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8ABF9B3D-85F2-4F3A-88BA-F818F2161E6F}"/>
              </a:ext>
            </a:extLst>
          </p:cNvPr>
          <p:cNvPicPr>
            <a:picLocks noChangeAspect="1"/>
          </p:cNvPicPr>
          <p:nvPr/>
        </p:nvPicPr>
        <p:blipFill>
          <a:blip r:embed="rId5"/>
          <a:stretch>
            <a:fillRect/>
          </a:stretch>
        </p:blipFill>
        <p:spPr>
          <a:xfrm>
            <a:off x="9855785" y="2617166"/>
            <a:ext cx="2301765" cy="732380"/>
          </a:xfrm>
          <a:prstGeom prst="rect">
            <a:avLst/>
          </a:prstGeom>
        </p:spPr>
      </p:pic>
    </p:spTree>
    <p:extLst>
      <p:ext uri="{BB962C8B-B14F-4D97-AF65-F5344CB8AC3E}">
        <p14:creationId xmlns:p14="http://schemas.microsoft.com/office/powerpoint/2010/main" val="4028712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207"/>
            <a:ext cx="8229600" cy="1143000"/>
          </a:xfrm>
        </p:spPr>
        <p:txBody>
          <a:bodyPr/>
          <a:lstStyle/>
          <a:p>
            <a:r>
              <a:rPr lang="en-GB" sz="3200" dirty="0"/>
              <a:t>Methods for the baseline estimates</a:t>
            </a:r>
          </a:p>
        </p:txBody>
      </p:sp>
      <p:pic>
        <p:nvPicPr>
          <p:cNvPr id="6" name="Picture 5">
            <a:extLst>
              <a:ext uri="{FF2B5EF4-FFF2-40B4-BE49-F238E27FC236}">
                <a16:creationId xmlns:a16="http://schemas.microsoft.com/office/drawing/2014/main" id="{B27C814C-B082-432C-A93E-B4B0F889FB7C}"/>
              </a:ext>
            </a:extLst>
          </p:cNvPr>
          <p:cNvPicPr>
            <a:picLocks noChangeAspect="1"/>
          </p:cNvPicPr>
          <p:nvPr/>
        </p:nvPicPr>
        <p:blipFill rotWithShape="1">
          <a:blip r:embed="rId3"/>
          <a:srcRect l="34196" t="7536" r="33840" b="6134"/>
          <a:stretch/>
        </p:blipFill>
        <p:spPr>
          <a:xfrm>
            <a:off x="518129" y="1650484"/>
            <a:ext cx="5066243" cy="4019031"/>
          </a:xfrm>
          <a:prstGeom prst="rect">
            <a:avLst/>
          </a:prstGeom>
        </p:spPr>
      </p:pic>
      <p:sp>
        <p:nvSpPr>
          <p:cNvPr id="4" name="TextBox 3">
            <a:extLst>
              <a:ext uri="{FF2B5EF4-FFF2-40B4-BE49-F238E27FC236}">
                <a16:creationId xmlns:a16="http://schemas.microsoft.com/office/drawing/2014/main" id="{AB8D2E84-EF49-4A27-A5E2-6A6615B03C74}"/>
              </a:ext>
            </a:extLst>
          </p:cNvPr>
          <p:cNvSpPr txBox="1"/>
          <p:nvPr/>
        </p:nvSpPr>
        <p:spPr>
          <a:xfrm>
            <a:off x="3973287" y="3660000"/>
            <a:ext cx="2122708" cy="369332"/>
          </a:xfrm>
          <a:prstGeom prst="rect">
            <a:avLst/>
          </a:prstGeom>
          <a:noFill/>
        </p:spPr>
        <p:txBody>
          <a:bodyPr wrap="square" rtlCol="0">
            <a:spAutoFit/>
          </a:bodyPr>
          <a:lstStyle/>
          <a:p>
            <a:r>
              <a:rPr lang="en-US" dirty="0"/>
              <a:t>2016 estimate = 68%</a:t>
            </a:r>
          </a:p>
        </p:txBody>
      </p:sp>
      <p:cxnSp>
        <p:nvCxnSpPr>
          <p:cNvPr id="8" name="Straight Arrow Connector 7">
            <a:extLst>
              <a:ext uri="{FF2B5EF4-FFF2-40B4-BE49-F238E27FC236}">
                <a16:creationId xmlns:a16="http://schemas.microsoft.com/office/drawing/2014/main" id="{34FC0185-6A41-4388-921D-74908298FE48}"/>
              </a:ext>
            </a:extLst>
          </p:cNvPr>
          <p:cNvCxnSpPr/>
          <p:nvPr/>
        </p:nvCxnSpPr>
        <p:spPr>
          <a:xfrm flipV="1">
            <a:off x="5377544" y="3213686"/>
            <a:ext cx="0" cy="40277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2B7AF11-026E-4ABA-9B27-D8C8ADB35D98}"/>
              </a:ext>
            </a:extLst>
          </p:cNvPr>
          <p:cNvSpPr/>
          <p:nvPr/>
        </p:nvSpPr>
        <p:spPr>
          <a:xfrm>
            <a:off x="5976258" y="1762690"/>
            <a:ext cx="6008913" cy="2677656"/>
          </a:xfrm>
          <a:prstGeom prst="rect">
            <a:avLst/>
          </a:prstGeom>
        </p:spPr>
        <p:txBody>
          <a:bodyPr wrap="square">
            <a:spAutoFit/>
          </a:bodyPr>
          <a:lstStyle/>
          <a:p>
            <a:pPr marL="174625" indent="-174625">
              <a:buFont typeface="Arial" panose="020B0604020202020204" pitchFamily="34" charset="0"/>
              <a:buChar char="•"/>
            </a:pPr>
            <a:r>
              <a:rPr lang="en-US" sz="2800" dirty="0"/>
              <a:t>Data mapped to the indicator elements to standardize (as possible)</a:t>
            </a:r>
          </a:p>
          <a:p>
            <a:pPr marL="174625" indent="-174625">
              <a:buFont typeface="Arial" panose="020B0604020202020204" pitchFamily="34" charset="0"/>
              <a:buChar char="•"/>
            </a:pPr>
            <a:endParaRPr lang="en-US" sz="2800" dirty="0"/>
          </a:p>
          <a:p>
            <a:pPr marL="174625" indent="-174625">
              <a:buFont typeface="Arial" panose="020B0604020202020204" pitchFamily="34" charset="0"/>
              <a:buChar char="•"/>
            </a:pPr>
            <a:r>
              <a:rPr lang="en-US" sz="2800" dirty="0"/>
              <a:t>Estimates are based on linear regression of all data for a particular country</a:t>
            </a:r>
          </a:p>
        </p:txBody>
      </p:sp>
      <p:sp>
        <p:nvSpPr>
          <p:cNvPr id="7" name="Slide Number Placeholder 3">
            <a:extLst>
              <a:ext uri="{FF2B5EF4-FFF2-40B4-BE49-F238E27FC236}">
                <a16:creationId xmlns:a16="http://schemas.microsoft.com/office/drawing/2014/main" id="{FB723B2B-ECA4-4C3B-93A3-BD79D8AC5FD4}"/>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31</a:t>
            </a:fld>
            <a:endParaRPr lang="en-GB"/>
          </a:p>
        </p:txBody>
      </p:sp>
    </p:spTree>
    <p:extLst>
      <p:ext uri="{BB962C8B-B14F-4D97-AF65-F5344CB8AC3E}">
        <p14:creationId xmlns:p14="http://schemas.microsoft.com/office/powerpoint/2010/main" val="815978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134"/>
            <a:ext cx="8229600" cy="1143000"/>
          </a:xfrm>
        </p:spPr>
        <p:txBody>
          <a:bodyPr/>
          <a:lstStyle/>
          <a:p>
            <a:r>
              <a:rPr lang="en-US" sz="3200" dirty="0"/>
              <a:t>Baseline estimates (2016)</a:t>
            </a:r>
          </a:p>
        </p:txBody>
      </p:sp>
      <p:sp>
        <p:nvSpPr>
          <p:cNvPr id="5" name="Slide Number Placeholder 3">
            <a:extLst>
              <a:ext uri="{FF2B5EF4-FFF2-40B4-BE49-F238E27FC236}">
                <a16:creationId xmlns:a16="http://schemas.microsoft.com/office/drawing/2014/main" id="{6CB859C7-A4E4-4375-AEA5-4CB1382D4E83}"/>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32</a:t>
            </a:fld>
            <a:endParaRPr lang="en-GB"/>
          </a:p>
        </p:txBody>
      </p:sp>
      <p:pic>
        <p:nvPicPr>
          <p:cNvPr id="8" name="Picture 7">
            <a:extLst>
              <a:ext uri="{FF2B5EF4-FFF2-40B4-BE49-F238E27FC236}">
                <a16:creationId xmlns:a16="http://schemas.microsoft.com/office/drawing/2014/main" id="{A2897C33-D694-4128-B577-06ABA546AD16}"/>
              </a:ext>
            </a:extLst>
          </p:cNvPr>
          <p:cNvPicPr>
            <a:picLocks noChangeAspect="1"/>
          </p:cNvPicPr>
          <p:nvPr/>
        </p:nvPicPr>
        <p:blipFill>
          <a:blip r:embed="rId3"/>
          <a:stretch>
            <a:fillRect/>
          </a:stretch>
        </p:blipFill>
        <p:spPr>
          <a:xfrm>
            <a:off x="9855255" y="3028127"/>
            <a:ext cx="2156830" cy="2804907"/>
          </a:xfrm>
          <a:prstGeom prst="rect">
            <a:avLst/>
          </a:prstGeom>
        </p:spPr>
      </p:pic>
      <p:pic>
        <p:nvPicPr>
          <p:cNvPr id="9" name="Picture 8">
            <a:extLst>
              <a:ext uri="{FF2B5EF4-FFF2-40B4-BE49-F238E27FC236}">
                <a16:creationId xmlns:a16="http://schemas.microsoft.com/office/drawing/2014/main" id="{CD50207E-BC9C-41CF-8B11-154351E6261B}"/>
              </a:ext>
            </a:extLst>
          </p:cNvPr>
          <p:cNvPicPr>
            <a:picLocks noChangeAspect="1"/>
          </p:cNvPicPr>
          <p:nvPr/>
        </p:nvPicPr>
        <p:blipFill>
          <a:blip r:embed="rId4"/>
          <a:stretch>
            <a:fillRect/>
          </a:stretch>
        </p:blipFill>
        <p:spPr>
          <a:xfrm>
            <a:off x="546538" y="4792708"/>
            <a:ext cx="9122979" cy="1084209"/>
          </a:xfrm>
          <a:prstGeom prst="rect">
            <a:avLst/>
          </a:prstGeom>
        </p:spPr>
      </p:pic>
      <p:pic>
        <p:nvPicPr>
          <p:cNvPr id="13" name="Picture 12">
            <a:extLst>
              <a:ext uri="{FF2B5EF4-FFF2-40B4-BE49-F238E27FC236}">
                <a16:creationId xmlns:a16="http://schemas.microsoft.com/office/drawing/2014/main" id="{7791C6E4-C20D-4D49-8E82-B63ECB937EAC}"/>
              </a:ext>
            </a:extLst>
          </p:cNvPr>
          <p:cNvPicPr>
            <a:picLocks noChangeAspect="1"/>
          </p:cNvPicPr>
          <p:nvPr/>
        </p:nvPicPr>
        <p:blipFill>
          <a:blip r:embed="rId5"/>
          <a:stretch>
            <a:fillRect/>
          </a:stretch>
        </p:blipFill>
        <p:spPr>
          <a:xfrm>
            <a:off x="3139066" y="1268787"/>
            <a:ext cx="5728131" cy="3231898"/>
          </a:xfrm>
          <a:prstGeom prst="rect">
            <a:avLst/>
          </a:prstGeom>
        </p:spPr>
      </p:pic>
      <p:sp>
        <p:nvSpPr>
          <p:cNvPr id="14" name="Arrow: Bent 13">
            <a:extLst>
              <a:ext uri="{FF2B5EF4-FFF2-40B4-BE49-F238E27FC236}">
                <a16:creationId xmlns:a16="http://schemas.microsoft.com/office/drawing/2014/main" id="{A6B15790-2BE7-48DB-946E-BC0F68CD9A02}"/>
              </a:ext>
            </a:extLst>
          </p:cNvPr>
          <p:cNvSpPr/>
          <p:nvPr/>
        </p:nvSpPr>
        <p:spPr>
          <a:xfrm rot="5400000">
            <a:off x="9778350" y="1247000"/>
            <a:ext cx="520262" cy="2156829"/>
          </a:xfrm>
          <a:prstGeom prst="bentArrow">
            <a:avLst>
              <a:gd name="adj1" fmla="val 25000"/>
              <a:gd name="adj2" fmla="val 46212"/>
              <a:gd name="adj3" fmla="val 35101"/>
              <a:gd name="adj4" fmla="val 4375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8736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134"/>
            <a:ext cx="8229600" cy="1143000"/>
          </a:xfrm>
        </p:spPr>
        <p:txBody>
          <a:bodyPr/>
          <a:lstStyle/>
          <a:p>
            <a:r>
              <a:rPr lang="en-US" sz="3200" dirty="0"/>
              <a:t>Baseline estimates (2016)</a:t>
            </a:r>
          </a:p>
        </p:txBody>
      </p:sp>
      <p:sp>
        <p:nvSpPr>
          <p:cNvPr id="5" name="Slide Number Placeholder 3">
            <a:extLst>
              <a:ext uri="{FF2B5EF4-FFF2-40B4-BE49-F238E27FC236}">
                <a16:creationId xmlns:a16="http://schemas.microsoft.com/office/drawing/2014/main" id="{6CB859C7-A4E4-4375-AEA5-4CB1382D4E83}"/>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33</a:t>
            </a:fld>
            <a:endParaRPr lang="en-GB"/>
          </a:p>
        </p:txBody>
      </p:sp>
      <p:pic>
        <p:nvPicPr>
          <p:cNvPr id="8" name="Picture 7">
            <a:extLst>
              <a:ext uri="{FF2B5EF4-FFF2-40B4-BE49-F238E27FC236}">
                <a16:creationId xmlns:a16="http://schemas.microsoft.com/office/drawing/2014/main" id="{A2897C33-D694-4128-B577-06ABA546AD16}"/>
              </a:ext>
            </a:extLst>
          </p:cNvPr>
          <p:cNvPicPr>
            <a:picLocks noChangeAspect="1"/>
          </p:cNvPicPr>
          <p:nvPr/>
        </p:nvPicPr>
        <p:blipFill>
          <a:blip r:embed="rId3"/>
          <a:stretch>
            <a:fillRect/>
          </a:stretch>
        </p:blipFill>
        <p:spPr>
          <a:xfrm>
            <a:off x="9970396" y="3679370"/>
            <a:ext cx="1696697" cy="2206515"/>
          </a:xfrm>
          <a:prstGeom prst="rect">
            <a:avLst/>
          </a:prstGeom>
        </p:spPr>
      </p:pic>
      <p:pic>
        <p:nvPicPr>
          <p:cNvPr id="9" name="Picture 8">
            <a:extLst>
              <a:ext uri="{FF2B5EF4-FFF2-40B4-BE49-F238E27FC236}">
                <a16:creationId xmlns:a16="http://schemas.microsoft.com/office/drawing/2014/main" id="{CD50207E-BC9C-41CF-8B11-154351E6261B}"/>
              </a:ext>
            </a:extLst>
          </p:cNvPr>
          <p:cNvPicPr>
            <a:picLocks noChangeAspect="1"/>
          </p:cNvPicPr>
          <p:nvPr/>
        </p:nvPicPr>
        <p:blipFill>
          <a:blip r:embed="rId4"/>
          <a:stretch>
            <a:fillRect/>
          </a:stretch>
        </p:blipFill>
        <p:spPr>
          <a:xfrm>
            <a:off x="546538" y="4792708"/>
            <a:ext cx="9122979" cy="1084209"/>
          </a:xfrm>
          <a:prstGeom prst="rect">
            <a:avLst/>
          </a:prstGeom>
        </p:spPr>
      </p:pic>
      <p:sp>
        <p:nvSpPr>
          <p:cNvPr id="14" name="Arrow: Right 13">
            <a:extLst>
              <a:ext uri="{FF2B5EF4-FFF2-40B4-BE49-F238E27FC236}">
                <a16:creationId xmlns:a16="http://schemas.microsoft.com/office/drawing/2014/main" id="{A6B15790-2BE7-48DB-946E-BC0F68CD9A02}"/>
              </a:ext>
            </a:extLst>
          </p:cNvPr>
          <p:cNvSpPr/>
          <p:nvPr/>
        </p:nvSpPr>
        <p:spPr>
          <a:xfrm>
            <a:off x="7937432" y="4077135"/>
            <a:ext cx="1667228" cy="618264"/>
          </a:xfrm>
          <a:prstGeom prst="rightArrow">
            <a:avLst>
              <a:gd name="adj1" fmla="val 31995"/>
              <a:gd name="adj2" fmla="val 5257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5" name="Chart 14">
            <a:extLst>
              <a:ext uri="{FF2B5EF4-FFF2-40B4-BE49-F238E27FC236}">
                <a16:creationId xmlns:a16="http://schemas.microsoft.com/office/drawing/2014/main" id="{3036D79C-8D60-4725-A49A-62288511839E}"/>
              </a:ext>
            </a:extLst>
          </p:cNvPr>
          <p:cNvGraphicFramePr>
            <a:graphicFrameLocks/>
          </p:cNvGraphicFramePr>
          <p:nvPr>
            <p:extLst>
              <p:ext uri="{D42A27DB-BD31-4B8C-83A1-F6EECF244321}">
                <p14:modId xmlns:p14="http://schemas.microsoft.com/office/powerpoint/2010/main" val="122360772"/>
              </p:ext>
            </p:extLst>
          </p:nvPr>
        </p:nvGraphicFramePr>
        <p:xfrm>
          <a:off x="267961" y="933436"/>
          <a:ext cx="3999239" cy="2624328"/>
        </p:xfrm>
        <a:graphic>
          <a:graphicData uri="http://schemas.openxmlformats.org/drawingml/2006/chart">
            <c:chart xmlns:c="http://schemas.openxmlformats.org/drawingml/2006/chart" xmlns:r="http://schemas.openxmlformats.org/officeDocument/2006/relationships" r:id="rId5"/>
          </a:graphicData>
        </a:graphic>
      </p:graphicFrame>
      <p:pic>
        <p:nvPicPr>
          <p:cNvPr id="16" name="Picture 15">
            <a:extLst>
              <a:ext uri="{FF2B5EF4-FFF2-40B4-BE49-F238E27FC236}">
                <a16:creationId xmlns:a16="http://schemas.microsoft.com/office/drawing/2014/main" id="{2D199D6E-E651-41C8-964B-A6EACE14E435}"/>
              </a:ext>
            </a:extLst>
          </p:cNvPr>
          <p:cNvPicPr>
            <a:picLocks noChangeAspect="1"/>
          </p:cNvPicPr>
          <p:nvPr/>
        </p:nvPicPr>
        <p:blipFill rotWithShape="1">
          <a:blip r:embed="rId6"/>
          <a:srcRect t="77478" r="84342"/>
          <a:stretch/>
        </p:blipFill>
        <p:spPr>
          <a:xfrm>
            <a:off x="404557" y="3415041"/>
            <a:ext cx="1188720" cy="662094"/>
          </a:xfrm>
          <a:prstGeom prst="rect">
            <a:avLst/>
          </a:prstGeom>
        </p:spPr>
      </p:pic>
      <p:graphicFrame>
        <p:nvGraphicFramePr>
          <p:cNvPr id="17" name="Chart 16">
            <a:extLst>
              <a:ext uri="{FF2B5EF4-FFF2-40B4-BE49-F238E27FC236}">
                <a16:creationId xmlns:a16="http://schemas.microsoft.com/office/drawing/2014/main" id="{DF5693B0-5FDB-4677-95D3-E5A80770A78E}"/>
              </a:ext>
            </a:extLst>
          </p:cNvPr>
          <p:cNvGraphicFramePr>
            <a:graphicFrameLocks/>
          </p:cNvGraphicFramePr>
          <p:nvPr>
            <p:extLst>
              <p:ext uri="{D42A27DB-BD31-4B8C-83A1-F6EECF244321}">
                <p14:modId xmlns:p14="http://schemas.microsoft.com/office/powerpoint/2010/main" val="1243187215"/>
              </p:ext>
            </p:extLst>
          </p:nvPr>
        </p:nvGraphicFramePr>
        <p:xfrm>
          <a:off x="4178961" y="936826"/>
          <a:ext cx="3995928" cy="26228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a:extLst>
              <a:ext uri="{FF2B5EF4-FFF2-40B4-BE49-F238E27FC236}">
                <a16:creationId xmlns:a16="http://schemas.microsoft.com/office/drawing/2014/main" id="{3EA9C56C-5F3F-4121-8F4D-3A510024B598}"/>
              </a:ext>
            </a:extLst>
          </p:cNvPr>
          <p:cNvGraphicFramePr>
            <a:graphicFrameLocks/>
          </p:cNvGraphicFramePr>
          <p:nvPr>
            <p:extLst>
              <p:ext uri="{D42A27DB-BD31-4B8C-83A1-F6EECF244321}">
                <p14:modId xmlns:p14="http://schemas.microsoft.com/office/powerpoint/2010/main" val="1226391549"/>
              </p:ext>
            </p:extLst>
          </p:nvPr>
        </p:nvGraphicFramePr>
        <p:xfrm>
          <a:off x="8174889" y="933436"/>
          <a:ext cx="3995928" cy="2624328"/>
        </p:xfrm>
        <a:graphic>
          <a:graphicData uri="http://schemas.openxmlformats.org/drawingml/2006/chart">
            <c:chart xmlns:c="http://schemas.openxmlformats.org/drawingml/2006/chart" xmlns:r="http://schemas.openxmlformats.org/officeDocument/2006/relationships" r:id="rId8"/>
          </a:graphicData>
        </a:graphic>
      </p:graphicFrame>
      <p:pic>
        <p:nvPicPr>
          <p:cNvPr id="19" name="Picture 18">
            <a:extLst>
              <a:ext uri="{FF2B5EF4-FFF2-40B4-BE49-F238E27FC236}">
                <a16:creationId xmlns:a16="http://schemas.microsoft.com/office/drawing/2014/main" id="{7994BD0A-3E92-4D13-9E2B-68584B1438E6}"/>
              </a:ext>
            </a:extLst>
          </p:cNvPr>
          <p:cNvPicPr>
            <a:picLocks noChangeAspect="1"/>
          </p:cNvPicPr>
          <p:nvPr/>
        </p:nvPicPr>
        <p:blipFill>
          <a:blip r:embed="rId9"/>
          <a:stretch>
            <a:fillRect/>
          </a:stretch>
        </p:blipFill>
        <p:spPr>
          <a:xfrm>
            <a:off x="8263128" y="3351571"/>
            <a:ext cx="1188720" cy="676910"/>
          </a:xfrm>
          <a:prstGeom prst="rect">
            <a:avLst/>
          </a:prstGeom>
        </p:spPr>
      </p:pic>
      <p:pic>
        <p:nvPicPr>
          <p:cNvPr id="18" name="Picture 17">
            <a:extLst>
              <a:ext uri="{FF2B5EF4-FFF2-40B4-BE49-F238E27FC236}">
                <a16:creationId xmlns:a16="http://schemas.microsoft.com/office/drawing/2014/main" id="{D0406D62-BA1D-4CEC-BDC8-FEF35460B244}"/>
              </a:ext>
            </a:extLst>
          </p:cNvPr>
          <p:cNvPicPr>
            <a:picLocks noChangeAspect="1"/>
          </p:cNvPicPr>
          <p:nvPr/>
        </p:nvPicPr>
        <p:blipFill>
          <a:blip r:embed="rId10"/>
          <a:stretch>
            <a:fillRect/>
          </a:stretch>
        </p:blipFill>
        <p:spPr>
          <a:xfrm>
            <a:off x="4312246" y="3388587"/>
            <a:ext cx="1188720" cy="688548"/>
          </a:xfrm>
          <a:prstGeom prst="rect">
            <a:avLst/>
          </a:prstGeom>
        </p:spPr>
      </p:pic>
    </p:spTree>
    <p:extLst>
      <p:ext uri="{BB962C8B-B14F-4D97-AF65-F5344CB8AC3E}">
        <p14:creationId xmlns:p14="http://schemas.microsoft.com/office/powerpoint/2010/main" val="2750114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184" y="308925"/>
            <a:ext cx="8788998" cy="556897"/>
          </a:xfrm>
        </p:spPr>
        <p:txBody>
          <a:bodyPr>
            <a:noAutofit/>
          </a:bodyPr>
          <a:lstStyle/>
          <a:p>
            <a:r>
              <a:rPr lang="en-US" sz="3200" dirty="0">
                <a:cs typeface="Arial" panose="020B0604020202020204" pitchFamily="34" charset="0"/>
              </a:rPr>
              <a:t>Basic drinking water in schools (2016)</a:t>
            </a:r>
            <a:endParaRPr lang="en-US" sz="3200" i="1" dirty="0">
              <a:cs typeface="Arial" panose="020B0604020202020204" pitchFamily="34" charset="0"/>
            </a:endParaRPr>
          </a:p>
        </p:txBody>
      </p:sp>
      <p:graphicFrame>
        <p:nvGraphicFramePr>
          <p:cNvPr id="8" name="Chart 7">
            <a:extLst>
              <a:ext uri="{FF2B5EF4-FFF2-40B4-BE49-F238E27FC236}">
                <a16:creationId xmlns:a16="http://schemas.microsoft.com/office/drawing/2014/main" id="{1924EB42-BAA6-4119-9E51-E9E6BA901C30}"/>
              </a:ext>
            </a:extLst>
          </p:cNvPr>
          <p:cNvGraphicFramePr>
            <a:graphicFrameLocks/>
          </p:cNvGraphicFramePr>
          <p:nvPr>
            <p:extLst>
              <p:ext uri="{D42A27DB-BD31-4B8C-83A1-F6EECF244321}">
                <p14:modId xmlns:p14="http://schemas.microsoft.com/office/powerpoint/2010/main" val="3677468912"/>
              </p:ext>
            </p:extLst>
          </p:nvPr>
        </p:nvGraphicFramePr>
        <p:xfrm>
          <a:off x="235304" y="1452880"/>
          <a:ext cx="6622696" cy="374142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78FBFCC4-345B-4B0F-B35B-FEAC68336D7D}"/>
              </a:ext>
            </a:extLst>
          </p:cNvPr>
          <p:cNvPicPr>
            <a:picLocks noChangeAspect="1"/>
          </p:cNvPicPr>
          <p:nvPr/>
        </p:nvPicPr>
        <p:blipFill rotWithShape="1">
          <a:blip r:embed="rId4"/>
          <a:srcRect t="77478" r="84342"/>
          <a:stretch/>
        </p:blipFill>
        <p:spPr>
          <a:xfrm>
            <a:off x="654404" y="4995550"/>
            <a:ext cx="1470680" cy="819140"/>
          </a:xfrm>
          <a:prstGeom prst="rect">
            <a:avLst/>
          </a:prstGeom>
        </p:spPr>
      </p:pic>
      <p:sp>
        <p:nvSpPr>
          <p:cNvPr id="5" name="Rectangle 4">
            <a:extLst>
              <a:ext uri="{FF2B5EF4-FFF2-40B4-BE49-F238E27FC236}">
                <a16:creationId xmlns:a16="http://schemas.microsoft.com/office/drawing/2014/main" id="{AA0720A6-9216-432A-AF0A-7337E75A9DE1}"/>
              </a:ext>
            </a:extLst>
          </p:cNvPr>
          <p:cNvSpPr/>
          <p:nvPr/>
        </p:nvSpPr>
        <p:spPr>
          <a:xfrm>
            <a:off x="6705600" y="1663700"/>
            <a:ext cx="5251096" cy="2862322"/>
          </a:xfrm>
          <a:prstGeom prst="rect">
            <a:avLst/>
          </a:prstGeom>
        </p:spPr>
        <p:txBody>
          <a:bodyPr wrap="square">
            <a:spAutoFit/>
          </a:bodyPr>
          <a:lstStyle/>
          <a:p>
            <a:pPr lvl="0"/>
            <a:r>
              <a:rPr lang="en-GB" sz="2000" dirty="0"/>
              <a:t>Globally, </a:t>
            </a:r>
            <a:r>
              <a:rPr lang="en-GB" sz="2000" b="1" dirty="0"/>
              <a:t>69% of schools </a:t>
            </a:r>
            <a:r>
              <a:rPr lang="en-GB" sz="2000" dirty="0"/>
              <a:t>had basic drinking water services</a:t>
            </a:r>
          </a:p>
          <a:p>
            <a:pPr lvl="0"/>
            <a:endParaRPr lang="en-GB" sz="2000" dirty="0"/>
          </a:p>
          <a:p>
            <a:pPr lvl="0"/>
            <a:r>
              <a:rPr lang="en-GB" sz="2000" dirty="0">
                <a:sym typeface="Wingdings" panose="05000000000000000000" pitchFamily="2" charset="2"/>
              </a:rPr>
              <a:t> </a:t>
            </a:r>
            <a:r>
              <a:rPr lang="en-GB" sz="2000" dirty="0"/>
              <a:t>570 million children without basic service</a:t>
            </a:r>
          </a:p>
          <a:p>
            <a:pPr lvl="0"/>
            <a:endParaRPr lang="en-GB" sz="2000" dirty="0"/>
          </a:p>
          <a:p>
            <a:pPr lvl="0"/>
            <a:r>
              <a:rPr lang="en-GB" sz="2000" dirty="0"/>
              <a:t>South Asia estimates similar to global situation</a:t>
            </a:r>
          </a:p>
          <a:p>
            <a:pPr lvl="0"/>
            <a:endParaRPr lang="en-GB" sz="2000" dirty="0"/>
          </a:p>
          <a:p>
            <a:pPr lvl="0"/>
            <a:r>
              <a:rPr lang="en-GB" sz="2000" dirty="0"/>
              <a:t>Insufficient data from East Asia &amp; Pacific to produce regional estimate of basic service</a:t>
            </a:r>
          </a:p>
        </p:txBody>
      </p:sp>
      <p:sp>
        <p:nvSpPr>
          <p:cNvPr id="6" name="Slide Number Placeholder 3">
            <a:extLst>
              <a:ext uri="{FF2B5EF4-FFF2-40B4-BE49-F238E27FC236}">
                <a16:creationId xmlns:a16="http://schemas.microsoft.com/office/drawing/2014/main" id="{FE48C493-BDB2-4B59-AC18-5A006C429E80}"/>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34</a:t>
            </a:fld>
            <a:endParaRPr lang="en-GB"/>
          </a:p>
        </p:txBody>
      </p:sp>
    </p:spTree>
    <p:extLst>
      <p:ext uri="{BB962C8B-B14F-4D97-AF65-F5344CB8AC3E}">
        <p14:creationId xmlns:p14="http://schemas.microsoft.com/office/powerpoint/2010/main" val="1777813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CEAF92-6F61-41E9-A3E3-DCC3D2EB9B0D}"/>
              </a:ext>
            </a:extLst>
          </p:cNvPr>
          <p:cNvPicPr>
            <a:picLocks noChangeAspect="1"/>
          </p:cNvPicPr>
          <p:nvPr/>
        </p:nvPicPr>
        <p:blipFill rotWithShape="1">
          <a:blip r:embed="rId3"/>
          <a:srcRect l="41894" t="9336" r="1939" b="29420"/>
          <a:stretch/>
        </p:blipFill>
        <p:spPr>
          <a:xfrm>
            <a:off x="1393371" y="437903"/>
            <a:ext cx="9437915" cy="5330062"/>
          </a:xfrm>
          <a:prstGeom prst="rect">
            <a:avLst/>
          </a:prstGeom>
          <a:ln>
            <a:noFill/>
          </a:ln>
          <a:effectLst>
            <a:softEdge rad="112500"/>
          </a:effectLst>
        </p:spPr>
      </p:pic>
      <p:pic>
        <p:nvPicPr>
          <p:cNvPr id="7" name="Picture 6">
            <a:extLst>
              <a:ext uri="{FF2B5EF4-FFF2-40B4-BE49-F238E27FC236}">
                <a16:creationId xmlns:a16="http://schemas.microsoft.com/office/drawing/2014/main" id="{886A7969-819E-4216-8CAF-626B1C347F87}"/>
              </a:ext>
            </a:extLst>
          </p:cNvPr>
          <p:cNvPicPr>
            <a:picLocks noChangeAspect="1"/>
          </p:cNvPicPr>
          <p:nvPr/>
        </p:nvPicPr>
        <p:blipFill rotWithShape="1">
          <a:blip r:embed="rId3"/>
          <a:srcRect t="81145" r="39790" b="2997"/>
          <a:stretch/>
        </p:blipFill>
        <p:spPr>
          <a:xfrm>
            <a:off x="452687" y="5285238"/>
            <a:ext cx="3354830" cy="457664"/>
          </a:xfrm>
          <a:prstGeom prst="rect">
            <a:avLst/>
          </a:prstGeom>
        </p:spPr>
      </p:pic>
      <p:sp>
        <p:nvSpPr>
          <p:cNvPr id="2" name="Title 1"/>
          <p:cNvSpPr>
            <a:spLocks noGrp="1"/>
          </p:cNvSpPr>
          <p:nvPr>
            <p:ph type="title"/>
          </p:nvPr>
        </p:nvSpPr>
        <p:spPr>
          <a:xfrm>
            <a:off x="452687" y="4728341"/>
            <a:ext cx="4859916" cy="556897"/>
          </a:xfrm>
        </p:spPr>
        <p:txBody>
          <a:bodyPr>
            <a:noAutofit/>
          </a:bodyPr>
          <a:lstStyle/>
          <a:p>
            <a:pPr algn="l"/>
            <a:r>
              <a:rPr lang="en-US" sz="2400" dirty="0">
                <a:cs typeface="Arial" panose="020B0604020202020204" pitchFamily="34" charset="0"/>
              </a:rPr>
              <a:t>Basic drinking water in schools (2016)</a:t>
            </a:r>
            <a:endParaRPr lang="en-US" sz="2400" i="1" dirty="0">
              <a:cs typeface="Arial" panose="020B0604020202020204" pitchFamily="34" charset="0"/>
            </a:endParaRPr>
          </a:p>
        </p:txBody>
      </p:sp>
      <p:sp>
        <p:nvSpPr>
          <p:cNvPr id="5" name="Slide Number Placeholder 3">
            <a:extLst>
              <a:ext uri="{FF2B5EF4-FFF2-40B4-BE49-F238E27FC236}">
                <a16:creationId xmlns:a16="http://schemas.microsoft.com/office/drawing/2014/main" id="{0A5ECC15-6778-4C11-817B-6DA92827CA23}"/>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35</a:t>
            </a:fld>
            <a:endParaRPr lang="en-GB"/>
          </a:p>
        </p:txBody>
      </p:sp>
    </p:spTree>
    <p:extLst>
      <p:ext uri="{BB962C8B-B14F-4D97-AF65-F5344CB8AC3E}">
        <p14:creationId xmlns:p14="http://schemas.microsoft.com/office/powerpoint/2010/main" val="667792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184" y="308925"/>
            <a:ext cx="8788998" cy="556897"/>
          </a:xfrm>
        </p:spPr>
        <p:txBody>
          <a:bodyPr>
            <a:noAutofit/>
          </a:bodyPr>
          <a:lstStyle/>
          <a:p>
            <a:r>
              <a:rPr lang="en-US" sz="3200" dirty="0">
                <a:cs typeface="Arial" panose="020B0604020202020204" pitchFamily="34" charset="0"/>
              </a:rPr>
              <a:t>Basic sanitation in schools (2016)</a:t>
            </a:r>
            <a:endParaRPr lang="en-US" sz="3200" i="1" dirty="0">
              <a:cs typeface="Arial" panose="020B0604020202020204" pitchFamily="34" charset="0"/>
            </a:endParaRPr>
          </a:p>
        </p:txBody>
      </p:sp>
      <p:sp>
        <p:nvSpPr>
          <p:cNvPr id="5" name="Rectangle 4">
            <a:extLst>
              <a:ext uri="{FF2B5EF4-FFF2-40B4-BE49-F238E27FC236}">
                <a16:creationId xmlns:a16="http://schemas.microsoft.com/office/drawing/2014/main" id="{AA0720A6-9216-432A-AF0A-7337E75A9DE1}"/>
              </a:ext>
            </a:extLst>
          </p:cNvPr>
          <p:cNvSpPr/>
          <p:nvPr/>
        </p:nvSpPr>
        <p:spPr>
          <a:xfrm>
            <a:off x="6705601" y="1591083"/>
            <a:ext cx="5251096" cy="2554545"/>
          </a:xfrm>
          <a:prstGeom prst="rect">
            <a:avLst/>
          </a:prstGeom>
        </p:spPr>
        <p:txBody>
          <a:bodyPr wrap="square">
            <a:spAutoFit/>
          </a:bodyPr>
          <a:lstStyle/>
          <a:p>
            <a:pPr lvl="0"/>
            <a:r>
              <a:rPr lang="en-GB" sz="2000" dirty="0"/>
              <a:t>Globally, </a:t>
            </a:r>
            <a:r>
              <a:rPr lang="en-GB" sz="2000" b="1" dirty="0"/>
              <a:t>66% of schools </a:t>
            </a:r>
            <a:r>
              <a:rPr lang="en-GB" sz="2000" dirty="0"/>
              <a:t>had basic sanitation service</a:t>
            </a:r>
          </a:p>
          <a:p>
            <a:pPr lvl="0"/>
            <a:endParaRPr lang="en-GB" sz="2000" dirty="0"/>
          </a:p>
          <a:p>
            <a:pPr lvl="0"/>
            <a:r>
              <a:rPr lang="en-GB" sz="2000" dirty="0">
                <a:sym typeface="Wingdings" panose="05000000000000000000" pitchFamily="2" charset="2"/>
              </a:rPr>
              <a:t> 620</a:t>
            </a:r>
            <a:r>
              <a:rPr lang="en-GB" sz="2000" dirty="0"/>
              <a:t> million children without basic service</a:t>
            </a:r>
          </a:p>
          <a:p>
            <a:pPr lvl="0"/>
            <a:endParaRPr lang="en-GB" sz="2000" dirty="0"/>
          </a:p>
          <a:p>
            <a:pPr lvl="0"/>
            <a:r>
              <a:rPr lang="en-GB" sz="2000" dirty="0"/>
              <a:t>Nearly </a:t>
            </a:r>
            <a:r>
              <a:rPr lang="en-GB" sz="2000" b="1" dirty="0"/>
              <a:t>1/3 of schools in East Asia &amp; Pacific have NO sanitation service</a:t>
            </a:r>
          </a:p>
          <a:p>
            <a:pPr lvl="0"/>
            <a:endParaRPr lang="en-GB" sz="2000" dirty="0"/>
          </a:p>
        </p:txBody>
      </p:sp>
      <p:graphicFrame>
        <p:nvGraphicFramePr>
          <p:cNvPr id="6" name="Chart 5">
            <a:extLst>
              <a:ext uri="{FF2B5EF4-FFF2-40B4-BE49-F238E27FC236}">
                <a16:creationId xmlns:a16="http://schemas.microsoft.com/office/drawing/2014/main" id="{026BF309-1F97-48E4-81AF-916FDEBA3AC2}"/>
              </a:ext>
            </a:extLst>
          </p:cNvPr>
          <p:cNvGraphicFramePr>
            <a:graphicFrameLocks/>
          </p:cNvGraphicFramePr>
          <p:nvPr>
            <p:extLst>
              <p:ext uri="{D42A27DB-BD31-4B8C-83A1-F6EECF244321}">
                <p14:modId xmlns:p14="http://schemas.microsoft.com/office/powerpoint/2010/main" val="3555055162"/>
              </p:ext>
            </p:extLst>
          </p:nvPr>
        </p:nvGraphicFramePr>
        <p:xfrm>
          <a:off x="325120" y="1286252"/>
          <a:ext cx="6487160" cy="363182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47A701E4-ACD5-4668-8216-45E5AD827C9C}"/>
              </a:ext>
            </a:extLst>
          </p:cNvPr>
          <p:cNvPicPr>
            <a:picLocks noChangeAspect="1"/>
          </p:cNvPicPr>
          <p:nvPr/>
        </p:nvPicPr>
        <p:blipFill>
          <a:blip r:embed="rId4"/>
          <a:stretch>
            <a:fillRect/>
          </a:stretch>
        </p:blipFill>
        <p:spPr>
          <a:xfrm>
            <a:off x="728662" y="4918075"/>
            <a:ext cx="1743075" cy="1009650"/>
          </a:xfrm>
          <a:prstGeom prst="rect">
            <a:avLst/>
          </a:prstGeom>
        </p:spPr>
      </p:pic>
      <p:sp>
        <p:nvSpPr>
          <p:cNvPr id="7" name="Slide Number Placeholder 3">
            <a:extLst>
              <a:ext uri="{FF2B5EF4-FFF2-40B4-BE49-F238E27FC236}">
                <a16:creationId xmlns:a16="http://schemas.microsoft.com/office/drawing/2014/main" id="{8DD2F4F3-3AA7-4D39-A79C-083EF02136DF}"/>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36</a:t>
            </a:fld>
            <a:endParaRPr lang="en-GB"/>
          </a:p>
        </p:txBody>
      </p:sp>
    </p:spTree>
    <p:extLst>
      <p:ext uri="{BB962C8B-B14F-4D97-AF65-F5344CB8AC3E}">
        <p14:creationId xmlns:p14="http://schemas.microsoft.com/office/powerpoint/2010/main" val="401726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3C0F47-56B6-4F44-BF27-D3C7787FD6A4}"/>
              </a:ext>
            </a:extLst>
          </p:cNvPr>
          <p:cNvPicPr>
            <a:picLocks noChangeAspect="1"/>
          </p:cNvPicPr>
          <p:nvPr/>
        </p:nvPicPr>
        <p:blipFill rotWithShape="1">
          <a:blip r:embed="rId3"/>
          <a:srcRect r="5008"/>
          <a:stretch/>
        </p:blipFill>
        <p:spPr>
          <a:xfrm>
            <a:off x="1197430" y="442637"/>
            <a:ext cx="9753600" cy="5508345"/>
          </a:xfrm>
          <a:prstGeom prst="rect">
            <a:avLst/>
          </a:prstGeom>
          <a:ln>
            <a:noFill/>
          </a:ln>
          <a:effectLst>
            <a:softEdge rad="112500"/>
          </a:effectLst>
        </p:spPr>
      </p:pic>
      <p:sp>
        <p:nvSpPr>
          <p:cNvPr id="2" name="Title 1"/>
          <p:cNvSpPr>
            <a:spLocks noGrp="1"/>
          </p:cNvSpPr>
          <p:nvPr>
            <p:ph type="title"/>
          </p:nvPr>
        </p:nvSpPr>
        <p:spPr>
          <a:xfrm>
            <a:off x="520724" y="4834721"/>
            <a:ext cx="4313816" cy="556897"/>
          </a:xfrm>
        </p:spPr>
        <p:txBody>
          <a:bodyPr>
            <a:noAutofit/>
          </a:bodyPr>
          <a:lstStyle/>
          <a:p>
            <a:pPr algn="l"/>
            <a:r>
              <a:rPr lang="en-US" sz="2400" dirty="0">
                <a:cs typeface="Arial" panose="020B0604020202020204" pitchFamily="34" charset="0"/>
              </a:rPr>
              <a:t>Basic sanitation in schools (2016)</a:t>
            </a:r>
            <a:endParaRPr lang="en-US" sz="2400" i="1" dirty="0">
              <a:cs typeface="Arial" panose="020B0604020202020204" pitchFamily="34" charset="0"/>
            </a:endParaRPr>
          </a:p>
        </p:txBody>
      </p:sp>
      <p:pic>
        <p:nvPicPr>
          <p:cNvPr id="6" name="Picture 5">
            <a:extLst>
              <a:ext uri="{FF2B5EF4-FFF2-40B4-BE49-F238E27FC236}">
                <a16:creationId xmlns:a16="http://schemas.microsoft.com/office/drawing/2014/main" id="{CCF60FF5-6437-41D0-9933-4EEBEAAFE2AD}"/>
              </a:ext>
            </a:extLst>
          </p:cNvPr>
          <p:cNvPicPr>
            <a:picLocks noChangeAspect="1"/>
          </p:cNvPicPr>
          <p:nvPr/>
        </p:nvPicPr>
        <p:blipFill>
          <a:blip r:embed="rId4"/>
          <a:stretch>
            <a:fillRect/>
          </a:stretch>
        </p:blipFill>
        <p:spPr>
          <a:xfrm>
            <a:off x="520724" y="5313196"/>
            <a:ext cx="3446213" cy="491392"/>
          </a:xfrm>
          <a:prstGeom prst="rect">
            <a:avLst/>
          </a:prstGeom>
        </p:spPr>
      </p:pic>
      <p:sp>
        <p:nvSpPr>
          <p:cNvPr id="7" name="Slide Number Placeholder 3">
            <a:extLst>
              <a:ext uri="{FF2B5EF4-FFF2-40B4-BE49-F238E27FC236}">
                <a16:creationId xmlns:a16="http://schemas.microsoft.com/office/drawing/2014/main" id="{9A53C3EE-3FD8-4BB9-AD9B-8BC15F9C6766}"/>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37</a:t>
            </a:fld>
            <a:endParaRPr lang="en-GB"/>
          </a:p>
        </p:txBody>
      </p:sp>
    </p:spTree>
    <p:extLst>
      <p:ext uri="{BB962C8B-B14F-4D97-AF65-F5344CB8AC3E}">
        <p14:creationId xmlns:p14="http://schemas.microsoft.com/office/powerpoint/2010/main" val="4043127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184" y="308925"/>
            <a:ext cx="8788998" cy="556897"/>
          </a:xfrm>
        </p:spPr>
        <p:txBody>
          <a:bodyPr>
            <a:noAutofit/>
          </a:bodyPr>
          <a:lstStyle/>
          <a:p>
            <a:r>
              <a:rPr lang="en-US" sz="3200" dirty="0">
                <a:cs typeface="Arial" panose="020B0604020202020204" pitchFamily="34" charset="0"/>
              </a:rPr>
              <a:t>Basic hygiene in schools (2016)</a:t>
            </a:r>
            <a:endParaRPr lang="en-US" sz="3200" i="1" dirty="0">
              <a:cs typeface="Arial" panose="020B0604020202020204" pitchFamily="34" charset="0"/>
            </a:endParaRPr>
          </a:p>
        </p:txBody>
      </p:sp>
      <p:sp>
        <p:nvSpPr>
          <p:cNvPr id="5" name="Rectangle 4">
            <a:extLst>
              <a:ext uri="{FF2B5EF4-FFF2-40B4-BE49-F238E27FC236}">
                <a16:creationId xmlns:a16="http://schemas.microsoft.com/office/drawing/2014/main" id="{AA0720A6-9216-432A-AF0A-7337E75A9DE1}"/>
              </a:ext>
            </a:extLst>
          </p:cNvPr>
          <p:cNvSpPr/>
          <p:nvPr/>
        </p:nvSpPr>
        <p:spPr>
          <a:xfrm>
            <a:off x="6629400" y="1286252"/>
            <a:ext cx="5448300" cy="2862322"/>
          </a:xfrm>
          <a:prstGeom prst="rect">
            <a:avLst/>
          </a:prstGeom>
        </p:spPr>
        <p:txBody>
          <a:bodyPr wrap="square">
            <a:spAutoFit/>
          </a:bodyPr>
          <a:lstStyle/>
          <a:p>
            <a:pPr lvl="0"/>
            <a:r>
              <a:rPr lang="en-GB" sz="2000" dirty="0"/>
              <a:t>Globally, </a:t>
            </a:r>
            <a:r>
              <a:rPr lang="en-GB" sz="2000" b="1" dirty="0"/>
              <a:t>53% of schools </a:t>
            </a:r>
            <a:r>
              <a:rPr lang="en-GB" sz="2000" dirty="0"/>
              <a:t>had basic hygiene service</a:t>
            </a:r>
          </a:p>
          <a:p>
            <a:pPr lvl="0"/>
            <a:endParaRPr lang="en-GB" sz="2000" dirty="0"/>
          </a:p>
          <a:p>
            <a:pPr lvl="0"/>
            <a:r>
              <a:rPr lang="en-GB" sz="2000" dirty="0">
                <a:sym typeface="Wingdings" panose="05000000000000000000" pitchFamily="2" charset="2"/>
              </a:rPr>
              <a:t> 900</a:t>
            </a:r>
            <a:r>
              <a:rPr lang="en-GB" sz="2000" dirty="0"/>
              <a:t> million children without </a:t>
            </a:r>
          </a:p>
          <a:p>
            <a:pPr lvl="0"/>
            <a:endParaRPr lang="en-GB" sz="2000" dirty="0"/>
          </a:p>
          <a:p>
            <a:pPr lvl="0"/>
            <a:r>
              <a:rPr lang="en-GB" sz="2000" dirty="0"/>
              <a:t>Over </a:t>
            </a:r>
            <a:r>
              <a:rPr lang="en-GB" sz="2000" b="1" dirty="0"/>
              <a:t>1/3 of schools in South Asia have NO handwashing facilities </a:t>
            </a:r>
          </a:p>
          <a:p>
            <a:pPr lvl="0"/>
            <a:endParaRPr lang="en-GB" sz="2000" b="1" dirty="0"/>
          </a:p>
          <a:p>
            <a:pPr lvl="0"/>
            <a:r>
              <a:rPr lang="en-GB" sz="2000" dirty="0"/>
              <a:t>Insufficient data from East Asia &amp; Pacific to produce regional hygiene estimates</a:t>
            </a:r>
          </a:p>
        </p:txBody>
      </p:sp>
      <p:pic>
        <p:nvPicPr>
          <p:cNvPr id="4" name="Picture 3">
            <a:extLst>
              <a:ext uri="{FF2B5EF4-FFF2-40B4-BE49-F238E27FC236}">
                <a16:creationId xmlns:a16="http://schemas.microsoft.com/office/drawing/2014/main" id="{21F3090F-B016-47C7-9CC0-2E8F22126BE8}"/>
              </a:ext>
            </a:extLst>
          </p:cNvPr>
          <p:cNvPicPr>
            <a:picLocks noChangeAspect="1"/>
          </p:cNvPicPr>
          <p:nvPr/>
        </p:nvPicPr>
        <p:blipFill>
          <a:blip r:embed="rId3"/>
          <a:stretch>
            <a:fillRect/>
          </a:stretch>
        </p:blipFill>
        <p:spPr>
          <a:xfrm>
            <a:off x="567849" y="4769803"/>
            <a:ext cx="2057400" cy="1171575"/>
          </a:xfrm>
          <a:prstGeom prst="rect">
            <a:avLst/>
          </a:prstGeom>
        </p:spPr>
      </p:pic>
      <p:graphicFrame>
        <p:nvGraphicFramePr>
          <p:cNvPr id="8" name="Chart 7">
            <a:extLst>
              <a:ext uri="{FF2B5EF4-FFF2-40B4-BE49-F238E27FC236}">
                <a16:creationId xmlns:a16="http://schemas.microsoft.com/office/drawing/2014/main" id="{4F51CFB6-7BE8-4222-96DD-9D78C8CF9159}"/>
              </a:ext>
            </a:extLst>
          </p:cNvPr>
          <p:cNvGraphicFramePr>
            <a:graphicFrameLocks/>
          </p:cNvGraphicFramePr>
          <p:nvPr>
            <p:extLst>
              <p:ext uri="{D42A27DB-BD31-4B8C-83A1-F6EECF244321}">
                <p14:modId xmlns:p14="http://schemas.microsoft.com/office/powerpoint/2010/main" val="48995711"/>
              </p:ext>
            </p:extLst>
          </p:nvPr>
        </p:nvGraphicFramePr>
        <p:xfrm>
          <a:off x="235304" y="1149509"/>
          <a:ext cx="6487160" cy="3620294"/>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3">
            <a:extLst>
              <a:ext uri="{FF2B5EF4-FFF2-40B4-BE49-F238E27FC236}">
                <a16:creationId xmlns:a16="http://schemas.microsoft.com/office/drawing/2014/main" id="{5B73FB75-781E-466F-9C49-7C5FC4208863}"/>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38</a:t>
            </a:fld>
            <a:endParaRPr lang="en-GB"/>
          </a:p>
        </p:txBody>
      </p:sp>
    </p:spTree>
    <p:extLst>
      <p:ext uri="{BB962C8B-B14F-4D97-AF65-F5344CB8AC3E}">
        <p14:creationId xmlns:p14="http://schemas.microsoft.com/office/powerpoint/2010/main" val="1613155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4930AA-D297-4EC4-890D-550A2FABABBC}"/>
              </a:ext>
            </a:extLst>
          </p:cNvPr>
          <p:cNvPicPr>
            <a:picLocks noChangeAspect="1"/>
          </p:cNvPicPr>
          <p:nvPr/>
        </p:nvPicPr>
        <p:blipFill rotWithShape="1">
          <a:blip r:embed="rId3"/>
          <a:srcRect l="41916" t="3959" r="2110" b="30572"/>
          <a:stretch/>
        </p:blipFill>
        <p:spPr>
          <a:xfrm>
            <a:off x="1326616" y="759778"/>
            <a:ext cx="9286955" cy="5237842"/>
          </a:xfrm>
          <a:prstGeom prst="rect">
            <a:avLst/>
          </a:prstGeom>
          <a:ln>
            <a:noFill/>
          </a:ln>
          <a:effectLst>
            <a:softEdge rad="112500"/>
          </a:effectLst>
        </p:spPr>
      </p:pic>
      <p:pic>
        <p:nvPicPr>
          <p:cNvPr id="4" name="Picture 3">
            <a:extLst>
              <a:ext uri="{FF2B5EF4-FFF2-40B4-BE49-F238E27FC236}">
                <a16:creationId xmlns:a16="http://schemas.microsoft.com/office/drawing/2014/main" id="{ED53B9F4-77E9-48B3-9FB5-7FB0E5360F61}"/>
              </a:ext>
            </a:extLst>
          </p:cNvPr>
          <p:cNvPicPr>
            <a:picLocks noChangeAspect="1"/>
          </p:cNvPicPr>
          <p:nvPr/>
        </p:nvPicPr>
        <p:blipFill rotWithShape="1">
          <a:blip r:embed="rId3"/>
          <a:srcRect t="80506" r="39092"/>
          <a:stretch/>
        </p:blipFill>
        <p:spPr>
          <a:xfrm>
            <a:off x="377396" y="5372422"/>
            <a:ext cx="3537833" cy="546004"/>
          </a:xfrm>
          <a:prstGeom prst="rect">
            <a:avLst/>
          </a:prstGeom>
        </p:spPr>
      </p:pic>
      <p:sp>
        <p:nvSpPr>
          <p:cNvPr id="2" name="Title 1"/>
          <p:cNvSpPr>
            <a:spLocks noGrp="1"/>
          </p:cNvSpPr>
          <p:nvPr>
            <p:ph type="title"/>
          </p:nvPr>
        </p:nvSpPr>
        <p:spPr>
          <a:xfrm>
            <a:off x="446540" y="4920839"/>
            <a:ext cx="4110616" cy="556897"/>
          </a:xfrm>
        </p:spPr>
        <p:txBody>
          <a:bodyPr>
            <a:noAutofit/>
          </a:bodyPr>
          <a:lstStyle/>
          <a:p>
            <a:pPr algn="l"/>
            <a:r>
              <a:rPr lang="en-US" sz="2400" dirty="0">
                <a:cs typeface="Arial" panose="020B0604020202020204" pitchFamily="34" charset="0"/>
              </a:rPr>
              <a:t>Basic hygiene in schools (2016)</a:t>
            </a:r>
            <a:endParaRPr lang="en-US" sz="2400" i="1" dirty="0">
              <a:cs typeface="Arial" panose="020B0604020202020204" pitchFamily="34" charset="0"/>
            </a:endParaRPr>
          </a:p>
        </p:txBody>
      </p:sp>
      <p:sp>
        <p:nvSpPr>
          <p:cNvPr id="5" name="Slide Number Placeholder 3">
            <a:extLst>
              <a:ext uri="{FF2B5EF4-FFF2-40B4-BE49-F238E27FC236}">
                <a16:creationId xmlns:a16="http://schemas.microsoft.com/office/drawing/2014/main" id="{260734FF-7E75-424B-AFD6-BF80AB8B27B7}"/>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39</a:t>
            </a:fld>
            <a:endParaRPr lang="en-GB"/>
          </a:p>
        </p:txBody>
      </p:sp>
    </p:spTree>
    <p:extLst>
      <p:ext uri="{BB962C8B-B14F-4D97-AF65-F5344CB8AC3E}">
        <p14:creationId xmlns:p14="http://schemas.microsoft.com/office/powerpoint/2010/main" val="349631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134"/>
            <a:ext cx="8229600" cy="1143000"/>
          </a:xfrm>
        </p:spPr>
        <p:txBody>
          <a:bodyPr/>
          <a:lstStyle/>
          <a:p>
            <a:r>
              <a:rPr lang="en-US" sz="3200" dirty="0"/>
              <a:t>New JMP service ladders for WASH in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00576376"/>
              </p:ext>
            </p:extLst>
          </p:nvPr>
        </p:nvGraphicFramePr>
        <p:xfrm>
          <a:off x="469557" y="1262134"/>
          <a:ext cx="11257004" cy="4343597"/>
        </p:xfrm>
        <a:graphic>
          <a:graphicData uri="http://schemas.openxmlformats.org/drawingml/2006/table">
            <a:tbl>
              <a:tblPr firstRow="1" firstCol="1" bandRow="1"/>
              <a:tblGrid>
                <a:gridCol w="3616600">
                  <a:extLst>
                    <a:ext uri="{9D8B030D-6E8A-4147-A177-3AD203B41FA5}">
                      <a16:colId xmlns:a16="http://schemas.microsoft.com/office/drawing/2014/main" val="20000"/>
                    </a:ext>
                  </a:extLst>
                </a:gridCol>
                <a:gridCol w="203602">
                  <a:extLst>
                    <a:ext uri="{9D8B030D-6E8A-4147-A177-3AD203B41FA5}">
                      <a16:colId xmlns:a16="http://schemas.microsoft.com/office/drawing/2014/main" val="20001"/>
                    </a:ext>
                  </a:extLst>
                </a:gridCol>
                <a:gridCol w="3616600">
                  <a:extLst>
                    <a:ext uri="{9D8B030D-6E8A-4147-A177-3AD203B41FA5}">
                      <a16:colId xmlns:a16="http://schemas.microsoft.com/office/drawing/2014/main" val="20002"/>
                    </a:ext>
                  </a:extLst>
                </a:gridCol>
                <a:gridCol w="203602">
                  <a:extLst>
                    <a:ext uri="{9D8B030D-6E8A-4147-A177-3AD203B41FA5}">
                      <a16:colId xmlns:a16="http://schemas.microsoft.com/office/drawing/2014/main" val="20003"/>
                    </a:ext>
                  </a:extLst>
                </a:gridCol>
                <a:gridCol w="3616600">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Drinking Water</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011389">
                <a:tc>
                  <a:txBody>
                    <a:bodyPr/>
                    <a:lstStyle/>
                    <a:p>
                      <a:pPr marL="0" marR="0">
                        <a:spcBef>
                          <a:spcPts val="600"/>
                        </a:spcBef>
                        <a:spcAft>
                          <a:spcPts val="600"/>
                        </a:spcAft>
                      </a:pP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Drinking water from an</a:t>
                      </a:r>
                      <a:r>
                        <a:rPr lang="en-GB" sz="2000"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 </a:t>
                      </a:r>
                      <a:r>
                        <a:rPr lang="en-GB" sz="2000" b="1"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improved</a:t>
                      </a:r>
                      <a:r>
                        <a:rPr lang="en-GB" sz="2000"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source and water is</a:t>
                      </a:r>
                      <a:r>
                        <a:rPr lang="en-GB" sz="2000"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 </a:t>
                      </a:r>
                      <a:r>
                        <a:rPr lang="en-GB" sz="2000" b="1"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available</a:t>
                      </a:r>
                      <a:r>
                        <a:rPr lang="en-GB" sz="2000"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at the school at the time of the survey</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spcBef>
                          <a:spcPts val="600"/>
                        </a:spcBef>
                        <a:spcAft>
                          <a:spcPts val="600"/>
                        </a:spcAft>
                      </a:pPr>
                      <a:r>
                        <a:rPr lang="en-GB" sz="20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20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 service:</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n-GB" sz="20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Improved</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sanitation facilities at the school that are </a:t>
                      </a:r>
                      <a:r>
                        <a:rPr lang="en-GB" sz="20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single-sex</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and </a:t>
                      </a:r>
                      <a:r>
                        <a:rPr lang="en-GB" sz="20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usable</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(available, functional and private) at the time of the survey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spcBef>
                          <a:spcPts val="600"/>
                        </a:spcBef>
                        <a:spcAft>
                          <a:spcPts val="600"/>
                        </a:spcAft>
                      </a:pP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Handwashing </a:t>
                      </a:r>
                      <a:r>
                        <a:rPr lang="en-GB" sz="2000" b="1"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facilities</a:t>
                      </a: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r>
                        <a:rPr lang="en-GB" sz="2000" b="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with</a:t>
                      </a: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r>
                        <a:rPr lang="en-GB" sz="2000" b="1"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water</a:t>
                      </a: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r>
                        <a:rPr lang="en-GB" sz="2000" b="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and</a:t>
                      </a: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r>
                        <a:rPr lang="en-GB" sz="2000" b="1"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soap</a:t>
                      </a: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available at the school  at the time of the survey</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11389">
                <a:tc>
                  <a:txBody>
                    <a:bodyPr/>
                    <a:lstStyle/>
                    <a:p>
                      <a:pPr marL="0" marR="0">
                        <a:spcBef>
                          <a:spcPts val="600"/>
                        </a:spcBef>
                        <a:spcAft>
                          <a:spcPts val="600"/>
                        </a:spcAft>
                      </a:pPr>
                      <a:r>
                        <a:rPr lang="en-GB"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Limited service</a:t>
                      </a:r>
                      <a:r>
                        <a:rPr lang="en-GB"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Drinking water from an improved source but water is unavailable at the school at the time of the survey</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20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20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Improved sanitation facilities at the school that are either not single-sex or not usable at the time of the survey</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20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Handwashing facilities with water but no soap available at the school at the time of the survey</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927529">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Drinking water from an unimproved source or no water source at the school</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20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20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service</a:t>
                      </a:r>
                      <a:r>
                        <a:rPr lang="en-GB"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Unimproved sanitation facilities or no sanitation facilities at the school</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20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20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r>
                        <a:rPr lang="en-GB" sz="20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No handwashing facilities available or no water available at the school </a:t>
                      </a:r>
                      <a:endParaRPr lang="en-US" sz="20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D121FE9D-52F6-42D4-806C-F2B272C6A2FD}"/>
              </a:ext>
            </a:extLst>
          </p:cNvPr>
          <p:cNvSpPr txBox="1"/>
          <p:nvPr/>
        </p:nvSpPr>
        <p:spPr>
          <a:xfrm>
            <a:off x="465439" y="5605731"/>
            <a:ext cx="8434759" cy="400110"/>
          </a:xfrm>
          <a:prstGeom prst="rect">
            <a:avLst/>
          </a:prstGeom>
          <a:noFill/>
        </p:spPr>
        <p:txBody>
          <a:bodyPr wrap="square" rtlCol="0">
            <a:spAutoFit/>
          </a:bodyPr>
          <a:lstStyle/>
          <a:p>
            <a:r>
              <a:rPr lang="en-US" sz="2000" i="1" dirty="0"/>
              <a:t>*“Schools” includes pre-primary, primary and secondary schools</a:t>
            </a:r>
          </a:p>
        </p:txBody>
      </p:sp>
      <p:sp>
        <p:nvSpPr>
          <p:cNvPr id="5" name="Slide Number Placeholder 3">
            <a:extLst>
              <a:ext uri="{FF2B5EF4-FFF2-40B4-BE49-F238E27FC236}">
                <a16:creationId xmlns:a16="http://schemas.microsoft.com/office/drawing/2014/main" id="{6274DAE1-FDA9-4BD4-9D88-48A328A98DDF}"/>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a:t>
            </a:fld>
            <a:endParaRPr lang="en-GB"/>
          </a:p>
        </p:txBody>
      </p:sp>
      <p:sp>
        <p:nvSpPr>
          <p:cNvPr id="3" name="Rectangle 2">
            <a:extLst>
              <a:ext uri="{FF2B5EF4-FFF2-40B4-BE49-F238E27FC236}">
                <a16:creationId xmlns:a16="http://schemas.microsoft.com/office/drawing/2014/main" id="{7AE213AE-0F44-4BF3-A870-335320FF9ADA}"/>
              </a:ext>
            </a:extLst>
          </p:cNvPr>
          <p:cNvSpPr/>
          <p:nvPr/>
        </p:nvSpPr>
        <p:spPr>
          <a:xfrm>
            <a:off x="4196443" y="1218895"/>
            <a:ext cx="7609114" cy="4420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E0250A-3C58-4771-9CF2-407F2251E982}"/>
              </a:ext>
            </a:extLst>
          </p:cNvPr>
          <p:cNvSpPr/>
          <p:nvPr/>
        </p:nvSpPr>
        <p:spPr>
          <a:xfrm>
            <a:off x="8001000" y="1185522"/>
            <a:ext cx="4191000" cy="4420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0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Many schools have facilities that do not meet the SDG criteria for a basic service</a:t>
            </a:r>
          </a:p>
        </p:txBody>
      </p:sp>
      <p:sp>
        <p:nvSpPr>
          <p:cNvPr id="9" name="TextBox 8"/>
          <p:cNvSpPr txBox="1"/>
          <p:nvPr/>
        </p:nvSpPr>
        <p:spPr>
          <a:xfrm>
            <a:off x="609601" y="4956756"/>
            <a:ext cx="3295134" cy="369332"/>
          </a:xfrm>
          <a:prstGeom prst="rect">
            <a:avLst/>
          </a:prstGeom>
          <a:noFill/>
        </p:spPr>
        <p:txBody>
          <a:bodyPr wrap="square" rtlCol="0">
            <a:spAutoFit/>
          </a:bodyPr>
          <a:lstStyle/>
          <a:p>
            <a:r>
              <a:rPr lang="en-US" dirty="0"/>
              <a:t>Improved vs basic drinking water</a:t>
            </a:r>
          </a:p>
        </p:txBody>
      </p:sp>
      <p:sp>
        <p:nvSpPr>
          <p:cNvPr id="10" name="TextBox 9"/>
          <p:cNvSpPr txBox="1"/>
          <p:nvPr/>
        </p:nvSpPr>
        <p:spPr>
          <a:xfrm>
            <a:off x="4760839" y="4956756"/>
            <a:ext cx="3041348" cy="369332"/>
          </a:xfrm>
          <a:prstGeom prst="rect">
            <a:avLst/>
          </a:prstGeom>
          <a:noFill/>
        </p:spPr>
        <p:txBody>
          <a:bodyPr wrap="square" rtlCol="0">
            <a:spAutoFit/>
          </a:bodyPr>
          <a:lstStyle/>
          <a:p>
            <a:r>
              <a:rPr lang="en-US" dirty="0"/>
              <a:t>Improved vs basic sanitation</a:t>
            </a:r>
          </a:p>
        </p:txBody>
      </p:sp>
      <p:sp>
        <p:nvSpPr>
          <p:cNvPr id="11" name="TextBox 10"/>
          <p:cNvSpPr txBox="1"/>
          <p:nvPr/>
        </p:nvSpPr>
        <p:spPr>
          <a:xfrm>
            <a:off x="8800280" y="4956756"/>
            <a:ext cx="2766935" cy="369332"/>
          </a:xfrm>
          <a:prstGeom prst="rect">
            <a:avLst/>
          </a:prstGeom>
          <a:noFill/>
        </p:spPr>
        <p:txBody>
          <a:bodyPr wrap="square" rtlCol="0">
            <a:spAutoFit/>
          </a:bodyPr>
          <a:lstStyle/>
          <a:p>
            <a:r>
              <a:rPr lang="en-US" dirty="0"/>
              <a:t>Any facility vs basic hygiene</a:t>
            </a:r>
          </a:p>
        </p:txBody>
      </p:sp>
      <p:grpSp>
        <p:nvGrpSpPr>
          <p:cNvPr id="18" name="Group 17"/>
          <p:cNvGrpSpPr/>
          <p:nvPr/>
        </p:nvGrpSpPr>
        <p:grpSpPr>
          <a:xfrm>
            <a:off x="110026" y="1508012"/>
            <a:ext cx="11966587" cy="3212316"/>
            <a:chOff x="110026" y="1508012"/>
            <a:chExt cx="11966587" cy="3212316"/>
          </a:xfrm>
        </p:grpSpPr>
        <p:pic>
          <p:nvPicPr>
            <p:cNvPr id="3" name="Picture 2"/>
            <p:cNvPicPr>
              <a:picLocks noChangeAspect="1"/>
            </p:cNvPicPr>
            <p:nvPr/>
          </p:nvPicPr>
          <p:blipFill>
            <a:blip r:embed="rId3"/>
            <a:stretch>
              <a:fillRect/>
            </a:stretch>
          </p:blipFill>
          <p:spPr>
            <a:xfrm>
              <a:off x="110026" y="1581151"/>
              <a:ext cx="3938099" cy="3132033"/>
            </a:xfrm>
            <a:prstGeom prst="rect">
              <a:avLst/>
            </a:prstGeom>
          </p:spPr>
        </p:pic>
        <p:pic>
          <p:nvPicPr>
            <p:cNvPr id="6" name="Picture 5"/>
            <p:cNvPicPr>
              <a:picLocks noChangeAspect="1"/>
            </p:cNvPicPr>
            <p:nvPr/>
          </p:nvPicPr>
          <p:blipFill>
            <a:blip r:embed="rId4"/>
            <a:stretch>
              <a:fillRect/>
            </a:stretch>
          </p:blipFill>
          <p:spPr>
            <a:xfrm>
              <a:off x="4048125" y="1535310"/>
              <a:ext cx="4002628" cy="3185018"/>
            </a:xfrm>
            <a:prstGeom prst="rect">
              <a:avLst/>
            </a:prstGeom>
          </p:spPr>
        </p:pic>
        <p:pic>
          <p:nvPicPr>
            <p:cNvPr id="7" name="Picture 6"/>
            <p:cNvPicPr>
              <a:picLocks noChangeAspect="1"/>
            </p:cNvPicPr>
            <p:nvPr/>
          </p:nvPicPr>
          <p:blipFill>
            <a:blip r:embed="rId5"/>
            <a:stretch>
              <a:fillRect/>
            </a:stretch>
          </p:blipFill>
          <p:spPr>
            <a:xfrm>
              <a:off x="8050753" y="1508012"/>
              <a:ext cx="4025860" cy="3205172"/>
            </a:xfrm>
            <a:prstGeom prst="rect">
              <a:avLst/>
            </a:prstGeom>
          </p:spPr>
        </p:pic>
        <p:sp>
          <p:nvSpPr>
            <p:cNvPr id="8" name="Rectangle 7"/>
            <p:cNvSpPr/>
            <p:nvPr/>
          </p:nvSpPr>
          <p:spPr>
            <a:xfrm>
              <a:off x="8220074" y="1819275"/>
              <a:ext cx="161925"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20074" y="3460637"/>
              <a:ext cx="161925"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20074" y="2911249"/>
              <a:ext cx="161925"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20074" y="4010025"/>
              <a:ext cx="161925"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20074" y="2361861"/>
              <a:ext cx="161925"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7308983" y="3239504"/>
            <a:ext cx="407772" cy="383058"/>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47699" y="2372640"/>
            <a:ext cx="1872219" cy="1077218"/>
          </a:xfrm>
          <a:prstGeom prst="rect">
            <a:avLst/>
          </a:prstGeom>
          <a:noFill/>
        </p:spPr>
        <p:txBody>
          <a:bodyPr wrap="square" rtlCol="0">
            <a:spAutoFit/>
          </a:bodyPr>
          <a:lstStyle/>
          <a:p>
            <a:pPr>
              <a:spcAft>
                <a:spcPts val="600"/>
              </a:spcAft>
            </a:pPr>
            <a:r>
              <a:rPr lang="en-GB" sz="1600" dirty="0"/>
              <a:t>9/10 have improved facilities, but only 1/3 usable and single sex</a:t>
            </a:r>
            <a:endParaRPr lang="en-US" sz="1600" dirty="0"/>
          </a:p>
        </p:txBody>
      </p:sp>
      <p:cxnSp>
        <p:nvCxnSpPr>
          <p:cNvPr id="21" name="Straight Arrow Connector 20"/>
          <p:cNvCxnSpPr/>
          <p:nvPr/>
        </p:nvCxnSpPr>
        <p:spPr>
          <a:xfrm flipV="1">
            <a:off x="7501580" y="3656428"/>
            <a:ext cx="0" cy="25360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600" y="1681432"/>
            <a:ext cx="2237772" cy="646331"/>
          </a:xfrm>
          <a:prstGeom prst="rect">
            <a:avLst/>
          </a:prstGeom>
          <a:noFill/>
        </p:spPr>
        <p:txBody>
          <a:bodyPr wrap="square" rtlCol="0">
            <a:spAutoFit/>
          </a:bodyPr>
          <a:lstStyle/>
          <a:p>
            <a:r>
              <a:rPr lang="en-US" dirty="0"/>
              <a:t>Basic = improved &amp; </a:t>
            </a:r>
            <a:r>
              <a:rPr lang="en-US" b="1" dirty="0">
                <a:solidFill>
                  <a:srgbClr val="40B4E7"/>
                </a:solidFill>
              </a:rPr>
              <a:t>available</a:t>
            </a:r>
          </a:p>
        </p:txBody>
      </p:sp>
      <p:sp>
        <p:nvSpPr>
          <p:cNvPr id="22" name="TextBox 21"/>
          <p:cNvSpPr txBox="1"/>
          <p:nvPr/>
        </p:nvSpPr>
        <p:spPr>
          <a:xfrm>
            <a:off x="4547699" y="1593231"/>
            <a:ext cx="2237772" cy="646331"/>
          </a:xfrm>
          <a:prstGeom prst="rect">
            <a:avLst/>
          </a:prstGeom>
          <a:noFill/>
        </p:spPr>
        <p:txBody>
          <a:bodyPr wrap="square" rtlCol="0">
            <a:spAutoFit/>
          </a:bodyPr>
          <a:lstStyle/>
          <a:p>
            <a:r>
              <a:rPr lang="en-US" dirty="0"/>
              <a:t>Basic = improved, </a:t>
            </a:r>
            <a:r>
              <a:rPr lang="en-US" b="1" dirty="0">
                <a:solidFill>
                  <a:srgbClr val="67BC6B"/>
                </a:solidFill>
              </a:rPr>
              <a:t>usable &amp; single-sex</a:t>
            </a:r>
          </a:p>
        </p:txBody>
      </p:sp>
      <p:sp>
        <p:nvSpPr>
          <p:cNvPr id="26" name="TextBox 25"/>
          <p:cNvSpPr txBox="1"/>
          <p:nvPr/>
        </p:nvSpPr>
        <p:spPr>
          <a:xfrm>
            <a:off x="8645137" y="1593231"/>
            <a:ext cx="2237772" cy="646331"/>
          </a:xfrm>
          <a:prstGeom prst="rect">
            <a:avLst/>
          </a:prstGeom>
          <a:noFill/>
        </p:spPr>
        <p:txBody>
          <a:bodyPr wrap="square" rtlCol="0">
            <a:spAutoFit/>
          </a:bodyPr>
          <a:lstStyle/>
          <a:p>
            <a:r>
              <a:rPr lang="en-US" dirty="0"/>
              <a:t>Basic = facility with </a:t>
            </a:r>
            <a:r>
              <a:rPr lang="en-US" b="1" dirty="0">
                <a:solidFill>
                  <a:srgbClr val="853A95"/>
                </a:solidFill>
              </a:rPr>
              <a:t>water &amp; soap</a:t>
            </a:r>
          </a:p>
        </p:txBody>
      </p:sp>
      <p:sp>
        <p:nvSpPr>
          <p:cNvPr id="23" name="Slide Number Placeholder 3">
            <a:extLst>
              <a:ext uri="{FF2B5EF4-FFF2-40B4-BE49-F238E27FC236}">
                <a16:creationId xmlns:a16="http://schemas.microsoft.com/office/drawing/2014/main" id="{F34FFA2F-8F2B-43DE-8515-D474C2CF5C4F}"/>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40</a:t>
            </a:fld>
            <a:endParaRPr lang="en-GB"/>
          </a:p>
        </p:txBody>
      </p:sp>
    </p:spTree>
    <p:extLst>
      <p:ext uri="{BB962C8B-B14F-4D97-AF65-F5344CB8AC3E}">
        <p14:creationId xmlns:p14="http://schemas.microsoft.com/office/powerpoint/2010/main" val="2416473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Fewer countries have disaggregated data for rural, urban and pre-primary schools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34" y="1417638"/>
            <a:ext cx="11802976" cy="451021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5663" b="70701"/>
          <a:stretch/>
        </p:blipFill>
        <p:spPr>
          <a:xfrm>
            <a:off x="9750509" y="1273475"/>
            <a:ext cx="2325057" cy="1815713"/>
          </a:xfrm>
          <a:prstGeom prst="rect">
            <a:avLst/>
          </a:prstGeom>
        </p:spPr>
      </p:pic>
      <p:sp>
        <p:nvSpPr>
          <p:cNvPr id="7" name="Slide Number Placeholder 3">
            <a:extLst>
              <a:ext uri="{FF2B5EF4-FFF2-40B4-BE49-F238E27FC236}">
                <a16:creationId xmlns:a16="http://schemas.microsoft.com/office/drawing/2014/main" id="{B874CBBF-7D94-4498-B0D3-17B668D26876}"/>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41</a:t>
            </a:fld>
            <a:endParaRPr lang="en-GB"/>
          </a:p>
        </p:txBody>
      </p:sp>
    </p:spTree>
    <p:extLst>
      <p:ext uri="{BB962C8B-B14F-4D97-AF65-F5344CB8AC3E}">
        <p14:creationId xmlns:p14="http://schemas.microsoft.com/office/powerpoint/2010/main" val="3868210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1" y="205539"/>
            <a:ext cx="8186189" cy="1130531"/>
          </a:xfrm>
        </p:spPr>
        <p:txBody>
          <a:bodyPr/>
          <a:lstStyle/>
          <a:p>
            <a:pPr algn="l"/>
            <a:r>
              <a:rPr lang="en-GB" sz="3200" dirty="0"/>
              <a:t>Inequalities between sub-national regions</a:t>
            </a:r>
          </a:p>
        </p:txBody>
      </p:sp>
      <p:pic>
        <p:nvPicPr>
          <p:cNvPr id="5" name="Picture 4"/>
          <p:cNvPicPr>
            <a:picLocks noChangeAspect="1"/>
          </p:cNvPicPr>
          <p:nvPr/>
        </p:nvPicPr>
        <p:blipFill rotWithShape="1">
          <a:blip r:embed="rId3"/>
          <a:srcRect t="60123" b="11811"/>
          <a:stretch/>
        </p:blipFill>
        <p:spPr>
          <a:xfrm>
            <a:off x="290582" y="1500704"/>
            <a:ext cx="11365902" cy="3064437"/>
          </a:xfrm>
          <a:prstGeom prst="rect">
            <a:avLst/>
          </a:prstGeom>
        </p:spPr>
      </p:pic>
      <p:pic>
        <p:nvPicPr>
          <p:cNvPr id="7" name="Picture 6"/>
          <p:cNvPicPr>
            <a:picLocks noChangeAspect="1"/>
          </p:cNvPicPr>
          <p:nvPr/>
        </p:nvPicPr>
        <p:blipFill>
          <a:blip r:embed="rId4"/>
          <a:stretch>
            <a:fillRect/>
          </a:stretch>
        </p:blipFill>
        <p:spPr>
          <a:xfrm>
            <a:off x="557363" y="4711944"/>
            <a:ext cx="1800225" cy="923925"/>
          </a:xfrm>
          <a:prstGeom prst="rect">
            <a:avLst/>
          </a:prstGeom>
        </p:spPr>
      </p:pic>
      <p:pic>
        <p:nvPicPr>
          <p:cNvPr id="10" name="Picture 9"/>
          <p:cNvPicPr>
            <a:picLocks noChangeAspect="1"/>
          </p:cNvPicPr>
          <p:nvPr/>
        </p:nvPicPr>
        <p:blipFill>
          <a:blip r:embed="rId5"/>
          <a:stretch>
            <a:fillRect/>
          </a:stretch>
        </p:blipFill>
        <p:spPr>
          <a:xfrm>
            <a:off x="4292354" y="4750044"/>
            <a:ext cx="1847850" cy="885825"/>
          </a:xfrm>
          <a:prstGeom prst="rect">
            <a:avLst/>
          </a:prstGeom>
        </p:spPr>
      </p:pic>
      <p:pic>
        <p:nvPicPr>
          <p:cNvPr id="11" name="Picture 10"/>
          <p:cNvPicPr>
            <a:picLocks noChangeAspect="1"/>
          </p:cNvPicPr>
          <p:nvPr/>
        </p:nvPicPr>
        <p:blipFill>
          <a:blip r:embed="rId6"/>
          <a:stretch>
            <a:fillRect/>
          </a:stretch>
        </p:blipFill>
        <p:spPr>
          <a:xfrm>
            <a:off x="8074970" y="4681128"/>
            <a:ext cx="1857375" cy="952500"/>
          </a:xfrm>
          <a:prstGeom prst="rect">
            <a:avLst/>
          </a:prstGeom>
        </p:spPr>
      </p:pic>
      <p:sp>
        <p:nvSpPr>
          <p:cNvPr id="8" name="Slide Number Placeholder 3">
            <a:extLst>
              <a:ext uri="{FF2B5EF4-FFF2-40B4-BE49-F238E27FC236}">
                <a16:creationId xmlns:a16="http://schemas.microsoft.com/office/drawing/2014/main" id="{42F1AF09-599D-41E9-A6F8-F16CBE643F06}"/>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42</a:t>
            </a:fld>
            <a:endParaRPr lang="en-GB"/>
          </a:p>
        </p:txBody>
      </p:sp>
    </p:spTree>
    <p:extLst>
      <p:ext uri="{BB962C8B-B14F-4D97-AF65-F5344CB8AC3E}">
        <p14:creationId xmlns:p14="http://schemas.microsoft.com/office/powerpoint/2010/main" val="3263306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15" y="318353"/>
            <a:ext cx="4469476" cy="1143000"/>
          </a:xfrm>
        </p:spPr>
        <p:txBody>
          <a:bodyPr/>
          <a:lstStyle/>
          <a:p>
            <a:pPr algn="l"/>
            <a:r>
              <a:rPr lang="en-GB" sz="3200" dirty="0"/>
              <a:t>Inequalities between public and private</a:t>
            </a:r>
          </a:p>
        </p:txBody>
      </p:sp>
      <p:sp>
        <p:nvSpPr>
          <p:cNvPr id="9" name="TextBox 8"/>
          <p:cNvSpPr txBox="1"/>
          <p:nvPr/>
        </p:nvSpPr>
        <p:spPr>
          <a:xfrm>
            <a:off x="330716" y="1787273"/>
            <a:ext cx="4763044" cy="1446550"/>
          </a:xfrm>
          <a:prstGeom prst="rect">
            <a:avLst/>
          </a:prstGeom>
          <a:noFill/>
        </p:spPr>
        <p:txBody>
          <a:bodyPr wrap="square" rtlCol="0">
            <a:spAutoFit/>
          </a:bodyPr>
          <a:lstStyle/>
          <a:p>
            <a:r>
              <a:rPr lang="en-GB" sz="2200" dirty="0"/>
              <a:t>In Bangladesh, coverage is higher in public schools</a:t>
            </a:r>
          </a:p>
          <a:p>
            <a:endParaRPr lang="en-GB" sz="2200" dirty="0"/>
          </a:p>
          <a:p>
            <a:r>
              <a:rPr lang="en-GB" sz="2200" dirty="0"/>
              <a:t>Globally, no clear pattern</a:t>
            </a:r>
            <a:endParaRPr lang="en-US" sz="2200" dirty="0"/>
          </a:p>
        </p:txBody>
      </p:sp>
      <p:pic>
        <p:nvPicPr>
          <p:cNvPr id="3" name="Picture 2"/>
          <p:cNvPicPr>
            <a:picLocks noChangeAspect="1"/>
          </p:cNvPicPr>
          <p:nvPr/>
        </p:nvPicPr>
        <p:blipFill>
          <a:blip r:embed="rId3"/>
          <a:stretch>
            <a:fillRect/>
          </a:stretch>
        </p:blipFill>
        <p:spPr>
          <a:xfrm>
            <a:off x="5097723" y="140552"/>
            <a:ext cx="5915418" cy="5837115"/>
          </a:xfrm>
          <a:prstGeom prst="rect">
            <a:avLst/>
          </a:prstGeom>
        </p:spPr>
      </p:pic>
      <p:pic>
        <p:nvPicPr>
          <p:cNvPr id="10" name="Picture 9"/>
          <p:cNvPicPr>
            <a:picLocks noChangeAspect="1"/>
          </p:cNvPicPr>
          <p:nvPr/>
        </p:nvPicPr>
        <p:blipFill rotWithShape="1">
          <a:blip r:embed="rId3"/>
          <a:srcRect l="89427" t="50976" r="210" b="42654"/>
          <a:stretch/>
        </p:blipFill>
        <p:spPr>
          <a:xfrm>
            <a:off x="10192871" y="3096409"/>
            <a:ext cx="820270" cy="497542"/>
          </a:xfrm>
          <a:prstGeom prst="rect">
            <a:avLst/>
          </a:prstGeom>
        </p:spPr>
      </p:pic>
      <p:pic>
        <p:nvPicPr>
          <p:cNvPr id="11" name="Picture 10"/>
          <p:cNvPicPr>
            <a:picLocks noChangeAspect="1"/>
          </p:cNvPicPr>
          <p:nvPr/>
        </p:nvPicPr>
        <p:blipFill rotWithShape="1">
          <a:blip r:embed="rId3"/>
          <a:srcRect l="89200" b="92984"/>
          <a:stretch/>
        </p:blipFill>
        <p:spPr>
          <a:xfrm>
            <a:off x="10162263" y="186976"/>
            <a:ext cx="854842" cy="547968"/>
          </a:xfrm>
          <a:prstGeom prst="rect">
            <a:avLst/>
          </a:prstGeom>
        </p:spPr>
      </p:pic>
      <p:sp>
        <p:nvSpPr>
          <p:cNvPr id="7" name="Slide Number Placeholder 3">
            <a:extLst>
              <a:ext uri="{FF2B5EF4-FFF2-40B4-BE49-F238E27FC236}">
                <a16:creationId xmlns:a16="http://schemas.microsoft.com/office/drawing/2014/main" id="{1E7997E9-CC0C-4FC0-BC9C-A547021F625B}"/>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43</a:t>
            </a:fld>
            <a:endParaRPr lang="en-GB"/>
          </a:p>
        </p:txBody>
      </p:sp>
    </p:spTree>
    <p:extLst>
      <p:ext uri="{BB962C8B-B14F-4D97-AF65-F5344CB8AC3E}">
        <p14:creationId xmlns:p14="http://schemas.microsoft.com/office/powerpoint/2010/main" val="232735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300" y="88207"/>
            <a:ext cx="9271000" cy="1143000"/>
          </a:xfrm>
        </p:spPr>
        <p:txBody>
          <a:bodyPr/>
          <a:lstStyle/>
          <a:p>
            <a:r>
              <a:rPr lang="en-GB" sz="3200" dirty="0"/>
              <a:t>Enhanced monitoring and advanced service levels</a:t>
            </a:r>
          </a:p>
        </p:txBody>
      </p:sp>
      <p:sp>
        <p:nvSpPr>
          <p:cNvPr id="8" name="TextBox 7"/>
          <p:cNvSpPr txBox="1"/>
          <p:nvPr/>
        </p:nvSpPr>
        <p:spPr>
          <a:xfrm>
            <a:off x="4187301" y="946071"/>
            <a:ext cx="3488924" cy="461665"/>
          </a:xfrm>
          <a:prstGeom prst="rect">
            <a:avLst/>
          </a:prstGeom>
          <a:noFill/>
        </p:spPr>
        <p:txBody>
          <a:bodyPr wrap="square" rtlCol="0">
            <a:spAutoFit/>
          </a:bodyPr>
          <a:lstStyle/>
          <a:p>
            <a:pPr algn="ctr"/>
            <a:r>
              <a:rPr lang="en-US" sz="2400" b="1" dirty="0"/>
              <a:t>Accessibility</a:t>
            </a:r>
          </a:p>
        </p:txBody>
      </p:sp>
      <p:sp>
        <p:nvSpPr>
          <p:cNvPr id="9" name="TextBox 8"/>
          <p:cNvSpPr txBox="1"/>
          <p:nvPr/>
        </p:nvSpPr>
        <p:spPr>
          <a:xfrm>
            <a:off x="798022" y="1369638"/>
            <a:ext cx="10640291" cy="430887"/>
          </a:xfrm>
          <a:prstGeom prst="rect">
            <a:avLst/>
          </a:prstGeom>
          <a:noFill/>
        </p:spPr>
        <p:txBody>
          <a:bodyPr wrap="square" rtlCol="0">
            <a:spAutoFit/>
          </a:bodyPr>
          <a:lstStyle/>
          <a:p>
            <a:r>
              <a:rPr lang="en-GB" sz="2200" dirty="0"/>
              <a:t>In most countries &lt;50% of schools have toilets accessible to students with limited mobility</a:t>
            </a:r>
            <a:endParaRPr lang="en-US" sz="2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857" b="6342"/>
          <a:stretch/>
        </p:blipFill>
        <p:spPr>
          <a:xfrm>
            <a:off x="0" y="1800525"/>
            <a:ext cx="12192000" cy="4305993"/>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952" t="88911" r="23962" b="6398"/>
          <a:stretch/>
        </p:blipFill>
        <p:spPr>
          <a:xfrm>
            <a:off x="2242085" y="5740758"/>
            <a:ext cx="9196228" cy="365760"/>
          </a:xfrm>
          <a:prstGeom prst="rect">
            <a:avLst/>
          </a:prstGeom>
        </p:spPr>
      </p:pic>
      <p:sp>
        <p:nvSpPr>
          <p:cNvPr id="4" name="Rectangle 3">
            <a:extLst>
              <a:ext uri="{FF2B5EF4-FFF2-40B4-BE49-F238E27FC236}">
                <a16:creationId xmlns:a16="http://schemas.microsoft.com/office/drawing/2014/main" id="{7A73352C-BE19-4EEA-ADF4-F1DCB8A7A4D7}"/>
              </a:ext>
            </a:extLst>
          </p:cNvPr>
          <p:cNvSpPr/>
          <p:nvPr/>
        </p:nvSpPr>
        <p:spPr>
          <a:xfrm>
            <a:off x="9944100" y="1917700"/>
            <a:ext cx="609600" cy="35706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9A421ABE-079F-4DF4-8700-895642097A7C}"/>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44</a:t>
            </a:fld>
            <a:endParaRPr lang="en-GB"/>
          </a:p>
        </p:txBody>
      </p:sp>
    </p:spTree>
    <p:extLst>
      <p:ext uri="{BB962C8B-B14F-4D97-AF65-F5344CB8AC3E}">
        <p14:creationId xmlns:p14="http://schemas.microsoft.com/office/powerpoint/2010/main" val="3328617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900" y="88207"/>
            <a:ext cx="9248140" cy="1143000"/>
          </a:xfrm>
        </p:spPr>
        <p:txBody>
          <a:bodyPr/>
          <a:lstStyle/>
          <a:p>
            <a:r>
              <a:rPr lang="en-GB" sz="3200" dirty="0"/>
              <a:t>Enhanced monitoring and advanced service levels</a:t>
            </a:r>
          </a:p>
        </p:txBody>
      </p:sp>
      <p:sp>
        <p:nvSpPr>
          <p:cNvPr id="8" name="TextBox 7"/>
          <p:cNvSpPr txBox="1"/>
          <p:nvPr/>
        </p:nvSpPr>
        <p:spPr>
          <a:xfrm>
            <a:off x="4187301" y="1013281"/>
            <a:ext cx="3488924" cy="461665"/>
          </a:xfrm>
          <a:prstGeom prst="rect">
            <a:avLst/>
          </a:prstGeom>
          <a:noFill/>
        </p:spPr>
        <p:txBody>
          <a:bodyPr wrap="square" rtlCol="0">
            <a:spAutoFit/>
          </a:bodyPr>
          <a:lstStyle/>
          <a:p>
            <a:pPr algn="ctr"/>
            <a:r>
              <a:rPr lang="en-US" sz="2400" b="1" dirty="0"/>
              <a:t>Availability</a:t>
            </a:r>
          </a:p>
        </p:txBody>
      </p:sp>
      <p:sp>
        <p:nvSpPr>
          <p:cNvPr id="9" name="TextBox 8"/>
          <p:cNvSpPr txBox="1"/>
          <p:nvPr/>
        </p:nvSpPr>
        <p:spPr>
          <a:xfrm>
            <a:off x="648393" y="1521169"/>
            <a:ext cx="10723418" cy="430887"/>
          </a:xfrm>
          <a:prstGeom prst="rect">
            <a:avLst/>
          </a:prstGeom>
          <a:noFill/>
        </p:spPr>
        <p:txBody>
          <a:bodyPr wrap="square" rtlCol="0">
            <a:spAutoFit/>
          </a:bodyPr>
          <a:lstStyle/>
          <a:p>
            <a:pPr algn="ctr"/>
            <a:r>
              <a:rPr lang="en-GB" sz="2200" dirty="0"/>
              <a:t>The ratio of students to toilets often exceeds national guidelines, for both girls and boys</a:t>
            </a:r>
            <a:endParaRPr lang="en-US" sz="2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29" t="6749" r="2823" b="7554"/>
          <a:stretch/>
        </p:blipFill>
        <p:spPr>
          <a:xfrm>
            <a:off x="1163782" y="2044673"/>
            <a:ext cx="9443258" cy="383456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4346" t="7602" r="2691" b="69294"/>
          <a:stretch/>
        </p:blipFill>
        <p:spPr>
          <a:xfrm>
            <a:off x="9011204" y="2044673"/>
            <a:ext cx="1551888" cy="1346920"/>
          </a:xfrm>
          <a:prstGeom prst="rect">
            <a:avLst/>
          </a:prstGeom>
        </p:spPr>
      </p:pic>
      <p:sp>
        <p:nvSpPr>
          <p:cNvPr id="3" name="Rectangle 2">
            <a:extLst>
              <a:ext uri="{FF2B5EF4-FFF2-40B4-BE49-F238E27FC236}">
                <a16:creationId xmlns:a16="http://schemas.microsoft.com/office/drawing/2014/main" id="{76C4C495-3CF7-4192-8DBC-259DD941CA54}"/>
              </a:ext>
            </a:extLst>
          </p:cNvPr>
          <p:cNvSpPr/>
          <p:nvPr/>
        </p:nvSpPr>
        <p:spPr>
          <a:xfrm>
            <a:off x="1917700" y="2044673"/>
            <a:ext cx="863600" cy="38345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9FF390-6C9E-4DED-990E-E830186DCB03}"/>
              </a:ext>
            </a:extLst>
          </p:cNvPr>
          <p:cNvSpPr/>
          <p:nvPr/>
        </p:nvSpPr>
        <p:spPr>
          <a:xfrm>
            <a:off x="4813299" y="3860799"/>
            <a:ext cx="2862925" cy="20946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a:extLst>
              <a:ext uri="{FF2B5EF4-FFF2-40B4-BE49-F238E27FC236}">
                <a16:creationId xmlns:a16="http://schemas.microsoft.com/office/drawing/2014/main" id="{DBD49B1B-4DD6-4760-8BB3-94CC090DAF9F}"/>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45</a:t>
            </a:fld>
            <a:endParaRPr lang="en-GB"/>
          </a:p>
        </p:txBody>
      </p:sp>
    </p:spTree>
    <p:extLst>
      <p:ext uri="{BB962C8B-B14F-4D97-AF65-F5344CB8AC3E}">
        <p14:creationId xmlns:p14="http://schemas.microsoft.com/office/powerpoint/2010/main" val="3770485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88207"/>
            <a:ext cx="9817100" cy="1143000"/>
          </a:xfrm>
        </p:spPr>
        <p:txBody>
          <a:bodyPr/>
          <a:lstStyle/>
          <a:p>
            <a:r>
              <a:rPr lang="en-GB" sz="3200" dirty="0"/>
              <a:t>Enhanced monitoring and advanced service levels</a:t>
            </a:r>
          </a:p>
        </p:txBody>
      </p:sp>
      <p:sp>
        <p:nvSpPr>
          <p:cNvPr id="8" name="TextBox 7"/>
          <p:cNvSpPr txBox="1"/>
          <p:nvPr/>
        </p:nvSpPr>
        <p:spPr>
          <a:xfrm>
            <a:off x="4187301" y="1000374"/>
            <a:ext cx="3488924" cy="461665"/>
          </a:xfrm>
          <a:prstGeom prst="rect">
            <a:avLst/>
          </a:prstGeom>
          <a:noFill/>
        </p:spPr>
        <p:txBody>
          <a:bodyPr wrap="square" rtlCol="0">
            <a:spAutoFit/>
          </a:bodyPr>
          <a:lstStyle/>
          <a:p>
            <a:pPr algn="ctr"/>
            <a:r>
              <a:rPr lang="en-US" sz="2400" b="1" dirty="0"/>
              <a:t>Acceptability</a:t>
            </a:r>
          </a:p>
        </p:txBody>
      </p:sp>
      <p:sp>
        <p:nvSpPr>
          <p:cNvPr id="9" name="TextBox 8"/>
          <p:cNvSpPr txBox="1"/>
          <p:nvPr/>
        </p:nvSpPr>
        <p:spPr>
          <a:xfrm>
            <a:off x="459705" y="1841301"/>
            <a:ext cx="5629945" cy="2739211"/>
          </a:xfrm>
          <a:prstGeom prst="rect">
            <a:avLst/>
          </a:prstGeom>
          <a:noFill/>
        </p:spPr>
        <p:txBody>
          <a:bodyPr wrap="square" rtlCol="0">
            <a:spAutoFit/>
          </a:bodyPr>
          <a:lstStyle/>
          <a:p>
            <a:pPr>
              <a:spcAft>
                <a:spcPts val="2400"/>
              </a:spcAft>
            </a:pPr>
            <a:r>
              <a:rPr lang="en-GB" sz="2200" dirty="0"/>
              <a:t>MHM is included in India’s </a:t>
            </a:r>
            <a:r>
              <a:rPr lang="en-US" sz="2200" dirty="0"/>
              <a:t>Swachh Vidyalaya </a:t>
            </a:r>
            <a:r>
              <a:rPr lang="en-US" sz="2200" dirty="0" err="1"/>
              <a:t>Puraskar</a:t>
            </a:r>
            <a:r>
              <a:rPr lang="en-US" sz="2200" dirty="0"/>
              <a:t> data collection</a:t>
            </a:r>
            <a:r>
              <a:rPr lang="en-GB" sz="2200" dirty="0"/>
              <a:t>: </a:t>
            </a:r>
          </a:p>
          <a:p>
            <a:pPr marL="342900" indent="-342900">
              <a:spcAft>
                <a:spcPts val="2400"/>
              </a:spcAft>
              <a:buFont typeface="Arial" panose="020B0604020202020204" pitchFamily="34" charset="0"/>
              <a:buChar char="•"/>
            </a:pPr>
            <a:r>
              <a:rPr lang="en-GB" sz="2200" dirty="0"/>
              <a:t>Nearly 2 out of 3 schools provide MHM education; </a:t>
            </a:r>
          </a:p>
          <a:p>
            <a:pPr marL="342900" indent="-342900">
              <a:spcAft>
                <a:spcPts val="2400"/>
              </a:spcAft>
              <a:buFont typeface="Arial" panose="020B0604020202020204" pitchFamily="34" charset="0"/>
              <a:buChar char="•"/>
            </a:pPr>
            <a:r>
              <a:rPr lang="en-GB" sz="2200" dirty="0"/>
              <a:t>More than 1 in 3 have a functional incinerator for disposal of sanitary waste</a:t>
            </a:r>
            <a:endParaRPr lang="en-US" sz="2200" dirty="0"/>
          </a:p>
        </p:txBody>
      </p:sp>
      <p:graphicFrame>
        <p:nvGraphicFramePr>
          <p:cNvPr id="13" name="Chart 12">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833325542"/>
              </p:ext>
            </p:extLst>
          </p:nvPr>
        </p:nvGraphicFramePr>
        <p:xfrm>
          <a:off x="5889171" y="1610469"/>
          <a:ext cx="5804989" cy="415895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a:extLst>
              <a:ext uri="{FF2B5EF4-FFF2-40B4-BE49-F238E27FC236}">
                <a16:creationId xmlns:a16="http://schemas.microsoft.com/office/drawing/2014/main" id="{F64BBC70-7009-42F6-A96E-0FBDA55F0F83}"/>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46</a:t>
            </a:fld>
            <a:endParaRPr lang="en-GB"/>
          </a:p>
        </p:txBody>
      </p:sp>
    </p:spTree>
    <p:extLst>
      <p:ext uri="{BB962C8B-B14F-4D97-AF65-F5344CB8AC3E}">
        <p14:creationId xmlns:p14="http://schemas.microsoft.com/office/powerpoint/2010/main" val="1651118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207"/>
            <a:ext cx="8229600" cy="1143000"/>
          </a:xfrm>
        </p:spPr>
        <p:txBody>
          <a:bodyPr/>
          <a:lstStyle/>
          <a:p>
            <a:r>
              <a:rPr lang="en-GB" sz="3200" dirty="0"/>
              <a:t>Priority Next Steps</a:t>
            </a:r>
          </a:p>
        </p:txBody>
      </p:sp>
      <p:sp>
        <p:nvSpPr>
          <p:cNvPr id="6" name="TextBox 5"/>
          <p:cNvSpPr txBox="1"/>
          <p:nvPr/>
        </p:nvSpPr>
        <p:spPr>
          <a:xfrm>
            <a:off x="416688" y="1812296"/>
            <a:ext cx="6597569" cy="1585049"/>
          </a:xfrm>
          <a:prstGeom prst="rect">
            <a:avLst/>
          </a:prstGeom>
          <a:noFill/>
        </p:spPr>
        <p:txBody>
          <a:bodyPr wrap="square" rtlCol="0">
            <a:spAutoFit/>
          </a:bodyPr>
          <a:lstStyle/>
          <a:p>
            <a:pPr marL="228600" indent="-228600">
              <a:spcAft>
                <a:spcPts val="3000"/>
              </a:spcAft>
              <a:buFont typeface="Arial" panose="020B0604020202020204" pitchFamily="34" charset="0"/>
              <a:buChar char="•"/>
            </a:pPr>
            <a:r>
              <a:rPr lang="en-US" sz="2400" dirty="0"/>
              <a:t>Harmonize definitions &amp; address data gaps - integrate core questions into national monitoring </a:t>
            </a:r>
          </a:p>
          <a:p>
            <a:pPr lvl="2">
              <a:spcAft>
                <a:spcPts val="3000"/>
              </a:spcAft>
            </a:pPr>
            <a:r>
              <a:rPr lang="en-US" sz="2400" dirty="0"/>
              <a:t>			</a:t>
            </a:r>
          </a:p>
        </p:txBody>
      </p:sp>
      <p:graphicFrame>
        <p:nvGraphicFramePr>
          <p:cNvPr id="7" name="Content Placeholder 6"/>
          <p:cNvGraphicFramePr>
            <a:graphicFrameLocks noGrp="1"/>
          </p:cNvGraphicFramePr>
          <p:nvPr>
            <p:ph idx="1"/>
            <p:extLst/>
          </p:nvPr>
        </p:nvGraphicFramePr>
        <p:xfrm>
          <a:off x="7168409" y="1161947"/>
          <a:ext cx="4745665" cy="4763184"/>
        </p:xfrm>
        <a:graphic>
          <a:graphicData uri="http://schemas.openxmlformats.org/drawingml/2006/table">
            <a:tbl>
              <a:tblPr firstRow="1" firstCol="1" bandRow="1"/>
              <a:tblGrid>
                <a:gridCol w="1473515">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gridCol w="1473515">
                  <a:extLst>
                    <a:ext uri="{9D8B030D-6E8A-4147-A177-3AD203B41FA5}">
                      <a16:colId xmlns:a16="http://schemas.microsoft.com/office/drawing/2014/main" val="20002"/>
                    </a:ext>
                  </a:extLst>
                </a:gridCol>
                <a:gridCol w="162560">
                  <a:extLst>
                    <a:ext uri="{9D8B030D-6E8A-4147-A177-3AD203B41FA5}">
                      <a16:colId xmlns:a16="http://schemas.microsoft.com/office/drawing/2014/main" val="20003"/>
                    </a:ext>
                  </a:extLst>
                </a:gridCol>
                <a:gridCol w="1473515">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Drinking Water</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053636">
                <a:tc>
                  <a:txBody>
                    <a:bodyPr/>
                    <a:lstStyle/>
                    <a:p>
                      <a:pPr marL="0" marR="0" algn="ctr">
                        <a:spcBef>
                          <a:spcPts val="600"/>
                        </a:spcBef>
                        <a:spcAft>
                          <a:spcPts val="600"/>
                        </a:spcAft>
                      </a:pPr>
                      <a:r>
                        <a:rPr lang="en-US"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a:t>
                      </a: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ctr">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Advanced</a:t>
                      </a:r>
                      <a:endParaRPr lang="en-US" sz="17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ctr">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53636">
                <a:tc>
                  <a:txBody>
                    <a:bodyPr/>
                    <a:lstStyle/>
                    <a:p>
                      <a:pPr marL="0" marR="0" algn="ctr">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lgn="ctr">
                        <a:spcBef>
                          <a:spcPts val="600"/>
                        </a:spcBef>
                        <a:spcAft>
                          <a:spcPts val="600"/>
                        </a:spcAft>
                      </a:pP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lgn="ctr">
                        <a:spcBef>
                          <a:spcPts val="600"/>
                        </a:spcBef>
                        <a:spcAft>
                          <a:spcPts val="600"/>
                        </a:spcAft>
                      </a:pPr>
                      <a:r>
                        <a:rPr lang="en-GB" sz="17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53636">
                <a:tc>
                  <a:txBody>
                    <a:bodyPr/>
                    <a:lstStyle/>
                    <a:p>
                      <a:pPr marL="0" marR="0" algn="ctr">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Limited</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lgn="ctr">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lgn="ctr">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1053636">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lgn="ctr">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service</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lgn="ctr">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B5227A81-CD4B-4FE8-A6AF-39518F69B8C1}"/>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47</a:t>
            </a:fld>
            <a:endParaRPr lang="en-GB"/>
          </a:p>
        </p:txBody>
      </p:sp>
    </p:spTree>
    <p:extLst>
      <p:ext uri="{BB962C8B-B14F-4D97-AF65-F5344CB8AC3E}">
        <p14:creationId xmlns:p14="http://schemas.microsoft.com/office/powerpoint/2010/main" val="976100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207"/>
            <a:ext cx="8229600" cy="1143000"/>
          </a:xfrm>
        </p:spPr>
        <p:txBody>
          <a:bodyPr/>
          <a:lstStyle/>
          <a:p>
            <a:r>
              <a:rPr lang="en-GB" sz="3200" dirty="0"/>
              <a:t>Priority Next Steps</a:t>
            </a:r>
          </a:p>
        </p:txBody>
      </p:sp>
      <p:sp>
        <p:nvSpPr>
          <p:cNvPr id="6" name="TextBox 5"/>
          <p:cNvSpPr txBox="1"/>
          <p:nvPr/>
        </p:nvSpPr>
        <p:spPr>
          <a:xfrm>
            <a:off x="416688" y="1812296"/>
            <a:ext cx="6597569" cy="1954381"/>
          </a:xfrm>
          <a:prstGeom prst="rect">
            <a:avLst/>
          </a:prstGeom>
          <a:noFill/>
        </p:spPr>
        <p:txBody>
          <a:bodyPr wrap="square" rtlCol="0">
            <a:spAutoFit/>
          </a:bodyPr>
          <a:lstStyle/>
          <a:p>
            <a:pPr marL="228600" indent="-228600">
              <a:spcAft>
                <a:spcPts val="3000"/>
              </a:spcAft>
              <a:buFont typeface="Arial" panose="020B0604020202020204" pitchFamily="34" charset="0"/>
              <a:buChar char="•"/>
            </a:pPr>
            <a:r>
              <a:rPr lang="en-US" sz="2400" dirty="0"/>
              <a:t>Harmonize definitions &amp; address data gaps - integrate core questions into national monitoring </a:t>
            </a:r>
          </a:p>
          <a:p>
            <a:pPr marL="228600" indent="-228600">
              <a:spcAft>
                <a:spcPts val="3000"/>
              </a:spcAft>
              <a:buFont typeface="Arial" panose="020B0604020202020204" pitchFamily="34" charset="0"/>
              <a:buChar char="•"/>
            </a:pPr>
            <a:r>
              <a:rPr lang="en-US" sz="2400" dirty="0"/>
              <a:t>Extend basic service to ALL schools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09670573"/>
              </p:ext>
            </p:extLst>
          </p:nvPr>
        </p:nvGraphicFramePr>
        <p:xfrm>
          <a:off x="7168409" y="1161947"/>
          <a:ext cx="4745665" cy="4763184"/>
        </p:xfrm>
        <a:graphic>
          <a:graphicData uri="http://schemas.openxmlformats.org/drawingml/2006/table">
            <a:tbl>
              <a:tblPr firstRow="1" firstCol="1" bandRow="1"/>
              <a:tblGrid>
                <a:gridCol w="1473515">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gridCol w="1473515">
                  <a:extLst>
                    <a:ext uri="{9D8B030D-6E8A-4147-A177-3AD203B41FA5}">
                      <a16:colId xmlns:a16="http://schemas.microsoft.com/office/drawing/2014/main" val="20002"/>
                    </a:ext>
                  </a:extLst>
                </a:gridCol>
                <a:gridCol w="162560">
                  <a:extLst>
                    <a:ext uri="{9D8B030D-6E8A-4147-A177-3AD203B41FA5}">
                      <a16:colId xmlns:a16="http://schemas.microsoft.com/office/drawing/2014/main" val="20003"/>
                    </a:ext>
                  </a:extLst>
                </a:gridCol>
                <a:gridCol w="1473515">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Drinking Water</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053636">
                <a:tc>
                  <a:txBody>
                    <a:bodyPr/>
                    <a:lstStyle/>
                    <a:p>
                      <a:pPr marL="0" marR="0" algn="ctr">
                        <a:spcBef>
                          <a:spcPts val="600"/>
                        </a:spcBef>
                        <a:spcAft>
                          <a:spcPts val="600"/>
                        </a:spcAft>
                      </a:pPr>
                      <a:r>
                        <a:rPr lang="en-US"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a:t>
                      </a: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ctr">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Advanced</a:t>
                      </a:r>
                      <a:endParaRPr lang="en-US" sz="17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ctr">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53636">
                <a:tc>
                  <a:txBody>
                    <a:bodyPr/>
                    <a:lstStyle/>
                    <a:p>
                      <a:pPr marL="0" marR="0" algn="ctr">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lgn="ctr">
                        <a:spcBef>
                          <a:spcPts val="600"/>
                        </a:spcBef>
                        <a:spcAft>
                          <a:spcPts val="600"/>
                        </a:spcAft>
                      </a:pP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lgn="ctr">
                        <a:spcBef>
                          <a:spcPts val="600"/>
                        </a:spcBef>
                        <a:spcAft>
                          <a:spcPts val="600"/>
                        </a:spcAft>
                      </a:pPr>
                      <a:r>
                        <a:rPr lang="en-GB" sz="17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53636">
                <a:tc>
                  <a:txBody>
                    <a:bodyPr/>
                    <a:lstStyle/>
                    <a:p>
                      <a:pPr marL="0" marR="0" algn="ctr">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Limited</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lgn="ctr">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lgn="ctr">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1053636">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lgn="ctr">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service</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lgn="ctr">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DB603124-30F0-48FE-B55B-52FBB540F8E0}"/>
              </a:ext>
            </a:extLst>
          </p:cNvPr>
          <p:cNvSpPr/>
          <p:nvPr/>
        </p:nvSpPr>
        <p:spPr>
          <a:xfrm>
            <a:off x="7014257" y="2679700"/>
            <a:ext cx="4997827"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F42E71E8-3234-44E0-BFE6-2CD981D9AD53}"/>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48</a:t>
            </a:fld>
            <a:endParaRPr lang="en-GB"/>
          </a:p>
        </p:txBody>
      </p:sp>
    </p:spTree>
    <p:extLst>
      <p:ext uri="{BB962C8B-B14F-4D97-AF65-F5344CB8AC3E}">
        <p14:creationId xmlns:p14="http://schemas.microsoft.com/office/powerpoint/2010/main" val="3031884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207"/>
            <a:ext cx="8229600" cy="1143000"/>
          </a:xfrm>
        </p:spPr>
        <p:txBody>
          <a:bodyPr/>
          <a:lstStyle/>
          <a:p>
            <a:r>
              <a:rPr lang="en-GB" sz="3200" dirty="0"/>
              <a:t>Priority Next Steps</a:t>
            </a:r>
          </a:p>
        </p:txBody>
      </p:sp>
      <p:sp>
        <p:nvSpPr>
          <p:cNvPr id="6" name="TextBox 5"/>
          <p:cNvSpPr txBox="1"/>
          <p:nvPr/>
        </p:nvSpPr>
        <p:spPr>
          <a:xfrm>
            <a:off x="416688" y="1812296"/>
            <a:ext cx="6597569" cy="3077766"/>
          </a:xfrm>
          <a:prstGeom prst="rect">
            <a:avLst/>
          </a:prstGeom>
          <a:noFill/>
        </p:spPr>
        <p:txBody>
          <a:bodyPr wrap="square" rtlCol="0">
            <a:spAutoFit/>
          </a:bodyPr>
          <a:lstStyle/>
          <a:p>
            <a:pPr marL="228600" indent="-228600">
              <a:spcAft>
                <a:spcPts val="3000"/>
              </a:spcAft>
              <a:buFont typeface="Arial" panose="020B0604020202020204" pitchFamily="34" charset="0"/>
              <a:buChar char="•"/>
            </a:pPr>
            <a:r>
              <a:rPr lang="en-US" sz="2400" dirty="0"/>
              <a:t>Harmonize definitions &amp; address data gaps - integrate core questions into national monitoring </a:t>
            </a:r>
          </a:p>
          <a:p>
            <a:pPr marL="228600" indent="-228600">
              <a:spcAft>
                <a:spcPts val="3000"/>
              </a:spcAft>
              <a:buFont typeface="Arial" panose="020B0604020202020204" pitchFamily="34" charset="0"/>
              <a:buChar char="•"/>
            </a:pPr>
            <a:r>
              <a:rPr lang="en-US" sz="2400" dirty="0"/>
              <a:t>Extend basic service to ALL schools </a:t>
            </a:r>
          </a:p>
          <a:p>
            <a:pPr marL="228600" indent="-228600">
              <a:spcAft>
                <a:spcPts val="3000"/>
              </a:spcAft>
              <a:buFont typeface="Arial" panose="020B0604020202020204" pitchFamily="34" charset="0"/>
              <a:buChar char="•"/>
            </a:pPr>
            <a:r>
              <a:rPr lang="en-US" sz="2400" dirty="0"/>
              <a:t>Progressively improve WASH services in schools by monitoring advanced services (e.g. MHM)			</a:t>
            </a:r>
          </a:p>
        </p:txBody>
      </p:sp>
      <p:graphicFrame>
        <p:nvGraphicFramePr>
          <p:cNvPr id="7" name="Content Placeholder 6"/>
          <p:cNvGraphicFramePr>
            <a:graphicFrameLocks noGrp="1"/>
          </p:cNvGraphicFramePr>
          <p:nvPr>
            <p:ph idx="1"/>
            <p:extLst/>
          </p:nvPr>
        </p:nvGraphicFramePr>
        <p:xfrm>
          <a:off x="7168409" y="1161947"/>
          <a:ext cx="4745665" cy="4763184"/>
        </p:xfrm>
        <a:graphic>
          <a:graphicData uri="http://schemas.openxmlformats.org/drawingml/2006/table">
            <a:tbl>
              <a:tblPr firstRow="1" firstCol="1" bandRow="1"/>
              <a:tblGrid>
                <a:gridCol w="1473515">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gridCol w="1473515">
                  <a:extLst>
                    <a:ext uri="{9D8B030D-6E8A-4147-A177-3AD203B41FA5}">
                      <a16:colId xmlns:a16="http://schemas.microsoft.com/office/drawing/2014/main" val="20002"/>
                    </a:ext>
                  </a:extLst>
                </a:gridCol>
                <a:gridCol w="162560">
                  <a:extLst>
                    <a:ext uri="{9D8B030D-6E8A-4147-A177-3AD203B41FA5}">
                      <a16:colId xmlns:a16="http://schemas.microsoft.com/office/drawing/2014/main" val="20003"/>
                    </a:ext>
                  </a:extLst>
                </a:gridCol>
                <a:gridCol w="1473515">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Drinking Water</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053636">
                <a:tc>
                  <a:txBody>
                    <a:bodyPr/>
                    <a:lstStyle/>
                    <a:p>
                      <a:pPr marL="0" marR="0" algn="ctr">
                        <a:spcBef>
                          <a:spcPts val="600"/>
                        </a:spcBef>
                        <a:spcAft>
                          <a:spcPts val="600"/>
                        </a:spcAft>
                      </a:pPr>
                      <a:r>
                        <a:rPr lang="en-US"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a:t>
                      </a: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ctr">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Advanced</a:t>
                      </a:r>
                      <a:endParaRPr lang="en-US" sz="17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ctr">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53636">
                <a:tc>
                  <a:txBody>
                    <a:bodyPr/>
                    <a:lstStyle/>
                    <a:p>
                      <a:pPr marL="0" marR="0" algn="ctr">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lgn="ctr">
                        <a:spcBef>
                          <a:spcPts val="600"/>
                        </a:spcBef>
                        <a:spcAft>
                          <a:spcPts val="600"/>
                        </a:spcAft>
                      </a:pP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lgn="ctr">
                        <a:spcBef>
                          <a:spcPts val="600"/>
                        </a:spcBef>
                        <a:spcAft>
                          <a:spcPts val="600"/>
                        </a:spcAft>
                      </a:pPr>
                      <a:r>
                        <a:rPr lang="en-GB" sz="17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53636">
                <a:tc>
                  <a:txBody>
                    <a:bodyPr/>
                    <a:lstStyle/>
                    <a:p>
                      <a:pPr marL="0" marR="0" algn="ctr">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Limited</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lgn="ctr">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lgn="ctr">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1053636">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lgn="ctr">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service</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lgn="ctr">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DB603124-30F0-48FE-B55B-52FBB540F8E0}"/>
              </a:ext>
            </a:extLst>
          </p:cNvPr>
          <p:cNvSpPr/>
          <p:nvPr/>
        </p:nvSpPr>
        <p:spPr>
          <a:xfrm>
            <a:off x="7014257" y="1623786"/>
            <a:ext cx="4997827"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3A061A79-DB54-4FEB-9913-B1E9F531496D}"/>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49</a:t>
            </a:fld>
            <a:endParaRPr lang="en-GB"/>
          </a:p>
        </p:txBody>
      </p:sp>
    </p:spTree>
    <p:extLst>
      <p:ext uri="{BB962C8B-B14F-4D97-AF65-F5344CB8AC3E}">
        <p14:creationId xmlns:p14="http://schemas.microsoft.com/office/powerpoint/2010/main" val="103275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88207"/>
            <a:ext cx="11223172" cy="1143000"/>
          </a:xfrm>
        </p:spPr>
        <p:txBody>
          <a:bodyPr/>
          <a:lstStyle/>
          <a:p>
            <a:r>
              <a:rPr lang="en-GB" sz="3200" dirty="0"/>
              <a:t>Which countries provided data for the baseline report?</a:t>
            </a:r>
          </a:p>
        </p:txBody>
      </p:sp>
      <p:sp>
        <p:nvSpPr>
          <p:cNvPr id="6" name="Slide Number Placeholder 3">
            <a:extLst>
              <a:ext uri="{FF2B5EF4-FFF2-40B4-BE49-F238E27FC236}">
                <a16:creationId xmlns:a16="http://schemas.microsoft.com/office/drawing/2014/main" id="{45A1070E-AEBD-487B-B889-8149C9975C3B}"/>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5</a:t>
            </a:fld>
            <a:endParaRPr lang="en-GB"/>
          </a:p>
        </p:txBody>
      </p:sp>
      <p:graphicFrame>
        <p:nvGraphicFramePr>
          <p:cNvPr id="9" name="Table 8">
            <a:extLst>
              <a:ext uri="{FF2B5EF4-FFF2-40B4-BE49-F238E27FC236}">
                <a16:creationId xmlns:a16="http://schemas.microsoft.com/office/drawing/2014/main" id="{2CB61BF9-CC5F-498E-9B47-78089B4CD3A6}"/>
              </a:ext>
            </a:extLst>
          </p:cNvPr>
          <p:cNvGraphicFramePr>
            <a:graphicFrameLocks noGrp="1"/>
          </p:cNvGraphicFramePr>
          <p:nvPr>
            <p:extLst>
              <p:ext uri="{D42A27DB-BD31-4B8C-83A1-F6EECF244321}">
                <p14:modId xmlns:p14="http://schemas.microsoft.com/office/powerpoint/2010/main" val="2131795805"/>
              </p:ext>
            </p:extLst>
          </p:nvPr>
        </p:nvGraphicFramePr>
        <p:xfrm>
          <a:off x="6803571" y="1038640"/>
          <a:ext cx="4754880" cy="4717902"/>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1507605496"/>
                    </a:ext>
                  </a:extLst>
                </a:gridCol>
                <a:gridCol w="1005840">
                  <a:extLst>
                    <a:ext uri="{9D8B030D-6E8A-4147-A177-3AD203B41FA5}">
                      <a16:colId xmlns:a16="http://schemas.microsoft.com/office/drawing/2014/main" val="3972356585"/>
                    </a:ext>
                  </a:extLst>
                </a:gridCol>
                <a:gridCol w="1005840">
                  <a:extLst>
                    <a:ext uri="{9D8B030D-6E8A-4147-A177-3AD203B41FA5}">
                      <a16:colId xmlns:a16="http://schemas.microsoft.com/office/drawing/2014/main" val="3531172905"/>
                    </a:ext>
                  </a:extLst>
                </a:gridCol>
                <a:gridCol w="1005840">
                  <a:extLst>
                    <a:ext uri="{9D8B030D-6E8A-4147-A177-3AD203B41FA5}">
                      <a16:colId xmlns:a16="http://schemas.microsoft.com/office/drawing/2014/main" val="3963639273"/>
                    </a:ext>
                  </a:extLst>
                </a:gridCol>
              </a:tblGrid>
              <a:tr h="0">
                <a:tc>
                  <a:txBody>
                    <a:bodyPr/>
                    <a:lstStyle/>
                    <a:p>
                      <a:pPr algn="l" fontAlgn="b"/>
                      <a:r>
                        <a:rPr lang="en-US" sz="1600" b="1" u="none" strike="noStrike" dirty="0">
                          <a:effectLst/>
                          <a:latin typeface="+mn-lt"/>
                        </a:rPr>
                        <a:t>Country</a:t>
                      </a:r>
                      <a:endParaRPr lang="en-US" sz="1600" b="1" i="0" u="none" strike="noStrike" dirty="0">
                        <a:solidFill>
                          <a:srgbClr val="000000"/>
                        </a:solidFill>
                        <a:effectLst/>
                        <a:latin typeface="+mn-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bg1"/>
                          </a:solidFill>
                          <a:effectLst/>
                          <a:latin typeface="+mn-lt"/>
                        </a:rPr>
                        <a:t>Basic </a:t>
                      </a:r>
                    </a:p>
                    <a:p>
                      <a:pPr algn="ctr" fontAlgn="b"/>
                      <a:r>
                        <a:rPr lang="en-US" sz="1600" b="1" u="none" strike="noStrike" dirty="0">
                          <a:solidFill>
                            <a:schemeClr val="bg1"/>
                          </a:solidFill>
                          <a:effectLst/>
                          <a:latin typeface="+mn-lt"/>
                        </a:rPr>
                        <a:t>Water</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r>
                        <a:rPr lang="en-US" sz="1600" b="1" u="none" strike="noStrike" dirty="0">
                          <a:solidFill>
                            <a:schemeClr val="bg1"/>
                          </a:solidFill>
                          <a:effectLst/>
                          <a:latin typeface="+mn-lt"/>
                        </a:rPr>
                        <a:t>Basic Sanitation</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r>
                        <a:rPr lang="en-US" sz="1600" b="1" u="none" strike="noStrike" dirty="0">
                          <a:solidFill>
                            <a:schemeClr val="bg1"/>
                          </a:solidFill>
                          <a:effectLst/>
                          <a:latin typeface="+mn-lt"/>
                        </a:rPr>
                        <a:t>Basic Hygiene</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875842121"/>
                  </a:ext>
                </a:extLst>
              </a:tr>
              <a:tr h="0">
                <a:tc>
                  <a:txBody>
                    <a:bodyPr/>
                    <a:lstStyle/>
                    <a:p>
                      <a:pPr algn="l" fontAlgn="b"/>
                      <a:r>
                        <a:rPr lang="en-US" sz="1600" u="none" strike="noStrike">
                          <a:effectLst/>
                          <a:latin typeface="+mn-lt"/>
                        </a:rPr>
                        <a:t>Nauru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58796890"/>
                  </a:ext>
                </a:extLst>
              </a:tr>
              <a:tr h="0">
                <a:tc>
                  <a:txBody>
                    <a:bodyPr/>
                    <a:lstStyle/>
                    <a:p>
                      <a:pPr algn="l" fontAlgn="b"/>
                      <a:r>
                        <a:rPr lang="en-US" sz="1600" u="none" strike="noStrike" dirty="0">
                          <a:effectLst/>
                          <a:latin typeface="+mn-lt"/>
                        </a:rPr>
                        <a:t>Nepal</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68695121"/>
                  </a:ext>
                </a:extLst>
              </a:tr>
              <a:tr h="0">
                <a:tc>
                  <a:txBody>
                    <a:bodyPr/>
                    <a:lstStyle/>
                    <a:p>
                      <a:pPr algn="l" fontAlgn="b"/>
                      <a:r>
                        <a:rPr lang="en-US" sz="1600" u="none" strike="noStrike" dirty="0">
                          <a:effectLst/>
                          <a:latin typeface="+mn-lt"/>
                        </a:rPr>
                        <a:t>Niue</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2858611015"/>
                  </a:ext>
                </a:extLst>
              </a:tr>
              <a:tr h="0">
                <a:tc>
                  <a:txBody>
                    <a:bodyPr/>
                    <a:lstStyle/>
                    <a:p>
                      <a:pPr algn="l" fontAlgn="b"/>
                      <a:r>
                        <a:rPr lang="en-US" sz="1600" u="none" strike="noStrike">
                          <a:effectLst/>
                          <a:latin typeface="+mn-lt"/>
                        </a:rPr>
                        <a:t>Pakistan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43989843"/>
                  </a:ext>
                </a:extLst>
              </a:tr>
              <a:tr h="0">
                <a:tc>
                  <a:txBody>
                    <a:bodyPr/>
                    <a:lstStyle/>
                    <a:p>
                      <a:pPr algn="l" fontAlgn="b"/>
                      <a:r>
                        <a:rPr lang="en-US" sz="1600" u="none" strike="noStrike">
                          <a:effectLst/>
                          <a:latin typeface="+mn-lt"/>
                        </a:rPr>
                        <a:t>Palau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46842167"/>
                  </a:ext>
                </a:extLst>
              </a:tr>
              <a:tr h="0">
                <a:tc>
                  <a:txBody>
                    <a:bodyPr/>
                    <a:lstStyle/>
                    <a:p>
                      <a:pPr algn="l" fontAlgn="b"/>
                      <a:r>
                        <a:rPr lang="en-US" sz="1600" u="none" strike="noStrike" dirty="0">
                          <a:effectLst/>
                          <a:latin typeface="+mn-lt"/>
                        </a:rPr>
                        <a:t>Papua New Guinea</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658665280"/>
                  </a:ext>
                </a:extLst>
              </a:tr>
              <a:tr h="0">
                <a:tc>
                  <a:txBody>
                    <a:bodyPr/>
                    <a:lstStyle/>
                    <a:p>
                      <a:pPr algn="l" fontAlgn="b"/>
                      <a:r>
                        <a:rPr lang="en-US" sz="1600" u="none" strike="noStrike">
                          <a:effectLst/>
                          <a:latin typeface="+mn-lt"/>
                        </a:rPr>
                        <a:t>Philippines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860892125"/>
                  </a:ext>
                </a:extLst>
              </a:tr>
              <a:tr h="0">
                <a:tc>
                  <a:txBody>
                    <a:bodyPr/>
                    <a:lstStyle/>
                    <a:p>
                      <a:pPr algn="l" fontAlgn="b"/>
                      <a:r>
                        <a:rPr lang="en-US" sz="1600" u="none" strike="noStrike">
                          <a:effectLst/>
                          <a:latin typeface="+mn-lt"/>
                        </a:rPr>
                        <a:t>Samoa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40943133"/>
                  </a:ext>
                </a:extLst>
              </a:tr>
              <a:tr h="0">
                <a:tc>
                  <a:txBody>
                    <a:bodyPr/>
                    <a:lstStyle/>
                    <a:p>
                      <a:pPr algn="l" fontAlgn="b"/>
                      <a:r>
                        <a:rPr lang="en-US" sz="1600" u="none" strike="noStrike">
                          <a:effectLst/>
                          <a:latin typeface="+mn-lt"/>
                        </a:rPr>
                        <a:t>Solomon Islands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2474415094"/>
                  </a:ext>
                </a:extLst>
              </a:tr>
              <a:tr h="0">
                <a:tc>
                  <a:txBody>
                    <a:bodyPr/>
                    <a:lstStyle/>
                    <a:p>
                      <a:pPr algn="l" fontAlgn="b"/>
                      <a:r>
                        <a:rPr lang="en-US" sz="1600" u="none" strike="noStrike">
                          <a:effectLst/>
                          <a:latin typeface="+mn-lt"/>
                        </a:rPr>
                        <a:t>Sri Lanka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8807114"/>
                  </a:ext>
                </a:extLst>
              </a:tr>
              <a:tr h="0">
                <a:tc>
                  <a:txBody>
                    <a:bodyPr/>
                    <a:lstStyle/>
                    <a:p>
                      <a:pPr algn="l" fontAlgn="b"/>
                      <a:r>
                        <a:rPr lang="en-US" sz="1600" u="none" strike="noStrike">
                          <a:effectLst/>
                          <a:latin typeface="+mn-lt"/>
                        </a:rPr>
                        <a:t>Thailand</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79969730"/>
                  </a:ext>
                </a:extLst>
              </a:tr>
              <a:tr h="0">
                <a:tc>
                  <a:txBody>
                    <a:bodyPr/>
                    <a:lstStyle/>
                    <a:p>
                      <a:pPr algn="l" fontAlgn="b"/>
                      <a:r>
                        <a:rPr lang="en-US" sz="1600" u="none" strike="noStrike">
                          <a:effectLst/>
                          <a:latin typeface="+mn-lt"/>
                        </a:rPr>
                        <a:t>Timor-Leste</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16725696"/>
                  </a:ext>
                </a:extLst>
              </a:tr>
              <a:tr h="0">
                <a:tc>
                  <a:txBody>
                    <a:bodyPr/>
                    <a:lstStyle/>
                    <a:p>
                      <a:pPr algn="l" fontAlgn="b"/>
                      <a:r>
                        <a:rPr lang="en-US" sz="1600" u="none" strike="noStrike">
                          <a:effectLst/>
                          <a:latin typeface="+mn-lt"/>
                        </a:rPr>
                        <a:t>Tokelau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29611871"/>
                  </a:ext>
                </a:extLst>
              </a:tr>
              <a:tr h="0">
                <a:tc>
                  <a:txBody>
                    <a:bodyPr/>
                    <a:lstStyle/>
                    <a:p>
                      <a:pPr algn="l" fontAlgn="b"/>
                      <a:r>
                        <a:rPr lang="en-US" sz="1600" u="none" strike="noStrike">
                          <a:effectLst/>
                          <a:latin typeface="+mn-lt"/>
                        </a:rPr>
                        <a:t>Tonga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79520140"/>
                  </a:ext>
                </a:extLst>
              </a:tr>
              <a:tr h="0">
                <a:tc>
                  <a:txBody>
                    <a:bodyPr/>
                    <a:lstStyle/>
                    <a:p>
                      <a:pPr algn="l" fontAlgn="b"/>
                      <a:r>
                        <a:rPr lang="en-US" sz="1600" u="none" strike="noStrike">
                          <a:effectLst/>
                          <a:latin typeface="+mn-lt"/>
                        </a:rPr>
                        <a:t>Tuvalu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28321661"/>
                  </a:ext>
                </a:extLst>
              </a:tr>
              <a:tr h="0">
                <a:tc>
                  <a:txBody>
                    <a:bodyPr/>
                    <a:lstStyle/>
                    <a:p>
                      <a:pPr algn="l" fontAlgn="b"/>
                      <a:r>
                        <a:rPr lang="en-US" sz="1600" u="none" strike="noStrike">
                          <a:effectLst/>
                          <a:latin typeface="+mn-lt"/>
                        </a:rPr>
                        <a:t>Vanuatu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71007837"/>
                  </a:ext>
                </a:extLst>
              </a:tr>
              <a:tr h="0">
                <a:tc>
                  <a:txBody>
                    <a:bodyPr/>
                    <a:lstStyle/>
                    <a:p>
                      <a:pPr algn="l" fontAlgn="b"/>
                      <a:r>
                        <a:rPr lang="en-US" sz="1600" u="none" strike="noStrike" dirty="0">
                          <a:effectLst/>
                          <a:latin typeface="+mn-lt"/>
                        </a:rPr>
                        <a:t>Viet Nam</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47403261"/>
                  </a:ext>
                </a:extLst>
              </a:tr>
            </a:tbl>
          </a:graphicData>
        </a:graphic>
      </p:graphicFrame>
      <p:graphicFrame>
        <p:nvGraphicFramePr>
          <p:cNvPr id="10" name="Table 9">
            <a:extLst>
              <a:ext uri="{FF2B5EF4-FFF2-40B4-BE49-F238E27FC236}">
                <a16:creationId xmlns:a16="http://schemas.microsoft.com/office/drawing/2014/main" id="{FC77CD04-B07A-4846-95A0-395DED5BA912}"/>
              </a:ext>
            </a:extLst>
          </p:cNvPr>
          <p:cNvGraphicFramePr>
            <a:graphicFrameLocks noGrp="1"/>
          </p:cNvGraphicFramePr>
          <p:nvPr>
            <p:extLst>
              <p:ext uri="{D42A27DB-BD31-4B8C-83A1-F6EECF244321}">
                <p14:modId xmlns:p14="http://schemas.microsoft.com/office/powerpoint/2010/main" val="2767984061"/>
              </p:ext>
            </p:extLst>
          </p:nvPr>
        </p:nvGraphicFramePr>
        <p:xfrm>
          <a:off x="733273" y="1010644"/>
          <a:ext cx="4754880" cy="4966461"/>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1507605496"/>
                    </a:ext>
                  </a:extLst>
                </a:gridCol>
                <a:gridCol w="1005840">
                  <a:extLst>
                    <a:ext uri="{9D8B030D-6E8A-4147-A177-3AD203B41FA5}">
                      <a16:colId xmlns:a16="http://schemas.microsoft.com/office/drawing/2014/main" val="3972356585"/>
                    </a:ext>
                  </a:extLst>
                </a:gridCol>
                <a:gridCol w="1005840">
                  <a:extLst>
                    <a:ext uri="{9D8B030D-6E8A-4147-A177-3AD203B41FA5}">
                      <a16:colId xmlns:a16="http://schemas.microsoft.com/office/drawing/2014/main" val="3531172905"/>
                    </a:ext>
                  </a:extLst>
                </a:gridCol>
                <a:gridCol w="1005840">
                  <a:extLst>
                    <a:ext uri="{9D8B030D-6E8A-4147-A177-3AD203B41FA5}">
                      <a16:colId xmlns:a16="http://schemas.microsoft.com/office/drawing/2014/main" val="3963639273"/>
                    </a:ext>
                  </a:extLst>
                </a:gridCol>
              </a:tblGrid>
              <a:tr h="0">
                <a:tc>
                  <a:txBody>
                    <a:bodyPr/>
                    <a:lstStyle/>
                    <a:p>
                      <a:pPr algn="l" fontAlgn="b"/>
                      <a:r>
                        <a:rPr lang="en-US" sz="1600" b="1" u="none" strike="noStrike" dirty="0">
                          <a:effectLst/>
                          <a:latin typeface="+mn-lt"/>
                        </a:rPr>
                        <a:t>Country</a:t>
                      </a:r>
                      <a:endParaRPr lang="en-US" sz="1600" b="1" i="0" u="none" strike="noStrike" dirty="0">
                        <a:solidFill>
                          <a:srgbClr val="000000"/>
                        </a:solidFill>
                        <a:effectLst/>
                        <a:latin typeface="+mn-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bg1"/>
                          </a:solidFill>
                          <a:effectLst/>
                          <a:latin typeface="+mn-lt"/>
                        </a:rPr>
                        <a:t>Basic </a:t>
                      </a:r>
                    </a:p>
                    <a:p>
                      <a:pPr algn="ctr" fontAlgn="b"/>
                      <a:r>
                        <a:rPr lang="en-US" sz="1600" b="1" u="none" strike="noStrike" dirty="0">
                          <a:solidFill>
                            <a:schemeClr val="bg1"/>
                          </a:solidFill>
                          <a:effectLst/>
                          <a:latin typeface="+mn-lt"/>
                        </a:rPr>
                        <a:t>Water</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r>
                        <a:rPr lang="en-US" sz="1600" b="1" u="none" strike="noStrike" dirty="0">
                          <a:solidFill>
                            <a:schemeClr val="bg1"/>
                          </a:solidFill>
                          <a:effectLst/>
                          <a:latin typeface="+mn-lt"/>
                        </a:rPr>
                        <a:t>Basic Sanitation</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r>
                        <a:rPr lang="en-US" sz="1600" b="1" u="none" strike="noStrike" dirty="0">
                          <a:solidFill>
                            <a:schemeClr val="bg1"/>
                          </a:solidFill>
                          <a:effectLst/>
                          <a:latin typeface="+mn-lt"/>
                        </a:rPr>
                        <a:t>Basic Hygiene</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875842121"/>
                  </a:ext>
                </a:extLst>
              </a:tr>
              <a:tr h="0">
                <a:tc>
                  <a:txBody>
                    <a:bodyPr/>
                    <a:lstStyle/>
                    <a:p>
                      <a:pPr algn="l" fontAlgn="b"/>
                      <a:r>
                        <a:rPr lang="en-US" sz="1600" u="none" strike="noStrike">
                          <a:effectLst/>
                          <a:latin typeface="+mn-lt"/>
                        </a:rPr>
                        <a:t>Afghanistan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60195762"/>
                  </a:ext>
                </a:extLst>
              </a:tr>
              <a:tr h="0">
                <a:tc>
                  <a:txBody>
                    <a:bodyPr/>
                    <a:lstStyle/>
                    <a:p>
                      <a:pPr algn="l" fontAlgn="b"/>
                      <a:r>
                        <a:rPr lang="en-US" sz="1600" u="none" strike="noStrike">
                          <a:effectLst/>
                          <a:latin typeface="+mn-lt"/>
                        </a:rPr>
                        <a:t>Bangladesh</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137500166"/>
                  </a:ext>
                </a:extLst>
              </a:tr>
              <a:tr h="0">
                <a:tc>
                  <a:txBody>
                    <a:bodyPr/>
                    <a:lstStyle/>
                    <a:p>
                      <a:pPr algn="l" fontAlgn="b"/>
                      <a:r>
                        <a:rPr lang="en-US" sz="1600" u="none" strike="noStrike">
                          <a:effectLst/>
                          <a:latin typeface="+mn-lt"/>
                        </a:rPr>
                        <a:t>Bhutan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82907511"/>
                  </a:ext>
                </a:extLst>
              </a:tr>
              <a:tr h="0">
                <a:tc>
                  <a:txBody>
                    <a:bodyPr/>
                    <a:lstStyle/>
                    <a:p>
                      <a:pPr algn="l" fontAlgn="b"/>
                      <a:r>
                        <a:rPr lang="en-US" sz="1600" u="none" strike="noStrike">
                          <a:effectLst/>
                          <a:latin typeface="+mn-lt"/>
                        </a:rPr>
                        <a:t>Cambodia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3443301159"/>
                  </a:ext>
                </a:extLst>
              </a:tr>
              <a:tr h="0">
                <a:tc>
                  <a:txBody>
                    <a:bodyPr/>
                    <a:lstStyle/>
                    <a:p>
                      <a:pPr algn="l" fontAlgn="b"/>
                      <a:r>
                        <a:rPr lang="en-US" sz="1600" u="none" strike="noStrike">
                          <a:effectLst/>
                          <a:latin typeface="+mn-lt"/>
                        </a:rPr>
                        <a:t>China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4217104"/>
                  </a:ext>
                </a:extLst>
              </a:tr>
              <a:tr h="0">
                <a:tc>
                  <a:txBody>
                    <a:bodyPr/>
                    <a:lstStyle/>
                    <a:p>
                      <a:pPr algn="l" fontAlgn="b"/>
                      <a:r>
                        <a:rPr lang="en-US" sz="1600" u="none" strike="noStrike" dirty="0">
                          <a:effectLst/>
                          <a:latin typeface="+mn-lt"/>
                        </a:rPr>
                        <a:t>Cook Islands</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1420143955"/>
                  </a:ext>
                </a:extLst>
              </a:tr>
              <a:tr h="0">
                <a:tc>
                  <a:txBody>
                    <a:bodyPr/>
                    <a:lstStyle/>
                    <a:p>
                      <a:pPr algn="l" fontAlgn="b"/>
                      <a:r>
                        <a:rPr lang="en-US" sz="1600" u="none" strike="noStrike" dirty="0">
                          <a:effectLst/>
                          <a:latin typeface="+mn-lt"/>
                        </a:rPr>
                        <a:t>DPR Korea</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20450370"/>
                  </a:ext>
                </a:extLst>
              </a:tr>
              <a:tr h="0">
                <a:tc>
                  <a:txBody>
                    <a:bodyPr/>
                    <a:lstStyle/>
                    <a:p>
                      <a:pPr algn="l" fontAlgn="b"/>
                      <a:r>
                        <a:rPr lang="en-US" sz="1600" u="none" strike="noStrike">
                          <a:effectLst/>
                          <a:latin typeface="+mn-lt"/>
                        </a:rPr>
                        <a:t>Fiji</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782422450"/>
                  </a:ext>
                </a:extLst>
              </a:tr>
              <a:tr h="0">
                <a:tc>
                  <a:txBody>
                    <a:bodyPr/>
                    <a:lstStyle/>
                    <a:p>
                      <a:pPr algn="l" fontAlgn="b"/>
                      <a:r>
                        <a:rPr lang="en-US" sz="1600" u="none" strike="noStrike">
                          <a:effectLst/>
                          <a:latin typeface="+mn-lt"/>
                        </a:rPr>
                        <a:t>India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3547304053"/>
                  </a:ext>
                </a:extLst>
              </a:tr>
              <a:tr h="0">
                <a:tc>
                  <a:txBody>
                    <a:bodyPr/>
                    <a:lstStyle/>
                    <a:p>
                      <a:pPr algn="l" fontAlgn="b"/>
                      <a:r>
                        <a:rPr lang="en-US" sz="1600" u="none" strike="noStrike">
                          <a:effectLst/>
                          <a:latin typeface="+mn-lt"/>
                        </a:rPr>
                        <a:t>Indonesia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3821835210"/>
                  </a:ext>
                </a:extLst>
              </a:tr>
              <a:tr h="0">
                <a:tc>
                  <a:txBody>
                    <a:bodyPr/>
                    <a:lstStyle/>
                    <a:p>
                      <a:pPr algn="l" fontAlgn="b"/>
                      <a:r>
                        <a:rPr lang="en-US" sz="1600" u="none" strike="noStrike">
                          <a:effectLst/>
                          <a:latin typeface="+mn-lt"/>
                        </a:rPr>
                        <a:t>Kiribati</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64356478"/>
                  </a:ext>
                </a:extLst>
              </a:tr>
              <a:tr h="0">
                <a:tc>
                  <a:txBody>
                    <a:bodyPr/>
                    <a:lstStyle/>
                    <a:p>
                      <a:pPr algn="l" fontAlgn="b"/>
                      <a:r>
                        <a:rPr lang="en-US" sz="1600" u="none" strike="noStrike" dirty="0">
                          <a:effectLst/>
                          <a:latin typeface="+mn-lt"/>
                        </a:rPr>
                        <a:t>Lao PDR</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76265229"/>
                  </a:ext>
                </a:extLst>
              </a:tr>
              <a:tr h="0">
                <a:tc>
                  <a:txBody>
                    <a:bodyPr/>
                    <a:lstStyle/>
                    <a:p>
                      <a:pPr algn="l" fontAlgn="b"/>
                      <a:r>
                        <a:rPr lang="en-US" sz="1600" u="none" strike="noStrike">
                          <a:effectLst/>
                          <a:latin typeface="+mn-lt"/>
                        </a:rPr>
                        <a:t>Malaysia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2074531209"/>
                  </a:ext>
                </a:extLst>
              </a:tr>
              <a:tr h="0">
                <a:tc>
                  <a:txBody>
                    <a:bodyPr/>
                    <a:lstStyle/>
                    <a:p>
                      <a:pPr algn="l" fontAlgn="b"/>
                      <a:r>
                        <a:rPr lang="en-US" sz="1600" u="none" strike="noStrike">
                          <a:effectLst/>
                          <a:latin typeface="+mn-lt"/>
                        </a:rPr>
                        <a:t>Maldives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57394746"/>
                  </a:ext>
                </a:extLst>
              </a:tr>
              <a:tr h="0">
                <a:tc>
                  <a:txBody>
                    <a:bodyPr/>
                    <a:lstStyle/>
                    <a:p>
                      <a:pPr algn="l" fontAlgn="b"/>
                      <a:r>
                        <a:rPr lang="en-US" sz="1600" u="none" strike="noStrike">
                          <a:effectLst/>
                          <a:latin typeface="+mn-lt"/>
                        </a:rPr>
                        <a:t>Marshall Islands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3844320809"/>
                  </a:ext>
                </a:extLst>
              </a:tr>
              <a:tr h="0">
                <a:tc>
                  <a:txBody>
                    <a:bodyPr/>
                    <a:lstStyle/>
                    <a:p>
                      <a:pPr algn="l" fontAlgn="b"/>
                      <a:r>
                        <a:rPr lang="en-US" sz="1600" u="none" strike="noStrike">
                          <a:effectLst/>
                          <a:latin typeface="+mn-lt"/>
                        </a:rPr>
                        <a:t>Micronesia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78156898"/>
                  </a:ext>
                </a:extLst>
              </a:tr>
              <a:tr h="0">
                <a:tc>
                  <a:txBody>
                    <a:bodyPr/>
                    <a:lstStyle/>
                    <a:p>
                      <a:pPr algn="l" fontAlgn="b"/>
                      <a:r>
                        <a:rPr lang="en-US" sz="1600" u="none" strike="noStrike">
                          <a:effectLst/>
                          <a:latin typeface="+mn-lt"/>
                        </a:rPr>
                        <a:t>Mongolia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63B96"/>
                    </a:solidFill>
                  </a:tcPr>
                </a:tc>
                <a:extLst>
                  <a:ext uri="{0D108BD9-81ED-4DB2-BD59-A6C34878D82A}">
                    <a16:rowId xmlns:a16="http://schemas.microsoft.com/office/drawing/2014/main" val="2895639794"/>
                  </a:ext>
                </a:extLst>
              </a:tr>
              <a:tr h="0">
                <a:tc>
                  <a:txBody>
                    <a:bodyPr/>
                    <a:lstStyle/>
                    <a:p>
                      <a:pPr algn="l" fontAlgn="b"/>
                      <a:r>
                        <a:rPr lang="en-US" sz="1600" u="none" strike="noStrike" dirty="0">
                          <a:effectLst/>
                          <a:latin typeface="+mn-lt"/>
                        </a:rPr>
                        <a:t>Myanmar</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3B3E7"/>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58519687"/>
                  </a:ext>
                </a:extLst>
              </a:tr>
            </a:tbl>
          </a:graphicData>
        </a:graphic>
      </p:graphicFrame>
    </p:spTree>
    <p:extLst>
      <p:ext uri="{BB962C8B-B14F-4D97-AF65-F5344CB8AC3E}">
        <p14:creationId xmlns:p14="http://schemas.microsoft.com/office/powerpoint/2010/main" val="380580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1" y="308925"/>
            <a:ext cx="11389895" cy="543491"/>
          </a:xfrm>
        </p:spPr>
        <p:txBody>
          <a:bodyPr>
            <a:noAutofit/>
          </a:bodyPr>
          <a:lstStyle/>
          <a:p>
            <a:r>
              <a:rPr lang="en-US" sz="3200" dirty="0">
                <a:cs typeface="Arial" panose="020B0604020202020204" pitchFamily="34" charset="0"/>
              </a:rPr>
              <a:t>Example: Constructing drinking water ladder in the Philippines</a:t>
            </a:r>
            <a:endParaRPr lang="en-US" sz="3200" i="1" dirty="0">
              <a:cs typeface="Arial" panose="020B0604020202020204" pitchFamily="34" charset="0"/>
            </a:endParaRPr>
          </a:p>
        </p:txBody>
      </p:sp>
      <p:pic>
        <p:nvPicPr>
          <p:cNvPr id="3" name="Picture 2">
            <a:extLst>
              <a:ext uri="{FF2B5EF4-FFF2-40B4-BE49-F238E27FC236}">
                <a16:creationId xmlns:a16="http://schemas.microsoft.com/office/drawing/2014/main" id="{2F36A36D-1E87-48DE-93A4-EA120083F35C}"/>
              </a:ext>
            </a:extLst>
          </p:cNvPr>
          <p:cNvPicPr>
            <a:picLocks noChangeAspect="1"/>
          </p:cNvPicPr>
          <p:nvPr/>
        </p:nvPicPr>
        <p:blipFill rotWithShape="1">
          <a:blip r:embed="rId3"/>
          <a:srcRect b="3097"/>
          <a:stretch/>
        </p:blipFill>
        <p:spPr>
          <a:xfrm>
            <a:off x="1303337" y="1125132"/>
            <a:ext cx="10590469" cy="4785811"/>
          </a:xfrm>
          <a:prstGeom prst="rect">
            <a:avLst/>
          </a:prstGeom>
        </p:spPr>
      </p:pic>
      <p:sp>
        <p:nvSpPr>
          <p:cNvPr id="4" name="Slide Number Placeholder 3">
            <a:extLst>
              <a:ext uri="{FF2B5EF4-FFF2-40B4-BE49-F238E27FC236}">
                <a16:creationId xmlns:a16="http://schemas.microsoft.com/office/drawing/2014/main" id="{F2A03D86-1801-4EFF-B6AF-511B823089E9}"/>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6</a:t>
            </a:fld>
            <a:endParaRPr lang="en-GB"/>
          </a:p>
        </p:txBody>
      </p:sp>
    </p:spTree>
    <p:extLst>
      <p:ext uri="{BB962C8B-B14F-4D97-AF65-F5344CB8AC3E}">
        <p14:creationId xmlns:p14="http://schemas.microsoft.com/office/powerpoint/2010/main" val="244228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184" y="308925"/>
            <a:ext cx="8788998" cy="556897"/>
          </a:xfrm>
        </p:spPr>
        <p:txBody>
          <a:bodyPr>
            <a:noAutofit/>
          </a:bodyPr>
          <a:lstStyle/>
          <a:p>
            <a:r>
              <a:rPr lang="en-US" sz="3200" dirty="0">
                <a:cs typeface="Arial" panose="020B0604020202020204" pitchFamily="34" charset="0"/>
              </a:rPr>
              <a:t>Basic drinking water in schools</a:t>
            </a:r>
            <a:endParaRPr lang="en-US" sz="3200" i="1" dirty="0">
              <a:cs typeface="Arial" panose="020B0604020202020204" pitchFamily="34" charset="0"/>
            </a:endParaRPr>
          </a:p>
        </p:txBody>
      </p:sp>
      <p:sp>
        <p:nvSpPr>
          <p:cNvPr id="9" name="Content Placeholder 2"/>
          <p:cNvSpPr txBox="1">
            <a:spLocks/>
          </p:cNvSpPr>
          <p:nvPr/>
        </p:nvSpPr>
        <p:spPr bwMode="auto">
          <a:xfrm>
            <a:off x="270163" y="1027510"/>
            <a:ext cx="11538065" cy="47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2000" dirty="0"/>
              <a:t>Estimates for </a:t>
            </a:r>
            <a:r>
              <a:rPr lang="en-GB" sz="2000" b="1" dirty="0"/>
              <a:t>15 countries </a:t>
            </a:r>
            <a:r>
              <a:rPr lang="en-GB" sz="2000" dirty="0"/>
              <a:t>in the EAP and SA regions, 4 of which are &lt;50%</a:t>
            </a:r>
          </a:p>
          <a:p>
            <a:pPr marL="0" lvl="0" indent="0">
              <a:buNone/>
            </a:pPr>
            <a:r>
              <a:rPr lang="en-GB" sz="2000" dirty="0"/>
              <a:t>20 countries had insufficient data to estimate basic service</a:t>
            </a:r>
            <a:endParaRPr lang="en-US" sz="2000" dirty="0"/>
          </a:p>
        </p:txBody>
      </p:sp>
      <p:pic>
        <p:nvPicPr>
          <p:cNvPr id="8" name="Picture 7">
            <a:extLst>
              <a:ext uri="{FF2B5EF4-FFF2-40B4-BE49-F238E27FC236}">
                <a16:creationId xmlns:a16="http://schemas.microsoft.com/office/drawing/2014/main" id="{D84F9E19-4DCD-447B-9136-8ACA92B4821C}"/>
              </a:ext>
            </a:extLst>
          </p:cNvPr>
          <p:cNvPicPr>
            <a:picLocks noChangeAspect="1"/>
          </p:cNvPicPr>
          <p:nvPr/>
        </p:nvPicPr>
        <p:blipFill rotWithShape="1">
          <a:blip r:embed="rId3"/>
          <a:srcRect t="77478" r="84342"/>
          <a:stretch/>
        </p:blipFill>
        <p:spPr>
          <a:xfrm>
            <a:off x="10087859" y="990363"/>
            <a:ext cx="1833978" cy="1021490"/>
          </a:xfrm>
          <a:prstGeom prst="rect">
            <a:avLst/>
          </a:prstGeom>
        </p:spPr>
      </p:pic>
      <p:sp>
        <p:nvSpPr>
          <p:cNvPr id="6" name="Slide Number Placeholder 3">
            <a:extLst>
              <a:ext uri="{FF2B5EF4-FFF2-40B4-BE49-F238E27FC236}">
                <a16:creationId xmlns:a16="http://schemas.microsoft.com/office/drawing/2014/main" id="{6980BD85-0059-432E-895D-E6D35A0C31A0}"/>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7</a:t>
            </a:fld>
            <a:endParaRPr lang="en-GB"/>
          </a:p>
        </p:txBody>
      </p:sp>
      <p:graphicFrame>
        <p:nvGraphicFramePr>
          <p:cNvPr id="10" name="Chart 9">
            <a:extLst>
              <a:ext uri="{FF2B5EF4-FFF2-40B4-BE49-F238E27FC236}">
                <a16:creationId xmlns:a16="http://schemas.microsoft.com/office/drawing/2014/main" id="{61A3C5C8-601C-40AA-81D2-CA08BD02D37B}"/>
              </a:ext>
            </a:extLst>
          </p:cNvPr>
          <p:cNvGraphicFramePr>
            <a:graphicFrameLocks/>
          </p:cNvGraphicFramePr>
          <p:nvPr>
            <p:extLst>
              <p:ext uri="{D42A27DB-BD31-4B8C-83A1-F6EECF244321}">
                <p14:modId xmlns:p14="http://schemas.microsoft.com/office/powerpoint/2010/main" val="3179600886"/>
              </p:ext>
            </p:extLst>
          </p:nvPr>
        </p:nvGraphicFramePr>
        <p:xfrm>
          <a:off x="156553" y="2011853"/>
          <a:ext cx="11765283" cy="4709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611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1" y="308925"/>
            <a:ext cx="11389895" cy="543491"/>
          </a:xfrm>
        </p:spPr>
        <p:txBody>
          <a:bodyPr>
            <a:noAutofit/>
          </a:bodyPr>
          <a:lstStyle/>
          <a:p>
            <a:r>
              <a:rPr lang="en-US" sz="3200" dirty="0">
                <a:cs typeface="Arial" panose="020B0604020202020204" pitchFamily="34" charset="0"/>
              </a:rPr>
              <a:t>Example: Constructing sanitation ladder in Indonesia</a:t>
            </a:r>
            <a:endParaRPr lang="en-US" sz="3200" i="1" dirty="0">
              <a:cs typeface="Arial" panose="020B0604020202020204" pitchFamily="34" charset="0"/>
            </a:endParaRPr>
          </a:p>
        </p:txBody>
      </p:sp>
      <p:pic>
        <p:nvPicPr>
          <p:cNvPr id="14" name="Picture 13">
            <a:extLst>
              <a:ext uri="{FF2B5EF4-FFF2-40B4-BE49-F238E27FC236}">
                <a16:creationId xmlns:a16="http://schemas.microsoft.com/office/drawing/2014/main" id="{E625261F-F753-42EB-B05F-D9D880A2C836}"/>
              </a:ext>
            </a:extLst>
          </p:cNvPr>
          <p:cNvPicPr>
            <a:picLocks noChangeAspect="1"/>
          </p:cNvPicPr>
          <p:nvPr/>
        </p:nvPicPr>
        <p:blipFill rotWithShape="1">
          <a:blip r:embed="rId3"/>
          <a:srcRect b="8156"/>
          <a:stretch/>
        </p:blipFill>
        <p:spPr>
          <a:xfrm>
            <a:off x="787400" y="931644"/>
            <a:ext cx="11389895" cy="4994712"/>
          </a:xfrm>
          <a:prstGeom prst="rect">
            <a:avLst/>
          </a:prstGeom>
        </p:spPr>
      </p:pic>
      <p:sp>
        <p:nvSpPr>
          <p:cNvPr id="4" name="Slide Number Placeholder 3">
            <a:extLst>
              <a:ext uri="{FF2B5EF4-FFF2-40B4-BE49-F238E27FC236}">
                <a16:creationId xmlns:a16="http://schemas.microsoft.com/office/drawing/2014/main" id="{140F9680-1234-459E-B1F1-2908F706F692}"/>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8</a:t>
            </a:fld>
            <a:endParaRPr lang="en-GB"/>
          </a:p>
        </p:txBody>
      </p:sp>
    </p:spTree>
    <p:extLst>
      <p:ext uri="{BB962C8B-B14F-4D97-AF65-F5344CB8AC3E}">
        <p14:creationId xmlns:p14="http://schemas.microsoft.com/office/powerpoint/2010/main" val="361295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184" y="308925"/>
            <a:ext cx="8788998" cy="556897"/>
          </a:xfrm>
        </p:spPr>
        <p:txBody>
          <a:bodyPr>
            <a:noAutofit/>
          </a:bodyPr>
          <a:lstStyle/>
          <a:p>
            <a:r>
              <a:rPr lang="en-US" sz="3200" dirty="0">
                <a:cs typeface="Arial" panose="020B0604020202020204" pitchFamily="34" charset="0"/>
              </a:rPr>
              <a:t>Basic sanitation in schools</a:t>
            </a:r>
            <a:endParaRPr lang="en-US" sz="3200" i="1" dirty="0">
              <a:cs typeface="Arial" panose="020B0604020202020204" pitchFamily="34" charset="0"/>
            </a:endParaRPr>
          </a:p>
        </p:txBody>
      </p:sp>
      <p:sp>
        <p:nvSpPr>
          <p:cNvPr id="9" name="Content Placeholder 2"/>
          <p:cNvSpPr txBox="1">
            <a:spLocks/>
          </p:cNvSpPr>
          <p:nvPr/>
        </p:nvSpPr>
        <p:spPr bwMode="auto">
          <a:xfrm>
            <a:off x="270163" y="990363"/>
            <a:ext cx="11538065" cy="47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2000" dirty="0"/>
              <a:t>Estimates for </a:t>
            </a:r>
            <a:r>
              <a:rPr lang="en-GB" sz="2000" b="1" dirty="0"/>
              <a:t>15 countries </a:t>
            </a:r>
            <a:r>
              <a:rPr lang="en-GB" sz="2000" dirty="0"/>
              <a:t>in the EAP and SA regions, 6 of which are &lt;50%</a:t>
            </a:r>
          </a:p>
          <a:p>
            <a:pPr marL="0" lvl="0" indent="0">
              <a:buNone/>
            </a:pPr>
            <a:r>
              <a:rPr lang="en-GB" sz="2000" dirty="0"/>
              <a:t>20 countries had insufficient data to estimate basic service</a:t>
            </a:r>
            <a:endParaRPr lang="en-US" sz="2000" dirty="0"/>
          </a:p>
        </p:txBody>
      </p:sp>
      <p:pic>
        <p:nvPicPr>
          <p:cNvPr id="10" name="Picture 9">
            <a:extLst>
              <a:ext uri="{FF2B5EF4-FFF2-40B4-BE49-F238E27FC236}">
                <a16:creationId xmlns:a16="http://schemas.microsoft.com/office/drawing/2014/main" id="{603ABF31-9B8A-4171-A2DF-E904D8A14873}"/>
              </a:ext>
            </a:extLst>
          </p:cNvPr>
          <p:cNvPicPr>
            <a:picLocks noChangeAspect="1"/>
          </p:cNvPicPr>
          <p:nvPr/>
        </p:nvPicPr>
        <p:blipFill>
          <a:blip r:embed="rId3"/>
          <a:stretch>
            <a:fillRect/>
          </a:stretch>
        </p:blipFill>
        <p:spPr>
          <a:xfrm>
            <a:off x="10229850" y="990362"/>
            <a:ext cx="1665307" cy="940752"/>
          </a:xfrm>
          <a:prstGeom prst="rect">
            <a:avLst/>
          </a:prstGeom>
        </p:spPr>
      </p:pic>
      <p:sp>
        <p:nvSpPr>
          <p:cNvPr id="7" name="Slide Number Placeholder 3">
            <a:extLst>
              <a:ext uri="{FF2B5EF4-FFF2-40B4-BE49-F238E27FC236}">
                <a16:creationId xmlns:a16="http://schemas.microsoft.com/office/drawing/2014/main" id="{4BF47432-3232-4199-B6BA-1E611F4163FE}"/>
              </a:ext>
            </a:extLst>
          </p:cNvPr>
          <p:cNvSpPr>
            <a:spLocks noGrp="1"/>
          </p:cNvSpPr>
          <p:nvPr>
            <p:ph type="sldNum" sz="quarter" idx="12"/>
          </p:nvPr>
        </p:nvSpPr>
        <p:spPr>
          <a:xfrm>
            <a:off x="9167284" y="6356351"/>
            <a:ext cx="2844800" cy="365125"/>
          </a:xfrm>
        </p:spPr>
        <p:txBody>
          <a:bodyPr/>
          <a:lstStyle/>
          <a:p>
            <a:pPr>
              <a:defRPr/>
            </a:pPr>
            <a:fld id="{A73939FE-7BC6-42BD-B27E-1F76D60FE7C3}" type="slidenum">
              <a:rPr lang="en-GB" smtClean="0"/>
              <a:pPr>
                <a:defRPr/>
              </a:pPr>
              <a:t>9</a:t>
            </a:fld>
            <a:endParaRPr lang="en-GB"/>
          </a:p>
        </p:txBody>
      </p:sp>
      <p:graphicFrame>
        <p:nvGraphicFramePr>
          <p:cNvPr id="8" name="Chart 7">
            <a:extLst>
              <a:ext uri="{FF2B5EF4-FFF2-40B4-BE49-F238E27FC236}">
                <a16:creationId xmlns:a16="http://schemas.microsoft.com/office/drawing/2014/main" id="{530EDB9F-68AC-40B7-8654-33598159C599}"/>
              </a:ext>
            </a:extLst>
          </p:cNvPr>
          <p:cNvGraphicFramePr>
            <a:graphicFrameLocks/>
          </p:cNvGraphicFramePr>
          <p:nvPr>
            <p:extLst>
              <p:ext uri="{D42A27DB-BD31-4B8C-83A1-F6EECF244321}">
                <p14:modId xmlns:p14="http://schemas.microsoft.com/office/powerpoint/2010/main" val="3748105491"/>
              </p:ext>
            </p:extLst>
          </p:nvPr>
        </p:nvGraphicFramePr>
        <p:xfrm>
          <a:off x="296843" y="1927940"/>
          <a:ext cx="11624994" cy="4793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010910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21739</TotalTime>
  <Words>3656</Words>
  <Application>Microsoft Office PowerPoint</Application>
  <PresentationFormat>Widescreen</PresentationFormat>
  <Paragraphs>633</Paragraphs>
  <Slides>49</Slides>
  <Notes>46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49</vt:i4>
      </vt:variant>
    </vt:vector>
  </HeadingPairs>
  <TitlesOfParts>
    <vt:vector size="61" baseType="lpstr">
      <vt:lpstr>SimSun</vt:lpstr>
      <vt:lpstr>Arial</vt:lpstr>
      <vt:lpstr>Arial Narrow</vt:lpstr>
      <vt:lpstr>Calibri</vt:lpstr>
      <vt:lpstr>Calibri Light</vt:lpstr>
      <vt:lpstr>Gill Sans Infant MT</vt:lpstr>
      <vt:lpstr>Open Sans</vt:lpstr>
      <vt:lpstr>Times New Roman</vt:lpstr>
      <vt:lpstr>Wingdings</vt:lpstr>
      <vt:lpstr>2_Office Theme</vt:lpstr>
      <vt:lpstr>Custom Design</vt:lpstr>
      <vt:lpstr>1_Custom Design</vt:lpstr>
      <vt:lpstr>PowerPoint Presentation</vt:lpstr>
      <vt:lpstr>School enrolment has improved, but learning outcomes remain poor (particularly for the disadvantaged)1    Toilets, water and menstrual products are low-cost, high-impact interventions for improving learning outcomes2  </vt:lpstr>
      <vt:lpstr>SDGs related to WASH in Schools</vt:lpstr>
      <vt:lpstr>New JMP service ladders for WASH in schools*</vt:lpstr>
      <vt:lpstr>Which countries provided data for the baseline report?</vt:lpstr>
      <vt:lpstr>Example: Constructing drinking water ladder in the Philippines</vt:lpstr>
      <vt:lpstr>Basic drinking water in schools</vt:lpstr>
      <vt:lpstr>Example: Constructing sanitation ladder in Indonesia</vt:lpstr>
      <vt:lpstr>Basic sanitation in schools</vt:lpstr>
      <vt:lpstr>Example: Constructing hygiene ladder in Papua New Guinea</vt:lpstr>
      <vt:lpstr>Basic hygiene in schools (2016)</vt:lpstr>
      <vt:lpstr>Many schools have facilities that do not meet the SDG criteria for a basic service</vt:lpstr>
      <vt:lpstr>Inequalities in basic service between primary and secondary schools</vt:lpstr>
      <vt:lpstr>Inequalities in basic service between primary and secondary schools</vt:lpstr>
      <vt:lpstr>Progress towards universal access at home and in schools</vt:lpstr>
      <vt:lpstr>Progress toward meeting the SDGs for WinS</vt:lpstr>
      <vt:lpstr>New JMP service ladders for WASH in schools</vt:lpstr>
      <vt:lpstr>Examples of monitoring advanced service levels</vt:lpstr>
      <vt:lpstr>Interactive data are available at www.washdata.org/data/school#!/  </vt:lpstr>
      <vt:lpstr>New JMP country files for WASH in Schools x 152</vt:lpstr>
      <vt:lpstr>PowerPoint Presentation</vt:lpstr>
      <vt:lpstr>PowerPoint Presentation</vt:lpstr>
      <vt:lpstr>Priority Next Steps</vt:lpstr>
      <vt:lpstr>PowerPoint Presentation</vt:lpstr>
      <vt:lpstr>Extra slides</vt:lpstr>
      <vt:lpstr>Implications - Evariste</vt:lpstr>
      <vt:lpstr>New JMP service ladders for WASH in schools</vt:lpstr>
      <vt:lpstr>New JMP service ladders for WASH in schools</vt:lpstr>
      <vt:lpstr>New JMP service ladders for WASH in schools*</vt:lpstr>
      <vt:lpstr>Data sources for the baseline report</vt:lpstr>
      <vt:lpstr>Methods for the baseline estimates</vt:lpstr>
      <vt:lpstr>Baseline estimates (2016)</vt:lpstr>
      <vt:lpstr>Baseline estimates (2016)</vt:lpstr>
      <vt:lpstr>Basic drinking water in schools (2016)</vt:lpstr>
      <vt:lpstr>Basic drinking water in schools (2016)</vt:lpstr>
      <vt:lpstr>Basic sanitation in schools (2016)</vt:lpstr>
      <vt:lpstr>Basic sanitation in schools (2016)</vt:lpstr>
      <vt:lpstr>Basic hygiene in schools (2016)</vt:lpstr>
      <vt:lpstr>Basic hygiene in schools (2016)</vt:lpstr>
      <vt:lpstr>Many schools have facilities that do not meet the SDG criteria for a basic service</vt:lpstr>
      <vt:lpstr>Fewer countries have disaggregated data for rural, urban and pre-primary schools</vt:lpstr>
      <vt:lpstr>Inequalities between sub-national regions</vt:lpstr>
      <vt:lpstr>Inequalities between public and private</vt:lpstr>
      <vt:lpstr>Enhanced monitoring and advanced service levels</vt:lpstr>
      <vt:lpstr>Enhanced monitoring and advanced service levels</vt:lpstr>
      <vt:lpstr>Enhanced monitoring and advanced service levels</vt:lpstr>
      <vt:lpstr>Priority Next Steps</vt:lpstr>
      <vt:lpstr>Priority Next Steps</vt:lpstr>
      <vt:lpstr>Priority Next Steps</vt:lpstr>
    </vt:vector>
  </TitlesOfParts>
  <Company>Fort Lewis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SDG Harmonized WinS Indicators &amp; Questions</dc:title>
  <dc:creator>Chatterley, Christie</dc:creator>
  <cp:lastModifiedBy>Chatterley, Christie</cp:lastModifiedBy>
  <cp:revision>426</cp:revision>
  <dcterms:created xsi:type="dcterms:W3CDTF">2017-05-02T19:32:08Z</dcterms:created>
  <dcterms:modified xsi:type="dcterms:W3CDTF">2019-11-10T12:23:17Z</dcterms:modified>
</cp:coreProperties>
</file>